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137" r:id="rId2"/>
    <p:sldId id="2112" r:id="rId3"/>
    <p:sldId id="2052" r:id="rId4"/>
    <p:sldId id="2053" r:id="rId5"/>
    <p:sldId id="2069" r:id="rId6"/>
    <p:sldId id="2133" r:id="rId7"/>
    <p:sldId id="2074" r:id="rId8"/>
    <p:sldId id="2068" r:id="rId9"/>
    <p:sldId id="2072" r:id="rId10"/>
    <p:sldId id="2100" r:id="rId11"/>
    <p:sldId id="2140" r:id="rId12"/>
    <p:sldId id="2116" r:id="rId13"/>
    <p:sldId id="2126" r:id="rId14"/>
    <p:sldId id="2117" r:id="rId15"/>
    <p:sldId id="2119" r:id="rId16"/>
    <p:sldId id="2120" r:id="rId17"/>
    <p:sldId id="2121" r:id="rId18"/>
    <p:sldId id="2122" r:id="rId19"/>
    <p:sldId id="2141" r:id="rId20"/>
    <p:sldId id="2102" r:id="rId21"/>
    <p:sldId id="2127" r:id="rId22"/>
    <p:sldId id="2081" r:id="rId23"/>
    <p:sldId id="2083" r:id="rId24"/>
    <p:sldId id="2095" r:id="rId25"/>
    <p:sldId id="2143" r:id="rId26"/>
    <p:sldId id="2106" r:id="rId27"/>
    <p:sldId id="2144" r:id="rId28"/>
    <p:sldId id="2110" r:id="rId29"/>
    <p:sldId id="2089" r:id="rId30"/>
    <p:sldId id="2145" r:id="rId31"/>
    <p:sldId id="2142" r:id="rId32"/>
    <p:sldId id="213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Elmore" initials="" lastIdx="2" clrIdx="0"/>
  <p:cmAuthor id="1" name="Srijan Kumar" initials="SK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199"/>
    <a:srgbClr val="D104FB"/>
    <a:srgbClr val="FFE926"/>
    <a:srgbClr val="910012"/>
    <a:srgbClr val="912724"/>
    <a:srgbClr val="E2AC01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4" autoAdjust="0"/>
    <p:restoredTop sz="71685"/>
  </p:normalViewPr>
  <p:slideViewPr>
    <p:cSldViewPr snapToGrid="0" snapToObjects="1">
      <p:cViewPr>
        <p:scale>
          <a:sx n="97" d="100"/>
          <a:sy n="97" d="100"/>
        </p:scale>
        <p:origin x="2192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336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140" d="100"/>
        <a:sy n="140" d="100"/>
      </p:scale>
      <p:origin x="0" y="768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92DA4-7033-254B-9755-02E963D2D60B}" type="datetimeFigureOut">
              <a:rPr lang="en-US" smtClean="0"/>
              <a:t>8/18/21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62766-2C43-EF4D-81BB-E60258EC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7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3186B-3F56-2747-A708-0F062C13EF5A}" type="datetimeFigureOut">
              <a:rPr lang="en-US" smtClean="0"/>
              <a:t>8/18/21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9EB6B-96A1-6146-928C-891905651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32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81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57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1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72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6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2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3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70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4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5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65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5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1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81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48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2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8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3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0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91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5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2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0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68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9EB6B-96A1-6146-928C-891905651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1173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5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9429"/>
            <a:ext cx="9144000" cy="1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3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849429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9429"/>
            <a:ext cx="9144000" cy="15303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831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4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10400" y="6494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2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94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9429"/>
            <a:ext cx="9144000" cy="1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9429"/>
            <a:ext cx="9144000" cy="1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8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8613-FF0B-4246-B613-8295211CFA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49429"/>
            <a:ext cx="9144000" cy="1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1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738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18A68613-FF0B-4246-B613-8295211CFA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 txBox="1">
            <a:spLocks/>
          </p:cNvSpPr>
          <p:nvPr userDrawn="1"/>
        </p:nvSpPr>
        <p:spPr>
          <a:xfrm>
            <a:off x="0" y="6548440"/>
            <a:ext cx="6246576" cy="310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b="0" dirty="0">
              <a:solidFill>
                <a:schemeClr val="bg1">
                  <a:lumMod val="6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Slide Number Placeholder 14"/>
          <p:cNvSpPr txBox="1">
            <a:spLocks/>
          </p:cNvSpPr>
          <p:nvPr userDrawn="1"/>
        </p:nvSpPr>
        <p:spPr>
          <a:xfrm>
            <a:off x="7010400" y="649372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A68613-FF0B-4246-B613-8295211CFAFA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he46@gatech.edu" TargetMode="External"/><Relationship Id="rId4" Type="http://schemas.openxmlformats.org/officeDocument/2006/relationships/hyperlink" Target="mailto:srijan@gatech.edu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9" Type="http://schemas.openxmlformats.org/officeDocument/2006/relationships/image" Target="../media/image10.svg"/><Relationship Id="rId6" Type="http://schemas.openxmlformats.org/officeDocument/2006/relationships/image" Target="../media/image14.sv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svg"/><Relationship Id="rId12" Type="http://schemas.openxmlformats.org/officeDocument/2006/relationships/image" Target="../media/image12.tiff"/><Relationship Id="rId13" Type="http://schemas.openxmlformats.org/officeDocument/2006/relationships/image" Target="../media/image13.png"/><Relationship Id="rId14" Type="http://schemas.openxmlformats.org/officeDocument/2006/relationships/image" Target="../media/image7.sv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6" Type="http://schemas.openxmlformats.org/officeDocument/2006/relationships/image" Target="../media/image14.svg"/><Relationship Id="rId7" Type="http://schemas.openxmlformats.org/officeDocument/2006/relationships/image" Target="../media/image10.tiff"/><Relationship Id="rId8" Type="http://schemas.openxmlformats.org/officeDocument/2006/relationships/image" Target="../media/image9.png"/><Relationship Id="rId9" Type="http://schemas.openxmlformats.org/officeDocument/2006/relationships/image" Target="../media/image10.svg"/><Relationship Id="rId10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svg"/><Relationship Id="rId12" Type="http://schemas.openxmlformats.org/officeDocument/2006/relationships/image" Target="../media/image12.tiff"/><Relationship Id="rId13" Type="http://schemas.openxmlformats.org/officeDocument/2006/relationships/image" Target="../media/image13.png"/><Relationship Id="rId14" Type="http://schemas.openxmlformats.org/officeDocument/2006/relationships/image" Target="../media/image7.sv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6" Type="http://schemas.openxmlformats.org/officeDocument/2006/relationships/image" Target="../media/image14.svg"/><Relationship Id="rId7" Type="http://schemas.openxmlformats.org/officeDocument/2006/relationships/image" Target="../media/image10.tiff"/><Relationship Id="rId8" Type="http://schemas.openxmlformats.org/officeDocument/2006/relationships/image" Target="../media/image9.png"/><Relationship Id="rId9" Type="http://schemas.openxmlformats.org/officeDocument/2006/relationships/image" Target="../media/image10.svg"/><Relationship Id="rId10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svg"/><Relationship Id="rId12" Type="http://schemas.openxmlformats.org/officeDocument/2006/relationships/image" Target="../media/image12.tiff"/><Relationship Id="rId13" Type="http://schemas.openxmlformats.org/officeDocument/2006/relationships/image" Target="../media/image13.png"/><Relationship Id="rId14" Type="http://schemas.openxmlformats.org/officeDocument/2006/relationships/image" Target="../media/image7.sv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6" Type="http://schemas.openxmlformats.org/officeDocument/2006/relationships/image" Target="../media/image14.svg"/><Relationship Id="rId7" Type="http://schemas.openxmlformats.org/officeDocument/2006/relationships/image" Target="../media/image10.tiff"/><Relationship Id="rId8" Type="http://schemas.openxmlformats.org/officeDocument/2006/relationships/image" Target="../media/image9.png"/><Relationship Id="rId9" Type="http://schemas.openxmlformats.org/officeDocument/2006/relationships/image" Target="../media/image10.svg"/><Relationship Id="rId10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svg"/><Relationship Id="rId12" Type="http://schemas.openxmlformats.org/officeDocument/2006/relationships/image" Target="../media/image12.tiff"/><Relationship Id="rId13" Type="http://schemas.openxmlformats.org/officeDocument/2006/relationships/image" Target="../media/image13.png"/><Relationship Id="rId14" Type="http://schemas.openxmlformats.org/officeDocument/2006/relationships/image" Target="../media/image7.sv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6" Type="http://schemas.openxmlformats.org/officeDocument/2006/relationships/image" Target="../media/image14.svg"/><Relationship Id="rId7" Type="http://schemas.openxmlformats.org/officeDocument/2006/relationships/image" Target="../media/image10.tiff"/><Relationship Id="rId8" Type="http://schemas.openxmlformats.org/officeDocument/2006/relationships/image" Target="../media/image9.png"/><Relationship Id="rId9" Type="http://schemas.openxmlformats.org/officeDocument/2006/relationships/image" Target="../media/image10.svg"/><Relationship Id="rId10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jpe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rijan@gatech.edu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0433"/>
            <a:ext cx="9143999" cy="2662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PETGEN: Personalized Text Generation Attack on </a:t>
            </a:r>
            <a:r>
              <a:rPr lang="en-US" sz="3200" b="1" dirty="0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Deep </a:t>
            </a:r>
            <a:r>
              <a:rPr lang="en-US" sz="32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Sequence Embedding-based Classification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" y="4032850"/>
            <a:ext cx="8900159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Bing He, </a:t>
            </a:r>
            <a:r>
              <a:rPr lang="en-US" sz="3200" dirty="0" err="1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Mustaque</a:t>
            </a:r>
            <a:r>
              <a:rPr lang="en-US" sz="320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 Ahamad, </a:t>
            </a:r>
            <a:r>
              <a:rPr lang="en-US" sz="3200" dirty="0" err="1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Srijan</a:t>
            </a:r>
            <a:r>
              <a:rPr lang="en-US" sz="3200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 Kumar</a:t>
            </a:r>
          </a:p>
          <a:p>
            <a:pPr algn="ctr"/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Georgia Institute of Technology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Email: </a:t>
            </a:r>
            <a:r>
              <a:rPr lang="en-US" sz="24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hlinkClick r:id="rId3"/>
              </a:rPr>
              <a:t>bhe46@gatech.edu</a:t>
            </a:r>
            <a:r>
              <a:rPr lang="en-US" sz="24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24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hlinkClick r:id="rId4"/>
              </a:rPr>
              <a:t>srijan@gatech.edu</a:t>
            </a:r>
            <a:r>
              <a:rPr lang="en-US" sz="24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2400"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1855" y="3833033"/>
            <a:ext cx="8400288" cy="243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BFA8BA8-968D-8340-BD67-00A2BE72B8E9}"/>
              </a:ext>
            </a:extLst>
          </p:cNvPr>
          <p:cNvGrpSpPr/>
          <p:nvPr/>
        </p:nvGrpSpPr>
        <p:grpSpPr>
          <a:xfrm>
            <a:off x="2440856" y="220499"/>
            <a:ext cx="4262289" cy="950976"/>
            <a:chOff x="1745180" y="220499"/>
            <a:chExt cx="4262289" cy="950976"/>
          </a:xfrm>
        </p:grpSpPr>
        <p:pic>
          <p:nvPicPr>
            <p:cNvPr id="5" name="Picture 2" descr="mage result for georgia tech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5180" y="220499"/>
              <a:ext cx="2249059" cy="950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78AC0FE-9B8F-B24A-9DAF-0F816F062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621" y="220499"/>
              <a:ext cx="1792848" cy="91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03903" y="5437172"/>
            <a:ext cx="889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All code and data at: </a:t>
            </a:r>
            <a:r>
              <a:rPr lang="en-US" sz="360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https://</a:t>
            </a:r>
            <a:r>
              <a:rPr lang="en-US" sz="3600" b="1" dirty="0" err="1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github.com</a:t>
            </a:r>
            <a:r>
              <a:rPr lang="en-US" sz="36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3600" b="1" dirty="0" err="1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srijankr</a:t>
            </a:r>
            <a:r>
              <a:rPr lang="en-US" sz="36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3600" b="1" dirty="0" err="1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petgen</a:t>
            </a:r>
            <a:r>
              <a:rPr lang="en-US" sz="3600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2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Methods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3CF5FA1D-0D4A-F148-A666-BF001B008FAA}"/>
              </a:ext>
            </a:extLst>
          </p:cNvPr>
          <p:cNvSpPr txBox="1">
            <a:spLocks/>
          </p:cNvSpPr>
          <p:nvPr/>
        </p:nvSpPr>
        <p:spPr>
          <a:xfrm>
            <a:off x="212775" y="2426543"/>
            <a:ext cx="5305201" cy="448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b="1" dirty="0">
                <a:solidFill>
                  <a:srgbClr val="0070C0"/>
                </a:solidFill>
              </a:rPr>
              <a:t>Modification-based attack</a:t>
            </a:r>
          </a:p>
          <a:p>
            <a:r>
              <a:rPr lang="en-US" sz="1800" dirty="0"/>
              <a:t>Copycat</a:t>
            </a:r>
          </a:p>
          <a:p>
            <a:r>
              <a:rPr lang="en-US" sz="1800" dirty="0" err="1"/>
              <a:t>Hotflip</a:t>
            </a:r>
            <a:endParaRPr lang="en-US" sz="1800" dirty="0"/>
          </a:p>
          <a:p>
            <a:r>
              <a:rPr lang="en-US" sz="1800" dirty="0"/>
              <a:t>Universal Adversarial Trigger</a:t>
            </a:r>
          </a:p>
          <a:p>
            <a:r>
              <a:rPr lang="en-US" sz="1800" dirty="0" err="1" smtClean="0"/>
              <a:t>TextBugger</a:t>
            </a:r>
            <a:endParaRPr lang="en-US" sz="700" b="1" dirty="0">
              <a:solidFill>
                <a:srgbClr val="7030A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2800" b="1" dirty="0">
                <a:solidFill>
                  <a:srgbClr val="0070C0"/>
                </a:solidFill>
              </a:rPr>
              <a:t>Generation-based attack</a:t>
            </a:r>
          </a:p>
          <a:p>
            <a:r>
              <a:rPr lang="en-US" sz="1800" dirty="0"/>
              <a:t>Malcom</a:t>
            </a:r>
          </a:p>
          <a:p>
            <a:endParaRPr lang="en-US" sz="700" b="1" dirty="0">
              <a:solidFill>
                <a:srgbClr val="0070C0"/>
              </a:solidFill>
            </a:endParaRPr>
          </a:p>
          <a:p>
            <a:pPr lvl="2"/>
            <a:endParaRPr lang="en-US" sz="800" dirty="0"/>
          </a:p>
          <a:p>
            <a:pPr marL="0" indent="0" algn="ctr">
              <a:buFont typeface="Arial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Our model: PETGEN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3CE76FB7-076F-C640-9F52-FDC25F70A829}"/>
              </a:ext>
            </a:extLst>
          </p:cNvPr>
          <p:cNvCxnSpPr>
            <a:cxnSpLocks/>
          </p:cNvCxnSpPr>
          <p:nvPr/>
        </p:nvCxnSpPr>
        <p:spPr>
          <a:xfrm flipH="1">
            <a:off x="5436856" y="1590446"/>
            <a:ext cx="22750" cy="43206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06F4AAFB-B53F-884A-AF7D-DC46D1E403EE}"/>
              </a:ext>
            </a:extLst>
          </p:cNvPr>
          <p:cNvCxnSpPr>
            <a:cxnSpLocks/>
          </p:cNvCxnSpPr>
          <p:nvPr/>
        </p:nvCxnSpPr>
        <p:spPr>
          <a:xfrm flipH="1">
            <a:off x="6463273" y="1590446"/>
            <a:ext cx="22750" cy="43206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1FE64307-549C-534E-B315-FB96E8CB4F9B}"/>
              </a:ext>
            </a:extLst>
          </p:cNvPr>
          <p:cNvCxnSpPr>
            <a:cxnSpLocks/>
          </p:cNvCxnSpPr>
          <p:nvPr/>
        </p:nvCxnSpPr>
        <p:spPr>
          <a:xfrm flipH="1">
            <a:off x="7500850" y="1590446"/>
            <a:ext cx="22750" cy="43206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4CCEA2B-3C82-4148-B2C3-4D29D66B6364}"/>
              </a:ext>
            </a:extLst>
          </p:cNvPr>
          <p:cNvCxnSpPr>
            <a:cxnSpLocks/>
          </p:cNvCxnSpPr>
          <p:nvPr/>
        </p:nvCxnSpPr>
        <p:spPr>
          <a:xfrm flipH="1">
            <a:off x="8776998" y="1590446"/>
            <a:ext cx="22750" cy="432062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DAAEEA9-4300-4F4F-8828-4B5AC87DA109}"/>
              </a:ext>
            </a:extLst>
          </p:cNvPr>
          <p:cNvSpPr/>
          <p:nvPr/>
        </p:nvSpPr>
        <p:spPr>
          <a:xfrm>
            <a:off x="5259091" y="1329783"/>
            <a:ext cx="1415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C1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Attack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goal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3A96142-22E5-EA43-A70B-8BE48E40692B}"/>
              </a:ext>
            </a:extLst>
          </p:cNvPr>
          <p:cNvSpPr/>
          <p:nvPr/>
        </p:nvSpPr>
        <p:spPr>
          <a:xfrm>
            <a:off x="6488538" y="1329783"/>
            <a:ext cx="1010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C2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Target context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51BED6E3-2288-FC4E-BC65-3A640E6F53ED}"/>
              </a:ext>
            </a:extLst>
          </p:cNvPr>
          <p:cNvSpPr/>
          <p:nvPr/>
        </p:nvSpPr>
        <p:spPr>
          <a:xfrm>
            <a:off x="7484749" y="1334329"/>
            <a:ext cx="1392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C3</a:t>
            </a:r>
          </a:p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Personalized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C540D65A-1164-4947-B85D-01D55B4707D3}"/>
              </a:ext>
            </a:extLst>
          </p:cNvPr>
          <p:cNvGrpSpPr/>
          <p:nvPr/>
        </p:nvGrpSpPr>
        <p:grpSpPr>
          <a:xfrm>
            <a:off x="72452" y="2452221"/>
            <a:ext cx="8727296" cy="2718778"/>
            <a:chOff x="218940" y="2235924"/>
            <a:chExt cx="8908894" cy="271877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5D6859BF-DB38-8F4D-9C99-2D58A02969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215" y="4056192"/>
              <a:ext cx="880839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752AED8D-2B1F-324F-A186-39F0BBBA2E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214" y="2235924"/>
              <a:ext cx="883162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ABED1971-D20A-5049-92A7-6F4BE3FD7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940" y="4954702"/>
              <a:ext cx="88856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4D1C1A46-5266-E94B-8453-1FB81E58C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454" y="4364813"/>
            <a:ext cx="491100" cy="4911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9BA2E2AC-5C7D-B94A-9664-3BC5CB1D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239" y="5287405"/>
            <a:ext cx="491100" cy="4911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25735DDE-8E1E-3D4F-BFCD-6B55749D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749" y="5287405"/>
            <a:ext cx="491100" cy="4911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9EE37FFE-A18E-0440-8FDB-5386D992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43" y="3052232"/>
            <a:ext cx="491100" cy="4911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F31221A-5D26-934F-9842-F559A1B29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703" y="5287405"/>
            <a:ext cx="491100" cy="491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B69BECA-51C6-1E4C-A572-7751950D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23" y="4364813"/>
            <a:ext cx="491100" cy="4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</a:rPr>
              <a:t>Per</a:t>
            </a:r>
            <a:r>
              <a:rPr lang="en-US" b="1" dirty="0" smtClean="0">
                <a:solidFill>
                  <a:srgbClr val="0070C0"/>
                </a:solidFill>
              </a:rPr>
              <a:t>sonalized </a:t>
            </a:r>
            <a:r>
              <a:rPr lang="en-US" b="1" u="sng" dirty="0" smtClean="0">
                <a:solidFill>
                  <a:srgbClr val="0070C0"/>
                </a:solidFill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ext </a:t>
            </a:r>
            <a:r>
              <a:rPr lang="en-US" b="1" u="sng" dirty="0" smtClean="0">
                <a:solidFill>
                  <a:srgbClr val="0070C0"/>
                </a:solidFill>
              </a:rPr>
              <a:t>Gen</a:t>
            </a:r>
            <a:r>
              <a:rPr lang="en-US" b="1" dirty="0" smtClean="0">
                <a:solidFill>
                  <a:srgbClr val="0070C0"/>
                </a:solidFill>
              </a:rPr>
              <a:t>erator </a:t>
            </a:r>
          </a:p>
          <a:p>
            <a:r>
              <a:rPr lang="en-US" dirty="0" smtClean="0"/>
              <a:t>End-to-end </a:t>
            </a:r>
            <a:r>
              <a:rPr lang="en-US" b="1" dirty="0" smtClean="0">
                <a:solidFill>
                  <a:srgbClr val="0070C0"/>
                </a:solidFill>
              </a:rPr>
              <a:t>multi-stage multi-task </a:t>
            </a:r>
            <a:r>
              <a:rPr lang="en-US" dirty="0" smtClean="0"/>
              <a:t>text generation framework </a:t>
            </a:r>
          </a:p>
          <a:p>
            <a:r>
              <a:rPr lang="en-US" dirty="0" smtClean="0"/>
              <a:t>Two major modules: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265E750-D049-4D8E-8455-2046F8A1BE76}"/>
              </a:ext>
            </a:extLst>
          </p:cNvPr>
          <p:cNvSpPr/>
          <p:nvPr/>
        </p:nvSpPr>
        <p:spPr>
          <a:xfrm>
            <a:off x="2355397" y="4589879"/>
            <a:ext cx="1538348" cy="14205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Sequence-aware Text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</p:txBody>
      </p:sp>
      <p:pic>
        <p:nvPicPr>
          <p:cNvPr id="8" name="Graphic 167">
            <a:extLst>
              <a:ext uri="{FF2B5EF4-FFF2-40B4-BE49-F238E27FC236}">
                <a16:creationId xmlns="" xmlns:a16="http://schemas.microsoft.com/office/drawing/2014/main" id="{FC2505A8-C031-42F7-A3F7-9332125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7531"/>
          <a:stretch/>
        </p:blipFill>
        <p:spPr>
          <a:xfrm>
            <a:off x="4281017" y="4734918"/>
            <a:ext cx="651468" cy="745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089862C-26FB-485C-81FC-5F23CFD3A7E4}"/>
              </a:ext>
            </a:extLst>
          </p:cNvPr>
          <p:cNvSpPr/>
          <p:nvPr/>
        </p:nvSpPr>
        <p:spPr>
          <a:xfrm>
            <a:off x="5370025" y="4568649"/>
            <a:ext cx="1311676" cy="14324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Multi-task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31052" y="3988631"/>
            <a:ext cx="4620399" cy="2215560"/>
            <a:chOff x="4546417" y="3110195"/>
            <a:chExt cx="3077137" cy="183009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FB04607-FB78-4BFD-A0EB-3229461DAA75}"/>
                </a:ext>
              </a:extLst>
            </p:cNvPr>
            <p:cNvSpPr/>
            <p:nvPr/>
          </p:nvSpPr>
          <p:spPr>
            <a:xfrm rot="16200000">
              <a:off x="5175527" y="2492257"/>
              <a:ext cx="1818918" cy="3077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32E837D-EC9E-4DC0-9EFF-B81C1E20473D}"/>
                </a:ext>
              </a:extLst>
            </p:cNvPr>
            <p:cNvSpPr txBox="1"/>
            <p:nvPr/>
          </p:nvSpPr>
          <p:spPr>
            <a:xfrm>
              <a:off x="5251673" y="3110195"/>
              <a:ext cx="1723906" cy="43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2800" b="1" dirty="0"/>
                <a:t>PETGEN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23731" y="4681024"/>
            <a:ext cx="1776335" cy="1428989"/>
            <a:chOff x="6936886" y="4075582"/>
            <a:chExt cx="1776335" cy="1428989"/>
          </a:xfrm>
        </p:grpSpPr>
        <p:pic>
          <p:nvPicPr>
            <p:cNvPr id="14" name="Graphic 71">
              <a:extLst>
                <a:ext uri="{FF2B5EF4-FFF2-40B4-BE49-F238E27FC236}">
                  <a16:creationId xmlns="" xmlns:a16="http://schemas.microsoft.com/office/drawing/2014/main" id="{54EB20FB-4D20-4BAD-8178-9FDB45675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17531"/>
            <a:stretch/>
          </p:blipFill>
          <p:spPr>
            <a:xfrm>
              <a:off x="7572577" y="4075582"/>
              <a:ext cx="668309" cy="759894"/>
            </a:xfrm>
            <a:prstGeom prst="rect">
              <a:avLst/>
            </a:prstGeom>
          </p:spPr>
        </p:pic>
        <p:sp>
          <p:nvSpPr>
            <p:cNvPr id="15" name="Arrow: Right 278">
              <a:extLst>
                <a:ext uri="{FF2B5EF4-FFF2-40B4-BE49-F238E27FC236}">
                  <a16:creationId xmlns="" xmlns:a16="http://schemas.microsoft.com/office/drawing/2014/main" id="{6CCBB97B-4A11-45AA-BC7F-B18E0CF4C2B9}"/>
                </a:ext>
              </a:extLst>
            </p:cNvPr>
            <p:cNvSpPr/>
            <p:nvPr/>
          </p:nvSpPr>
          <p:spPr>
            <a:xfrm>
              <a:off x="6936886" y="4452376"/>
              <a:ext cx="439893" cy="158518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7766" y="4796685"/>
              <a:ext cx="13954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Generated Attack </a:t>
              </a:r>
              <a:r>
                <a:rPr lang="en-US" sz="2000" dirty="0" smtClean="0"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Post</a:t>
              </a:r>
              <a:endParaRPr lang="en-US" sz="2000" dirty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4026181" y="5093165"/>
            <a:ext cx="189630" cy="9082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5036204" y="5091604"/>
            <a:ext cx="221232" cy="10462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Right 278">
            <a:extLst>
              <a:ext uri="{FF2B5EF4-FFF2-40B4-BE49-F238E27FC236}">
                <a16:creationId xmlns="" xmlns:a16="http://schemas.microsoft.com/office/drawing/2014/main" id="{6CCBB97B-4A11-45AA-BC7F-B18E0CF4C2B9}"/>
              </a:ext>
            </a:extLst>
          </p:cNvPr>
          <p:cNvSpPr/>
          <p:nvPr/>
        </p:nvSpPr>
        <p:spPr>
          <a:xfrm>
            <a:off x="1632373" y="5077005"/>
            <a:ext cx="372147" cy="9425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151" y="4379203"/>
            <a:ext cx="13954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User sequence </a:t>
            </a:r>
            <a:endParaRPr lang="en-US" sz="2000" dirty="0">
              <a:latin typeface="Times New Roman" panose="02020603050405020304" pitchFamily="18" charset="0"/>
              <a:ea typeface="Helvetica Neue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 Target Context</a:t>
            </a:r>
            <a:endParaRPr lang="en-US" sz="2000" dirty="0">
              <a:latin typeface="Times New Roman" panose="02020603050405020304" pitchFamily="18" charset="0"/>
              <a:ea typeface="Helvetica Neue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0960" y="5394797"/>
            <a:ext cx="160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Intermediate post</a:t>
            </a:r>
            <a:endParaRPr lang="en-US" dirty="0">
              <a:latin typeface="Times New Roman" panose="02020603050405020304" pitchFamily="18" charset="0"/>
              <a:ea typeface="Helvetica Neue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Personalized Text </a:t>
            </a:r>
            <a:r>
              <a:rPr lang="en-US" dirty="0" smtClean="0"/>
              <a:t>Generator: PETGEN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65E750-D049-4D8E-8455-2046F8A1BE76}"/>
              </a:ext>
            </a:extLst>
          </p:cNvPr>
          <p:cNvSpPr/>
          <p:nvPr/>
        </p:nvSpPr>
        <p:spPr>
          <a:xfrm>
            <a:off x="4617462" y="3703500"/>
            <a:ext cx="977982" cy="1153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Sequence-aware Text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065466A3-610B-4274-86E0-972E17DFAC9F}"/>
              </a:ext>
            </a:extLst>
          </p:cNvPr>
          <p:cNvSpPr/>
          <p:nvPr/>
        </p:nvSpPr>
        <p:spPr>
          <a:xfrm>
            <a:off x="4269711" y="3297045"/>
            <a:ext cx="244488" cy="1626619"/>
          </a:xfrm>
          <a:prstGeom prst="rightBrace">
            <a:avLst>
              <a:gd name="adj1" fmla="val 47668"/>
              <a:gd name="adj2" fmla="val 4804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554188" y="2165055"/>
            <a:ext cx="4572649" cy="1591457"/>
            <a:chOff x="2554188" y="2165055"/>
            <a:chExt cx="4572649" cy="1591457"/>
          </a:xfrm>
        </p:grpSpPr>
        <p:sp>
          <p:nvSpPr>
            <p:cNvPr id="99" name="U-Turn Arrow 98"/>
            <p:cNvSpPr/>
            <p:nvPr/>
          </p:nvSpPr>
          <p:spPr>
            <a:xfrm>
              <a:off x="2620865" y="2165055"/>
              <a:ext cx="4505972" cy="1565884"/>
            </a:xfrm>
            <a:prstGeom prst="uturnArrow">
              <a:avLst>
                <a:gd name="adj1" fmla="val 3118"/>
                <a:gd name="adj2" fmla="val 5794"/>
                <a:gd name="adj3" fmla="val 11203"/>
                <a:gd name="adj4" fmla="val 43750"/>
                <a:gd name="adj5" fmla="val 100000"/>
              </a:avLst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554188" y="2489040"/>
              <a:ext cx="259395" cy="1267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62156D1-D922-4F33-B4FB-F700CC2939BA}"/>
                </a:ext>
              </a:extLst>
            </p:cNvPr>
            <p:cNvSpPr txBox="1"/>
            <p:nvPr/>
          </p:nvSpPr>
          <p:spPr>
            <a:xfrm>
              <a:off x="4840207" y="2165366"/>
              <a:ext cx="894211" cy="42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Style</a:t>
              </a:r>
            </a:p>
          </p:txBody>
        </p:sp>
      </p:grpSp>
      <p:pic>
        <p:nvPicPr>
          <p:cNvPr id="33" name="Graphic 167">
            <a:extLst>
              <a:ext uri="{FF2B5EF4-FFF2-40B4-BE49-F238E27FC236}">
                <a16:creationId xmlns="" xmlns:a16="http://schemas.microsoft.com/office/drawing/2014/main" id="{FC2505A8-C031-42F7-A3F7-9332125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7531"/>
          <a:stretch/>
        </p:blipFill>
        <p:spPr>
          <a:xfrm>
            <a:off x="5846975" y="3960453"/>
            <a:ext cx="486533" cy="55702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E089862C-26FB-485C-81FC-5F23CFD3A7E4}"/>
              </a:ext>
            </a:extLst>
          </p:cNvPr>
          <p:cNvSpPr/>
          <p:nvPr/>
        </p:nvSpPr>
        <p:spPr>
          <a:xfrm>
            <a:off x="6612553" y="3728292"/>
            <a:ext cx="973901" cy="11061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Multi-task Tuning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6359524" y="4090333"/>
            <a:ext cx="221232" cy="10462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4193459" y="5780722"/>
            <a:ext cx="2271062" cy="822745"/>
            <a:chOff x="4193459" y="5780722"/>
            <a:chExt cx="2271062" cy="822745"/>
          </a:xfrm>
        </p:grpSpPr>
        <p:pic>
          <p:nvPicPr>
            <p:cNvPr id="5" name="Content Placeholder 5">
              <a:extLst>
                <a:ext uri="{FF2B5EF4-FFF2-40B4-BE49-F238E27FC236}">
                  <a16:creationId xmlns="" xmlns:a16="http://schemas.microsoft.com/office/drawing/2014/main" id="{A3BBB6F6-C516-43B4-B432-333476937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8812" y="5780722"/>
              <a:ext cx="518727" cy="49646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DC0A8882-1FD5-45A9-B1D5-4E5923AAB737}"/>
                </a:ext>
              </a:extLst>
            </p:cNvPr>
            <p:cNvSpPr txBox="1"/>
            <p:nvPr/>
          </p:nvSpPr>
          <p:spPr>
            <a:xfrm>
              <a:off x="4193459" y="6203357"/>
              <a:ext cx="2271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Context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546417" y="3280930"/>
            <a:ext cx="3077137" cy="1659356"/>
            <a:chOff x="4546417" y="3280930"/>
            <a:chExt cx="3077137" cy="1659356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FB04607-FB78-4BFD-A0EB-3229461DAA75}"/>
                </a:ext>
              </a:extLst>
            </p:cNvPr>
            <p:cNvSpPr/>
            <p:nvPr/>
          </p:nvSpPr>
          <p:spPr>
            <a:xfrm rot="16200000">
              <a:off x="5255308" y="2572039"/>
              <a:ext cx="1659356" cy="3077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832E837D-EC9E-4DC0-9EFF-B81C1E20473D}"/>
                </a:ext>
              </a:extLst>
            </p:cNvPr>
            <p:cNvSpPr txBox="1"/>
            <p:nvPr/>
          </p:nvSpPr>
          <p:spPr>
            <a:xfrm>
              <a:off x="5252192" y="3285696"/>
              <a:ext cx="1723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2000" b="1" dirty="0"/>
                <a:t>PETGEN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603312" y="3956223"/>
            <a:ext cx="1395455" cy="1548212"/>
            <a:chOff x="7603312" y="3956223"/>
            <a:chExt cx="1395455" cy="1548212"/>
          </a:xfrm>
        </p:grpSpPr>
        <p:pic>
          <p:nvPicPr>
            <p:cNvPr id="34" name="Graphic 71">
              <a:extLst>
                <a:ext uri="{FF2B5EF4-FFF2-40B4-BE49-F238E27FC236}">
                  <a16:creationId xmlns="" xmlns:a16="http://schemas.microsoft.com/office/drawing/2014/main" id="{54EB20FB-4D20-4BAD-8178-9FDB45675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17531"/>
            <a:stretch/>
          </p:blipFill>
          <p:spPr>
            <a:xfrm>
              <a:off x="8082071" y="3956223"/>
              <a:ext cx="498558" cy="566880"/>
            </a:xfrm>
            <a:prstGeom prst="rect">
              <a:avLst/>
            </a:prstGeom>
          </p:spPr>
        </p:pic>
        <p:sp>
          <p:nvSpPr>
            <p:cNvPr id="58" name="Arrow: Right 278">
              <a:extLst>
                <a:ext uri="{FF2B5EF4-FFF2-40B4-BE49-F238E27FC236}">
                  <a16:creationId xmlns="" xmlns:a16="http://schemas.microsoft.com/office/drawing/2014/main" id="{6CCBB97B-4A11-45AA-BC7F-B18E0CF4C2B9}"/>
                </a:ext>
              </a:extLst>
            </p:cNvPr>
            <p:cNvSpPr/>
            <p:nvPr/>
          </p:nvSpPr>
          <p:spPr>
            <a:xfrm>
              <a:off x="7671058" y="4094606"/>
              <a:ext cx="372147" cy="9425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03312" y="4488772"/>
              <a:ext cx="13954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Generated Attack Text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2CC39F-52CB-4662-8377-2A6A8A7E9C15}"/>
              </a:ext>
            </a:extLst>
          </p:cNvPr>
          <p:cNvSpPr txBox="1"/>
          <p:nvPr/>
        </p:nvSpPr>
        <p:spPr>
          <a:xfrm>
            <a:off x="275972" y="3575796"/>
            <a:ext cx="913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FFC2BC-ED66-423E-865B-24749AE85456}"/>
              </a:ext>
            </a:extLst>
          </p:cNvPr>
          <p:cNvSpPr txBox="1"/>
          <p:nvPr/>
        </p:nvSpPr>
        <p:spPr>
          <a:xfrm>
            <a:off x="-34724" y="4541620"/>
            <a:ext cx="1317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B70D3DD-3E55-4CC0-B610-0FED0671EB20}"/>
              </a:ext>
            </a:extLst>
          </p:cNvPr>
          <p:cNvCxnSpPr>
            <a:cxnSpLocks/>
          </p:cNvCxnSpPr>
          <p:nvPr/>
        </p:nvCxnSpPr>
        <p:spPr>
          <a:xfrm flipH="1">
            <a:off x="1098970" y="3798646"/>
            <a:ext cx="3245409" cy="8646"/>
          </a:xfrm>
          <a:prstGeom prst="line">
            <a:avLst/>
          </a:prstGeom>
          <a:noFill/>
          <a:ln w="38100">
            <a:solidFill>
              <a:schemeClr val="tx1"/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8A4930E-0CA1-406E-A192-83E7ACEE23D5}"/>
              </a:ext>
            </a:extLst>
          </p:cNvPr>
          <p:cNvCxnSpPr>
            <a:cxnSpLocks/>
          </p:cNvCxnSpPr>
          <p:nvPr/>
        </p:nvCxnSpPr>
        <p:spPr>
          <a:xfrm flipH="1">
            <a:off x="1098970" y="4769983"/>
            <a:ext cx="3245409" cy="8646"/>
          </a:xfrm>
          <a:prstGeom prst="line">
            <a:avLst/>
          </a:prstGeom>
          <a:noFill/>
          <a:ln w="38100">
            <a:solidFill>
              <a:schemeClr val="tx1"/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46">
            <a:extLst>
              <a:ext uri="{FF2B5EF4-FFF2-40B4-BE49-F238E27FC236}">
                <a16:creationId xmlns="" xmlns:a16="http://schemas.microsoft.com/office/drawing/2014/main" id="{57ED43B9-3154-4B82-A3CC-2C50EA8BA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1158605" y="3520675"/>
            <a:ext cx="547286" cy="5570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6" name="Graphic 41">
            <a:extLst>
              <a:ext uri="{FF2B5EF4-FFF2-40B4-BE49-F238E27FC236}">
                <a16:creationId xmlns="" xmlns:a16="http://schemas.microsoft.com/office/drawing/2014/main" id="{4840FD6D-56FE-4DC8-84D3-C3F38553C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818965" y="3511188"/>
            <a:ext cx="547286" cy="5570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7A8E73-C320-455A-ABAE-9860A3B32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0078" y="4519050"/>
            <a:ext cx="526878" cy="49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Graphic 40">
            <a:extLst>
              <a:ext uri="{FF2B5EF4-FFF2-40B4-BE49-F238E27FC236}">
                <a16:creationId xmlns="" xmlns:a16="http://schemas.microsoft.com/office/drawing/2014/main" id="{2B393666-5FB6-4FBB-8877-507140AF9F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2847101" y="4523019"/>
            <a:ext cx="525552" cy="5112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Graphic 38">
            <a:extLst>
              <a:ext uri="{FF2B5EF4-FFF2-40B4-BE49-F238E27FC236}">
                <a16:creationId xmlns="" xmlns:a16="http://schemas.microsoft.com/office/drawing/2014/main" id="{797A190D-8E71-4915-A672-E86A37A037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3638227" y="4517475"/>
            <a:ext cx="525552" cy="511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5627045" y="4098035"/>
            <a:ext cx="189630" cy="9082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158605" y="1562585"/>
            <a:ext cx="7985395" cy="2176824"/>
            <a:chOff x="1158605" y="1562585"/>
            <a:chExt cx="7985395" cy="2176824"/>
          </a:xfrm>
        </p:grpSpPr>
        <p:grpSp>
          <p:nvGrpSpPr>
            <p:cNvPr id="42" name="Group 41"/>
            <p:cNvGrpSpPr/>
            <p:nvPr/>
          </p:nvGrpSpPr>
          <p:grpSpPr>
            <a:xfrm>
              <a:off x="2134858" y="1812120"/>
              <a:ext cx="5203940" cy="1927289"/>
              <a:chOff x="2134858" y="1812120"/>
              <a:chExt cx="5203940" cy="1927289"/>
            </a:xfrm>
          </p:grpSpPr>
          <p:sp>
            <p:nvSpPr>
              <p:cNvPr id="101" name="U-Turn Arrow 100"/>
              <p:cNvSpPr/>
              <p:nvPr/>
            </p:nvSpPr>
            <p:spPr>
              <a:xfrm>
                <a:off x="2232389" y="1812120"/>
                <a:ext cx="5106409" cy="1910703"/>
              </a:xfrm>
              <a:prstGeom prst="uturnArrow">
                <a:avLst>
                  <a:gd name="adj1" fmla="val 3118"/>
                  <a:gd name="adj2" fmla="val 4696"/>
                  <a:gd name="adj3" fmla="val 9447"/>
                  <a:gd name="adj4" fmla="val 43750"/>
                  <a:gd name="adj5" fmla="val 100000"/>
                </a:avLst>
              </a:prstGeom>
              <a:solidFill>
                <a:srgbClr val="7030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2134858" y="2471937"/>
                <a:ext cx="259395" cy="1267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158605" y="1562585"/>
              <a:ext cx="7985395" cy="2049242"/>
              <a:chOff x="1158605" y="1562585"/>
              <a:chExt cx="7985395" cy="2049242"/>
            </a:xfrm>
          </p:grpSpPr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2ED00305-E23C-FB4A-A04D-A0C7D9B3C36D}"/>
                  </a:ext>
                </a:extLst>
              </p:cNvPr>
              <p:cNvSpPr txBox="1"/>
              <p:nvPr/>
            </p:nvSpPr>
            <p:spPr>
              <a:xfrm>
                <a:off x="7647482" y="2657720"/>
                <a:ext cx="14965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ea typeface="Helvetica Neue" charset="0"/>
                    <a:cs typeface="Times New Roman" panose="02020603050405020304" pitchFamily="18" charset="0"/>
                  </a:rPr>
                  <a:t>Deep User</a:t>
                </a:r>
              </a:p>
              <a:p>
                <a:pPr algn="ctr"/>
                <a:r>
                  <a:rPr lang="en-US" sz="1400" dirty="0">
                    <a:latin typeface="Times New Roman" panose="02020603050405020304" pitchFamily="18" charset="0"/>
                    <a:ea typeface="Helvetica Neue" charset="0"/>
                    <a:cs typeface="Times New Roman" panose="02020603050405020304" pitchFamily="18" charset="0"/>
                  </a:rPr>
                  <a:t>Sequence Embedding</a:t>
                </a:r>
              </a:p>
              <a:p>
                <a:pPr algn="ctr"/>
                <a:r>
                  <a:rPr lang="en-US" sz="1400" dirty="0">
                    <a:latin typeface="Times New Roman" panose="02020603050405020304" pitchFamily="18" charset="0"/>
                    <a:ea typeface="Helvetica Neue" charset="0"/>
                    <a:cs typeface="Times New Roman" panose="02020603050405020304" pitchFamily="18" charset="0"/>
                  </a:rPr>
                  <a:t>Model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58605" y="1562585"/>
                <a:ext cx="7785293" cy="2013213"/>
                <a:chOff x="1158605" y="1562585"/>
                <a:chExt cx="7785293" cy="2013213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4742595" y="1562585"/>
                  <a:ext cx="4201303" cy="2013213"/>
                  <a:chOff x="4742595" y="1562585"/>
                  <a:chExt cx="4201303" cy="2013213"/>
                </a:xfrm>
              </p:grpSpPr>
              <p:cxnSp>
                <p:nvCxnSpPr>
                  <p:cNvPr id="36" name="Connector: Elbow 139">
                    <a:extLst>
                      <a:ext uri="{FF2B5EF4-FFF2-40B4-BE49-F238E27FC236}">
                        <a16:creationId xmlns="" xmlns:a16="http://schemas.microsoft.com/office/drawing/2014/main" id="{65CEBA02-DE2B-4EA9-813B-5D4974365C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247311" y="1840751"/>
                    <a:ext cx="2515557" cy="3078"/>
                  </a:xfrm>
                  <a:prstGeom prst="bentConnector3">
                    <a:avLst>
                      <a:gd name="adj1" fmla="val 50000"/>
                    </a:avLst>
                  </a:prstGeom>
                  <a:ln w="57150">
                    <a:solidFill>
                      <a:srgbClr val="7030A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>
                    <a:extLst>
                      <a:ext uri="{FF2B5EF4-FFF2-40B4-BE49-F238E27FC236}">
                        <a16:creationId xmlns="" xmlns:a16="http://schemas.microsoft.com/office/drawing/2014/main" id="{5A9C53D8-304D-4123-AF53-A1E0C7555075}"/>
                      </a:ext>
                    </a:extLst>
                  </p:cNvPr>
                  <p:cNvSpPr txBox="1"/>
                  <p:nvPr/>
                </p:nvSpPr>
                <p:spPr>
                  <a:xfrm>
                    <a:off x="4742595" y="1762562"/>
                    <a:ext cx="110099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Attack</a:t>
                    </a:r>
                  </a:p>
                </p:txBody>
              </p:sp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7773558" y="1562585"/>
                    <a:ext cx="1170340" cy="2013213"/>
                    <a:chOff x="7773558" y="1562585"/>
                    <a:chExt cx="1170340" cy="2013213"/>
                  </a:xfrm>
                </p:grpSpPr>
                <p:sp>
                  <p:nvSpPr>
                    <p:cNvPr id="81" name="Rounded Rectangle 80">
                      <a:extLst>
                        <a:ext uri="{FF2B5EF4-FFF2-40B4-BE49-F238E27FC236}">
                          <a16:creationId xmlns="" xmlns:a16="http://schemas.microsoft.com/office/drawing/2014/main" id="{C17CDFFB-A78F-FD40-BEEE-D31659400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3558" y="1583083"/>
                      <a:ext cx="1170340" cy="1992715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82" name="Picture 81">
                      <a:extLst>
                        <a:ext uri="{FF2B5EF4-FFF2-40B4-BE49-F238E27FC236}">
                          <a16:creationId xmlns="" xmlns:a16="http://schemas.microsoft.com/office/drawing/2014/main" id="{F8B6C9C1-08CF-3E4A-A71A-8B1B7782A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2146" b="98974" l="1769" r="97170">
                                  <a14:backgroundMark x1="36792" y1="33582" x2="36792" y2="33582"/>
                                  <a14:backgroundMark x1="26297" y1="36940" x2="26297" y2="36940"/>
                                  <a14:backgroundMark x1="33844" y1="40578" x2="33844" y2="40578"/>
                                  <a14:backgroundMark x1="42453" y1="45149" x2="42453" y2="45149"/>
                                  <a14:backgroundMark x1="39623" y1="43377" x2="39623" y2="43377"/>
                                  <a14:backgroundMark x1="42453" y1="39925" x2="42453" y2="39925"/>
                                  <a14:backgroundMark x1="39269" y1="28731" x2="39269" y2="28731"/>
                                  <a14:backgroundMark x1="23939" y1="33022" x2="23939" y2="33022"/>
                                  <a14:backgroundMark x1="21934" y1="28918" x2="21934" y2="28918"/>
                                  <a14:backgroundMark x1="26887" y1="31903" x2="26887" y2="31903"/>
                                  <a14:backgroundMark x1="34080" y1="32369" x2="34080" y2="32369"/>
                                  <a14:backgroundMark x1="34670" y1="36940" x2="34670" y2="36940"/>
                                  <a14:backgroundMark x1="27476" y1="40112" x2="27476" y2="40112"/>
                                  <a14:backgroundMark x1="18750" y1="40112" x2="18750" y2="40112"/>
                                  <a14:backgroundMark x1="18750" y1="44963" x2="18750" y2="44963"/>
                                  <a14:backgroundMark x1="21934" y1="43563" x2="21934" y2="43563"/>
                                  <a14:backgroundMark x1="26297" y1="44776" x2="26297" y2="44776"/>
                                  <a14:backgroundMark x1="27358" y1="49720" x2="27358" y2="49720"/>
                                  <a14:backgroundMark x1="27712" y1="52146" x2="27712" y2="52146"/>
                                  <a14:backgroundMark x1="33726" y1="48787" x2="33726" y2="48787"/>
                                  <a14:backgroundMark x1="34552" y1="44496" x2="34552" y2="44496"/>
                                  <a14:backgroundMark x1="34198" y1="51493" x2="34198" y2="51493"/>
                                  <a14:backgroundMark x1="42453" y1="56157" x2="42453" y2="56157"/>
                                  <a14:backgroundMark x1="39976" y1="58769" x2="39976" y2="58769"/>
                                  <a14:backgroundMark x1="35024" y1="57369" x2="35024" y2="57369"/>
                                  <a14:backgroundMark x1="42689" y1="61660" x2="42689" y2="61660"/>
                                  <a14:backgroundMark x1="33726" y1="61660" x2="33726" y2="61660"/>
                                  <a14:backgroundMark x1="33255" y1="58769" x2="33255" y2="58769"/>
                                  <a14:backgroundMark x1="34316" y1="64646" x2="34316" y2="64646"/>
                                  <a14:backgroundMark x1="37146" y1="68097" x2="37146" y2="68097"/>
                                  <a14:backgroundMark x1="39505" y1="72854" x2="39505" y2="72854"/>
                                  <a14:backgroundMark x1="42335" y1="72948" x2="42335" y2="72948"/>
                                  <a14:backgroundMark x1="42099" y1="77425" x2="42099" y2="77425"/>
                                  <a14:backgroundMark x1="34552" y1="69776" x2="34552" y2="69776"/>
                                  <a14:backgroundMark x1="27123" y1="61287" x2="27123" y2="61287"/>
                                  <a14:backgroundMark x1="17453" y1="55690" x2="17453" y2="55690"/>
                                  <a14:backgroundMark x1="21462" y1="58582" x2="21462" y2="58582"/>
                                  <a14:backgroundMark x1="26887" y1="57183" x2="26887" y2="57183"/>
                                  <a14:backgroundMark x1="19340" y1="60914" x2="19340" y2="60914"/>
                                  <a14:backgroundMark x1="27123" y1="64552" x2="27123" y2="64552"/>
                                  <a14:backgroundMark x1="27358" y1="69403" x2="27358" y2="69403"/>
                                  <a14:backgroundMark x1="24528" y1="66884" x2="24528" y2="66884"/>
                                  <a14:backgroundMark x1="18750" y1="72948" x2="18750" y2="72948"/>
                                  <a14:backgroundMark x1="21462" y1="73321" x2="21462" y2="73321"/>
                                  <a14:backgroundMark x1="19104" y1="77052" x2="19104" y2="77052"/>
                                  <a14:backgroundMark x1="42099" y1="29104" x2="42099" y2="29104"/>
                                  <a14:backgroundMark x1="19104" y1="29571" x2="19104" y2="29571"/>
                                  <a14:backgroundMark x1="19340" y1="24347" x2="19340" y2="24347"/>
                                  <a14:backgroundMark x1="41627" y1="24720" x2="41627" y2="24720"/>
                                  <a14:backgroundMark x1="28184" y1="58769" x2="28184" y2="58769"/>
                                  <a14:backgroundMark x1="27948" y1="43004" x2="27948" y2="43004"/>
                                </a14:backgroundRemoval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71934" y="1562585"/>
                      <a:ext cx="1071964" cy="1181555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75" name="Right Brace 74">
                  <a:extLst>
                    <a:ext uri="{FF2B5EF4-FFF2-40B4-BE49-F238E27FC236}">
                      <a16:creationId xmlns="" xmlns:a16="http://schemas.microsoft.com/office/drawing/2014/main" id="{065466A3-610B-4274-86E0-972E17DFAC9F}"/>
                    </a:ext>
                  </a:extLst>
                </p:cNvPr>
                <p:cNvSpPr/>
                <p:nvPr/>
              </p:nvSpPr>
              <p:spPr>
                <a:xfrm rot="16200000">
                  <a:off x="2480924" y="1103332"/>
                  <a:ext cx="202984" cy="2847621"/>
                </a:xfrm>
                <a:prstGeom prst="rightBrace">
                  <a:avLst>
                    <a:gd name="adj1" fmla="val 47668"/>
                    <a:gd name="adj2" fmla="val 48040"/>
                  </a:avLst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50" name="Group 49"/>
          <p:cNvGrpSpPr/>
          <p:nvPr/>
        </p:nvGrpSpPr>
        <p:grpSpPr>
          <a:xfrm>
            <a:off x="2467244" y="4882895"/>
            <a:ext cx="3202465" cy="901328"/>
            <a:chOff x="2233962" y="4882895"/>
            <a:chExt cx="3466838" cy="901328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3DC5266-58BF-4FBE-B0DA-AEC3C3566B0D}"/>
                </a:ext>
              </a:extLst>
            </p:cNvPr>
            <p:cNvSpPr txBox="1"/>
            <p:nvPr/>
          </p:nvSpPr>
          <p:spPr>
            <a:xfrm>
              <a:off x="2337550" y="5264840"/>
              <a:ext cx="33632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Contextual post relevance</a:t>
              </a:r>
            </a:p>
          </p:txBody>
        </p:sp>
        <p:sp>
          <p:nvSpPr>
            <p:cNvPr id="3" name="U-Turn Arrow 2"/>
            <p:cNvSpPr/>
            <p:nvPr/>
          </p:nvSpPr>
          <p:spPr>
            <a:xfrm flipV="1">
              <a:off x="2233962" y="4882895"/>
              <a:ext cx="3059132" cy="901328"/>
            </a:xfrm>
            <a:prstGeom prst="uturnArrow">
              <a:avLst>
                <a:gd name="adj1" fmla="val 6587"/>
                <a:gd name="adj2" fmla="val 13408"/>
                <a:gd name="adj3" fmla="val 18958"/>
                <a:gd name="adj4" fmla="val 59923"/>
                <a:gd name="adj5" fmla="val 100000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2140917" y="4828609"/>
            <a:ext cx="306745" cy="231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1863907" y="3428051"/>
            <a:ext cx="3236686" cy="2749732"/>
            <a:chOff x="1863907" y="3428051"/>
            <a:chExt cx="3236686" cy="2749732"/>
          </a:xfrm>
        </p:grpSpPr>
        <p:grpSp>
          <p:nvGrpSpPr>
            <p:cNvPr id="23" name="Group 22"/>
            <p:cNvGrpSpPr/>
            <p:nvPr/>
          </p:nvGrpSpPr>
          <p:grpSpPr>
            <a:xfrm>
              <a:off x="2121335" y="5015518"/>
              <a:ext cx="2979258" cy="1162265"/>
              <a:chOff x="2124501" y="4617706"/>
              <a:chExt cx="3997193" cy="2111164"/>
            </a:xfrm>
          </p:grpSpPr>
          <p:sp>
            <p:nvSpPr>
              <p:cNvPr id="78" name="Bent Arrow 77"/>
              <p:cNvSpPr/>
              <p:nvPr/>
            </p:nvSpPr>
            <p:spPr>
              <a:xfrm flipV="1">
                <a:off x="2258216" y="5025591"/>
                <a:ext cx="3863478" cy="1703279"/>
              </a:xfrm>
              <a:prstGeom prst="bentArrow">
                <a:avLst>
                  <a:gd name="adj1" fmla="val 5371"/>
                  <a:gd name="adj2" fmla="val 12922"/>
                  <a:gd name="adj3" fmla="val 17822"/>
                  <a:gd name="adj4" fmla="val 52293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Up Arrow 21"/>
              <p:cNvSpPr/>
              <p:nvPr/>
            </p:nvSpPr>
            <p:spPr>
              <a:xfrm>
                <a:off x="2124501" y="4617706"/>
                <a:ext cx="321150" cy="1024618"/>
              </a:xfrm>
              <a:prstGeom prst="upArrow">
                <a:avLst>
                  <a:gd name="adj1" fmla="val 21439"/>
                  <a:gd name="adj2" fmla="val 99983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587B275-1331-47F4-AE6E-B84D3992723D}"/>
                </a:ext>
              </a:extLst>
            </p:cNvPr>
            <p:cNvSpPr/>
            <p:nvPr/>
          </p:nvSpPr>
          <p:spPr>
            <a:xfrm>
              <a:off x="1863907" y="3428051"/>
              <a:ext cx="803122" cy="160823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69" name="Content Placeholder 5">
            <a:extLst>
              <a:ext uri="{FF2B5EF4-FFF2-40B4-BE49-F238E27FC236}">
                <a16:creationId xmlns="" xmlns:a16="http://schemas.microsoft.com/office/drawing/2014/main" id="{244B6CF2-103A-4DF6-A41E-3D9989B33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331" y="4530397"/>
            <a:ext cx="518727" cy="49646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7" name="Group 36"/>
          <p:cNvGrpSpPr/>
          <p:nvPr/>
        </p:nvGrpSpPr>
        <p:grpSpPr>
          <a:xfrm>
            <a:off x="5587537" y="4822419"/>
            <a:ext cx="1604229" cy="1280206"/>
            <a:chOff x="5587537" y="4822419"/>
            <a:chExt cx="1604229" cy="1280206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B88A42D-DEBB-4A55-A6A3-EFFFAE328A90}"/>
                </a:ext>
              </a:extLst>
            </p:cNvPr>
            <p:cNvSpPr txBox="1"/>
            <p:nvPr/>
          </p:nvSpPr>
          <p:spPr>
            <a:xfrm>
              <a:off x="5588630" y="4972790"/>
              <a:ext cx="14011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</a:t>
              </a:r>
            </a:p>
            <a:p>
              <a:pPr algn="r"/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context </a:t>
              </a:r>
            </a:p>
            <a:p>
              <a:pPr algn="r"/>
              <a:r>
                <a:rPr lang="en-US" sz="20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relevance</a:t>
              </a:r>
            </a:p>
          </p:txBody>
        </p:sp>
        <p:sp>
          <p:nvSpPr>
            <p:cNvPr id="84" name="Bent Arrow 83"/>
            <p:cNvSpPr/>
            <p:nvPr/>
          </p:nvSpPr>
          <p:spPr>
            <a:xfrm rot="16200000" flipV="1">
              <a:off x="5749549" y="4660407"/>
              <a:ext cx="1280206" cy="1604229"/>
            </a:xfrm>
            <a:prstGeom prst="bentArrow">
              <a:avLst>
                <a:gd name="adj1" fmla="val 4320"/>
                <a:gd name="adj2" fmla="val 7792"/>
                <a:gd name="adj3" fmla="val 14912"/>
                <a:gd name="adj4" fmla="val 46343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03946" y="2498531"/>
            <a:ext cx="3922457" cy="1230707"/>
            <a:chOff x="3003946" y="2498531"/>
            <a:chExt cx="3922457" cy="1230707"/>
          </a:xfrm>
        </p:grpSpPr>
        <p:sp>
          <p:nvSpPr>
            <p:cNvPr id="96" name="Bent Arrow 95"/>
            <p:cNvSpPr/>
            <p:nvPr/>
          </p:nvSpPr>
          <p:spPr>
            <a:xfrm>
              <a:off x="3003946" y="2538954"/>
              <a:ext cx="1729156" cy="964459"/>
            </a:xfrm>
            <a:prstGeom prst="bentArrow">
              <a:avLst>
                <a:gd name="adj1" fmla="val 4628"/>
                <a:gd name="adj2" fmla="val 15167"/>
                <a:gd name="adj3" fmla="val 18631"/>
                <a:gd name="adj4" fmla="val 33921"/>
              </a:avLst>
            </a:prstGeom>
            <a:solidFill>
              <a:srgbClr val="CC01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516070" y="2498531"/>
              <a:ext cx="559207" cy="36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9501095-9124-47C1-A76B-37F9FBDC0D04}"/>
                </a:ext>
              </a:extLst>
            </p:cNvPr>
            <p:cNvSpPr txBox="1"/>
            <p:nvPr/>
          </p:nvSpPr>
          <p:spPr>
            <a:xfrm>
              <a:off x="4116322" y="2665423"/>
              <a:ext cx="2757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Recent Post Relevance</a:t>
              </a:r>
            </a:p>
          </p:txBody>
        </p:sp>
        <p:sp>
          <p:nvSpPr>
            <p:cNvPr id="89" name="U-Turn Arrow 88"/>
            <p:cNvSpPr/>
            <p:nvPr/>
          </p:nvSpPr>
          <p:spPr>
            <a:xfrm>
              <a:off x="3958383" y="2661807"/>
              <a:ext cx="2968020" cy="1067431"/>
            </a:xfrm>
            <a:prstGeom prst="uturnArrow">
              <a:avLst>
                <a:gd name="adj1" fmla="val 4725"/>
                <a:gd name="adj2" fmla="val 9043"/>
                <a:gd name="adj3" fmla="val 16310"/>
                <a:gd name="adj4" fmla="val 43750"/>
                <a:gd name="adj5" fmla="val 100000"/>
              </a:avLst>
            </a:prstGeom>
            <a:solidFill>
              <a:srgbClr val="CC01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2" name="Rectangle 91"/>
          <p:cNvSpPr/>
          <p:nvPr/>
        </p:nvSpPr>
        <p:spPr>
          <a:xfrm>
            <a:off x="3838123" y="3516203"/>
            <a:ext cx="340191" cy="26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39">
            <a:extLst>
              <a:ext uri="{FF2B5EF4-FFF2-40B4-BE49-F238E27FC236}">
                <a16:creationId xmlns="" xmlns:a16="http://schemas.microsoft.com/office/drawing/2014/main" id="{DDDA7A94-4B1B-4E71-964D-970E52023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3631028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3" name="Bent Arrow 102"/>
          <p:cNvSpPr/>
          <p:nvPr/>
        </p:nvSpPr>
        <p:spPr>
          <a:xfrm rot="5400000" flipV="1">
            <a:off x="7343505" y="3273447"/>
            <a:ext cx="467774" cy="392332"/>
          </a:xfrm>
          <a:prstGeom prst="bentArrow">
            <a:avLst>
              <a:gd name="adj1" fmla="val 12686"/>
              <a:gd name="adj2" fmla="val 21582"/>
              <a:gd name="adj3" fmla="val 39309"/>
              <a:gd name="adj4" fmla="val 33921"/>
            </a:avLst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Graphic 44">
            <a:extLst>
              <a:ext uri="{FF2B5EF4-FFF2-40B4-BE49-F238E27FC236}">
                <a16:creationId xmlns="" xmlns:a16="http://schemas.microsoft.com/office/drawing/2014/main" id="{76985C2B-9E33-4BA4-9182-E7B550D8D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010461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01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72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Personalized Text </a:t>
            </a:r>
            <a:r>
              <a:rPr lang="en-US" dirty="0" smtClean="0"/>
              <a:t>Generator: PETGEN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65E750-D049-4D8E-8455-2046F8A1BE76}"/>
              </a:ext>
            </a:extLst>
          </p:cNvPr>
          <p:cNvSpPr/>
          <p:nvPr/>
        </p:nvSpPr>
        <p:spPr>
          <a:xfrm>
            <a:off x="4617462" y="3703500"/>
            <a:ext cx="977982" cy="11538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Sequence-aware Text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065466A3-610B-4274-86E0-972E17DFAC9F}"/>
              </a:ext>
            </a:extLst>
          </p:cNvPr>
          <p:cNvSpPr/>
          <p:nvPr/>
        </p:nvSpPr>
        <p:spPr>
          <a:xfrm>
            <a:off x="4269711" y="3297045"/>
            <a:ext cx="244488" cy="1626619"/>
          </a:xfrm>
          <a:prstGeom prst="rightBrace">
            <a:avLst>
              <a:gd name="adj1" fmla="val 47668"/>
              <a:gd name="adj2" fmla="val 48040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U-Turn Arrow 98"/>
          <p:cNvSpPr/>
          <p:nvPr/>
        </p:nvSpPr>
        <p:spPr>
          <a:xfrm>
            <a:off x="2620865" y="2165055"/>
            <a:ext cx="4505972" cy="1565884"/>
          </a:xfrm>
          <a:prstGeom prst="uturnArrow">
            <a:avLst>
              <a:gd name="adj1" fmla="val 3118"/>
              <a:gd name="adj2" fmla="val 5794"/>
              <a:gd name="adj3" fmla="val 11203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554188" y="2489040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62156D1-D922-4F33-B4FB-F700CC2939BA}"/>
              </a:ext>
            </a:extLst>
          </p:cNvPr>
          <p:cNvSpPr txBox="1"/>
          <p:nvPr/>
        </p:nvSpPr>
        <p:spPr>
          <a:xfrm>
            <a:off x="4840207" y="2165366"/>
            <a:ext cx="89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</a:p>
        </p:txBody>
      </p:sp>
      <p:pic>
        <p:nvPicPr>
          <p:cNvPr id="33" name="Graphic 167">
            <a:extLst>
              <a:ext uri="{FF2B5EF4-FFF2-40B4-BE49-F238E27FC236}">
                <a16:creationId xmlns="" xmlns:a16="http://schemas.microsoft.com/office/drawing/2014/main" id="{FC2505A8-C031-42F7-A3F7-9332125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7531"/>
          <a:stretch/>
        </p:blipFill>
        <p:spPr>
          <a:xfrm>
            <a:off x="5846975" y="3960453"/>
            <a:ext cx="486533" cy="55702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E089862C-26FB-485C-81FC-5F23CFD3A7E4}"/>
              </a:ext>
            </a:extLst>
          </p:cNvPr>
          <p:cNvSpPr/>
          <p:nvPr/>
        </p:nvSpPr>
        <p:spPr>
          <a:xfrm>
            <a:off x="6612553" y="3728292"/>
            <a:ext cx="973901" cy="110615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Multi-task Tuning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6359524" y="4090333"/>
            <a:ext cx="221232" cy="10462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A3BBB6F6-C516-43B4-B432-3334769377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8812" y="5780722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C0A8882-1FD5-45A9-B1D5-4E5923AAB737}"/>
              </a:ext>
            </a:extLst>
          </p:cNvPr>
          <p:cNvSpPr txBox="1"/>
          <p:nvPr/>
        </p:nvSpPr>
        <p:spPr>
          <a:xfrm>
            <a:off x="4193459" y="6203357"/>
            <a:ext cx="227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Context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B04607-FB78-4BFD-A0EB-3229461DAA75}"/>
              </a:ext>
            </a:extLst>
          </p:cNvPr>
          <p:cNvSpPr/>
          <p:nvPr/>
        </p:nvSpPr>
        <p:spPr>
          <a:xfrm rot="16200000">
            <a:off x="5255308" y="2572039"/>
            <a:ext cx="1659356" cy="307713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32E837D-EC9E-4DC0-9EFF-B81C1E20473D}"/>
              </a:ext>
            </a:extLst>
          </p:cNvPr>
          <p:cNvSpPr txBox="1"/>
          <p:nvPr/>
        </p:nvSpPr>
        <p:spPr>
          <a:xfrm>
            <a:off x="5252192" y="3285696"/>
            <a:ext cx="172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PETGEN</a:t>
            </a:r>
          </a:p>
        </p:txBody>
      </p:sp>
      <p:pic>
        <p:nvPicPr>
          <p:cNvPr id="34" name="Graphic 71">
            <a:extLst>
              <a:ext uri="{FF2B5EF4-FFF2-40B4-BE49-F238E27FC236}">
                <a16:creationId xmlns="" xmlns:a16="http://schemas.microsoft.com/office/drawing/2014/main" id="{54EB20FB-4D20-4BAD-8178-9FDB4567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7531"/>
          <a:stretch/>
        </p:blipFill>
        <p:spPr>
          <a:xfrm>
            <a:off x="8082071" y="3956223"/>
            <a:ext cx="498558" cy="566880"/>
          </a:xfrm>
          <a:prstGeom prst="rect">
            <a:avLst/>
          </a:prstGeom>
        </p:spPr>
      </p:pic>
      <p:sp>
        <p:nvSpPr>
          <p:cNvPr id="58" name="Arrow: Right 278">
            <a:extLst>
              <a:ext uri="{FF2B5EF4-FFF2-40B4-BE49-F238E27FC236}">
                <a16:creationId xmlns="" xmlns:a16="http://schemas.microsoft.com/office/drawing/2014/main" id="{6CCBB97B-4A11-45AA-BC7F-B18E0CF4C2B9}"/>
              </a:ext>
            </a:extLst>
          </p:cNvPr>
          <p:cNvSpPr/>
          <p:nvPr/>
        </p:nvSpPr>
        <p:spPr>
          <a:xfrm>
            <a:off x="7671058" y="4094606"/>
            <a:ext cx="372147" cy="94254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03312" y="4488772"/>
            <a:ext cx="1395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Generated Attack Text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2CC39F-52CB-4662-8377-2A6A8A7E9C15}"/>
              </a:ext>
            </a:extLst>
          </p:cNvPr>
          <p:cNvSpPr txBox="1"/>
          <p:nvPr/>
        </p:nvSpPr>
        <p:spPr>
          <a:xfrm>
            <a:off x="275972" y="3575796"/>
            <a:ext cx="913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FFC2BC-ED66-423E-865B-24749AE85456}"/>
              </a:ext>
            </a:extLst>
          </p:cNvPr>
          <p:cNvSpPr txBox="1"/>
          <p:nvPr/>
        </p:nvSpPr>
        <p:spPr>
          <a:xfrm>
            <a:off x="-34724" y="4541620"/>
            <a:ext cx="1317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B70D3DD-3E55-4CC0-B610-0FED0671EB20}"/>
              </a:ext>
            </a:extLst>
          </p:cNvPr>
          <p:cNvCxnSpPr>
            <a:cxnSpLocks/>
          </p:cNvCxnSpPr>
          <p:nvPr/>
        </p:nvCxnSpPr>
        <p:spPr>
          <a:xfrm flipH="1">
            <a:off x="1098970" y="3798646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8A4930E-0CA1-406E-A192-83E7ACEE23D5}"/>
              </a:ext>
            </a:extLst>
          </p:cNvPr>
          <p:cNvCxnSpPr>
            <a:cxnSpLocks/>
          </p:cNvCxnSpPr>
          <p:nvPr/>
        </p:nvCxnSpPr>
        <p:spPr>
          <a:xfrm flipH="1">
            <a:off x="1098970" y="4769983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46">
            <a:extLst>
              <a:ext uri="{FF2B5EF4-FFF2-40B4-BE49-F238E27FC236}">
                <a16:creationId xmlns="" xmlns:a16="http://schemas.microsoft.com/office/drawing/2014/main" id="{57ED43B9-3154-4B82-A3CC-2C50EA8BA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1158605" y="3520675"/>
            <a:ext cx="547286" cy="5570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6" name="Graphic 41">
            <a:extLst>
              <a:ext uri="{FF2B5EF4-FFF2-40B4-BE49-F238E27FC236}">
                <a16:creationId xmlns="" xmlns:a16="http://schemas.microsoft.com/office/drawing/2014/main" id="{4840FD6D-56FE-4DC8-84D3-C3F38553C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818965" y="3511188"/>
            <a:ext cx="547286" cy="5570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7A8E73-C320-455A-ABAE-9860A3B32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1170078" y="4519050"/>
            <a:ext cx="526878" cy="49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Graphic 40">
            <a:extLst>
              <a:ext uri="{FF2B5EF4-FFF2-40B4-BE49-F238E27FC236}">
                <a16:creationId xmlns="" xmlns:a16="http://schemas.microsoft.com/office/drawing/2014/main" id="{2B393666-5FB6-4FBB-8877-507140AF9F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2847101" y="4523019"/>
            <a:ext cx="525552" cy="5112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Graphic 38">
            <a:extLst>
              <a:ext uri="{FF2B5EF4-FFF2-40B4-BE49-F238E27FC236}">
                <a16:creationId xmlns="" xmlns:a16="http://schemas.microsoft.com/office/drawing/2014/main" id="{797A190D-8E71-4915-A672-E86A37A037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3638227" y="4517475"/>
            <a:ext cx="525552" cy="511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5627045" y="4098035"/>
            <a:ext cx="189630" cy="9082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U-Turn Arrow 100"/>
          <p:cNvSpPr/>
          <p:nvPr/>
        </p:nvSpPr>
        <p:spPr>
          <a:xfrm>
            <a:off x="2232389" y="1812120"/>
            <a:ext cx="5106409" cy="1910703"/>
          </a:xfrm>
          <a:prstGeom prst="uturnArrow">
            <a:avLst>
              <a:gd name="adj1" fmla="val 3118"/>
              <a:gd name="adj2" fmla="val 4696"/>
              <a:gd name="adj3" fmla="val 9447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134858" y="2471937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158605" y="1562585"/>
            <a:ext cx="7985395" cy="2049242"/>
            <a:chOff x="1158605" y="1562585"/>
            <a:chExt cx="7985395" cy="2049242"/>
          </a:xfrm>
        </p:grpSpPr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ED00305-E23C-FB4A-A04D-A0C7D9B3C36D}"/>
                </a:ext>
              </a:extLst>
            </p:cNvPr>
            <p:cNvSpPr txBox="1"/>
            <p:nvPr/>
          </p:nvSpPr>
          <p:spPr>
            <a:xfrm>
              <a:off x="7647482" y="2657720"/>
              <a:ext cx="14965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Deep User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Sequence Embedding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Model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58605" y="1562585"/>
              <a:ext cx="7785293" cy="2013213"/>
              <a:chOff x="1158605" y="1562585"/>
              <a:chExt cx="7785293" cy="2013213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742595" y="1562585"/>
                <a:ext cx="4201303" cy="2013213"/>
                <a:chOff x="4742595" y="1562585"/>
                <a:chExt cx="4201303" cy="2013213"/>
              </a:xfrm>
            </p:grpSpPr>
            <p:cxnSp>
              <p:nvCxnSpPr>
                <p:cNvPr id="36" name="Connector: Elbow 139">
                  <a:extLst>
                    <a:ext uri="{FF2B5EF4-FFF2-40B4-BE49-F238E27FC236}">
                      <a16:creationId xmlns="" xmlns:a16="http://schemas.microsoft.com/office/drawing/2014/main" id="{65CEBA02-DE2B-4EA9-813B-5D4974365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7311" y="1834173"/>
                  <a:ext cx="2515557" cy="3078"/>
                </a:xfrm>
                <a:prstGeom prst="bentConnector3">
                  <a:avLst>
                    <a:gd name="adj1" fmla="val 50000"/>
                  </a:avLst>
                </a:prstGeom>
                <a:ln w="57150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5A9C53D8-304D-4123-AF53-A1E0C7555075}"/>
                    </a:ext>
                  </a:extLst>
                </p:cNvPr>
                <p:cNvSpPr txBox="1"/>
                <p:nvPr/>
              </p:nvSpPr>
              <p:spPr>
                <a:xfrm>
                  <a:off x="4742595" y="1762562"/>
                  <a:ext cx="11009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Attack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7773558" y="1562585"/>
                  <a:ext cx="1170340" cy="2013213"/>
                  <a:chOff x="7773558" y="1562585"/>
                  <a:chExt cx="1170340" cy="2013213"/>
                </a:xfrm>
              </p:grpSpPr>
              <p:sp>
                <p:nvSpPr>
                  <p:cNvPr id="81" name="Rounded Rectangle 80">
                    <a:extLst>
                      <a:ext uri="{FF2B5EF4-FFF2-40B4-BE49-F238E27FC236}">
                        <a16:creationId xmlns="" xmlns:a16="http://schemas.microsoft.com/office/drawing/2014/main" id="{C17CDFFB-A78F-FD40-BEEE-D3165940070F}"/>
                      </a:ext>
                    </a:extLst>
                  </p:cNvPr>
                  <p:cNvSpPr/>
                  <p:nvPr/>
                </p:nvSpPr>
                <p:spPr>
                  <a:xfrm>
                    <a:off x="7773558" y="1583083"/>
                    <a:ext cx="1170340" cy="1992715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2" name="Picture 81">
                    <a:extLst>
                      <a:ext uri="{FF2B5EF4-FFF2-40B4-BE49-F238E27FC236}">
                        <a16:creationId xmlns="" xmlns:a16="http://schemas.microsoft.com/office/drawing/2014/main" id="{F8B6C9C1-08CF-3E4A-A71A-8B1B7782A6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146" b="98974" l="1769" r="97170">
                                <a14:backgroundMark x1="36792" y1="33582" x2="36792" y2="33582"/>
                                <a14:backgroundMark x1="26297" y1="36940" x2="26297" y2="36940"/>
                                <a14:backgroundMark x1="33844" y1="40578" x2="33844" y2="40578"/>
                                <a14:backgroundMark x1="42453" y1="45149" x2="42453" y2="45149"/>
                                <a14:backgroundMark x1="39623" y1="43377" x2="39623" y2="43377"/>
                                <a14:backgroundMark x1="42453" y1="39925" x2="42453" y2="39925"/>
                                <a14:backgroundMark x1="39269" y1="28731" x2="39269" y2="28731"/>
                                <a14:backgroundMark x1="23939" y1="33022" x2="23939" y2="33022"/>
                                <a14:backgroundMark x1="21934" y1="28918" x2="21934" y2="28918"/>
                                <a14:backgroundMark x1="26887" y1="31903" x2="26887" y2="31903"/>
                                <a14:backgroundMark x1="34080" y1="32369" x2="34080" y2="32369"/>
                                <a14:backgroundMark x1="34670" y1="36940" x2="34670" y2="36940"/>
                                <a14:backgroundMark x1="27476" y1="40112" x2="27476" y2="40112"/>
                                <a14:backgroundMark x1="18750" y1="40112" x2="18750" y2="40112"/>
                                <a14:backgroundMark x1="18750" y1="44963" x2="18750" y2="44963"/>
                                <a14:backgroundMark x1="21934" y1="43563" x2="21934" y2="43563"/>
                                <a14:backgroundMark x1="26297" y1="44776" x2="26297" y2="44776"/>
                                <a14:backgroundMark x1="27358" y1="49720" x2="27358" y2="49720"/>
                                <a14:backgroundMark x1="27712" y1="52146" x2="27712" y2="52146"/>
                                <a14:backgroundMark x1="33726" y1="48787" x2="33726" y2="48787"/>
                                <a14:backgroundMark x1="34552" y1="44496" x2="34552" y2="44496"/>
                                <a14:backgroundMark x1="34198" y1="51493" x2="34198" y2="51493"/>
                                <a14:backgroundMark x1="42453" y1="56157" x2="42453" y2="56157"/>
                                <a14:backgroundMark x1="39976" y1="58769" x2="39976" y2="58769"/>
                                <a14:backgroundMark x1="35024" y1="57369" x2="35024" y2="57369"/>
                                <a14:backgroundMark x1="42689" y1="61660" x2="42689" y2="61660"/>
                                <a14:backgroundMark x1="33726" y1="61660" x2="33726" y2="61660"/>
                                <a14:backgroundMark x1="33255" y1="58769" x2="33255" y2="58769"/>
                                <a14:backgroundMark x1="34316" y1="64646" x2="34316" y2="64646"/>
                                <a14:backgroundMark x1="37146" y1="68097" x2="37146" y2="68097"/>
                                <a14:backgroundMark x1="39505" y1="72854" x2="39505" y2="72854"/>
                                <a14:backgroundMark x1="42335" y1="72948" x2="42335" y2="72948"/>
                                <a14:backgroundMark x1="42099" y1="77425" x2="42099" y2="77425"/>
                                <a14:backgroundMark x1="34552" y1="69776" x2="34552" y2="69776"/>
                                <a14:backgroundMark x1="27123" y1="61287" x2="27123" y2="61287"/>
                                <a14:backgroundMark x1="17453" y1="55690" x2="17453" y2="55690"/>
                                <a14:backgroundMark x1="21462" y1="58582" x2="21462" y2="58582"/>
                                <a14:backgroundMark x1="26887" y1="57183" x2="26887" y2="57183"/>
                                <a14:backgroundMark x1="19340" y1="60914" x2="19340" y2="60914"/>
                                <a14:backgroundMark x1="27123" y1="64552" x2="27123" y2="64552"/>
                                <a14:backgroundMark x1="27358" y1="69403" x2="27358" y2="69403"/>
                                <a14:backgroundMark x1="24528" y1="66884" x2="24528" y2="66884"/>
                                <a14:backgroundMark x1="18750" y1="72948" x2="18750" y2="72948"/>
                                <a14:backgroundMark x1="21462" y1="73321" x2="21462" y2="73321"/>
                                <a14:backgroundMark x1="19104" y1="77052" x2="19104" y2="77052"/>
                                <a14:backgroundMark x1="42099" y1="29104" x2="42099" y2="29104"/>
                                <a14:backgroundMark x1="19104" y1="29571" x2="19104" y2="29571"/>
                                <a14:backgroundMark x1="19340" y1="24347" x2="19340" y2="24347"/>
                                <a14:backgroundMark x1="41627" y1="24720" x2="41627" y2="24720"/>
                                <a14:backgroundMark x1="28184" y1="58769" x2="28184" y2="58769"/>
                                <a14:backgroundMark x1="27948" y1="43004" x2="27948" y2="43004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71934" y="1562585"/>
                    <a:ext cx="1071964" cy="118155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5" name="Right Brace 74">
                <a:extLst>
                  <a:ext uri="{FF2B5EF4-FFF2-40B4-BE49-F238E27FC236}">
                    <a16:creationId xmlns="" xmlns:a16="http://schemas.microsoft.com/office/drawing/2014/main" id="{065466A3-610B-4274-86E0-972E17DFAC9F}"/>
                  </a:ext>
                </a:extLst>
              </p:cNvPr>
              <p:cNvSpPr/>
              <p:nvPr/>
            </p:nvSpPr>
            <p:spPr>
              <a:xfrm rot="16200000">
                <a:off x="2480924" y="1103332"/>
                <a:ext cx="202984" cy="2847621"/>
              </a:xfrm>
              <a:prstGeom prst="rightBrace">
                <a:avLst>
                  <a:gd name="adj1" fmla="val 47668"/>
                  <a:gd name="adj2" fmla="val 48040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3DC5266-58BF-4FBE-B0DA-AEC3C3566B0D}"/>
              </a:ext>
            </a:extLst>
          </p:cNvPr>
          <p:cNvSpPr txBox="1"/>
          <p:nvPr/>
        </p:nvSpPr>
        <p:spPr>
          <a:xfrm>
            <a:off x="2562933" y="5251588"/>
            <a:ext cx="31067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Contextual post relevance</a:t>
            </a:r>
          </a:p>
        </p:txBody>
      </p:sp>
      <p:sp>
        <p:nvSpPr>
          <p:cNvPr id="3" name="U-Turn Arrow 2"/>
          <p:cNvSpPr/>
          <p:nvPr/>
        </p:nvSpPr>
        <p:spPr>
          <a:xfrm flipV="1">
            <a:off x="2467244" y="4882895"/>
            <a:ext cx="2825850" cy="901328"/>
          </a:xfrm>
          <a:prstGeom prst="uturnArrow">
            <a:avLst>
              <a:gd name="adj1" fmla="val 6587"/>
              <a:gd name="adj2" fmla="val 13408"/>
              <a:gd name="adj3" fmla="val 18958"/>
              <a:gd name="adj4" fmla="val 58453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140917" y="4828609"/>
            <a:ext cx="306745" cy="231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121335" y="5015518"/>
            <a:ext cx="2979258" cy="1162265"/>
            <a:chOff x="2124501" y="4617706"/>
            <a:chExt cx="3997193" cy="2111164"/>
          </a:xfrm>
        </p:grpSpPr>
        <p:sp>
          <p:nvSpPr>
            <p:cNvPr id="78" name="Bent Arrow 77"/>
            <p:cNvSpPr/>
            <p:nvPr/>
          </p:nvSpPr>
          <p:spPr>
            <a:xfrm flipV="1">
              <a:off x="2258216" y="5025591"/>
              <a:ext cx="3863478" cy="1703279"/>
            </a:xfrm>
            <a:prstGeom prst="bentArrow">
              <a:avLst>
                <a:gd name="adj1" fmla="val 5371"/>
                <a:gd name="adj2" fmla="val 12922"/>
                <a:gd name="adj3" fmla="val 17822"/>
                <a:gd name="adj4" fmla="val 5370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>
              <a:off x="2124501" y="4617706"/>
              <a:ext cx="321150" cy="1024618"/>
            </a:xfrm>
            <a:prstGeom prst="upArrow">
              <a:avLst>
                <a:gd name="adj1" fmla="val 21439"/>
                <a:gd name="adj2" fmla="val 9998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587B275-1331-47F4-AE6E-B84D3992723D}"/>
              </a:ext>
            </a:extLst>
          </p:cNvPr>
          <p:cNvSpPr/>
          <p:nvPr/>
        </p:nvSpPr>
        <p:spPr>
          <a:xfrm>
            <a:off x="1863907" y="3428051"/>
            <a:ext cx="803122" cy="160823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9" name="Content Placeholder 5">
            <a:extLst>
              <a:ext uri="{FF2B5EF4-FFF2-40B4-BE49-F238E27FC236}">
                <a16:creationId xmlns="" xmlns:a16="http://schemas.microsoft.com/office/drawing/2014/main" id="{244B6CF2-103A-4DF6-A41E-3D9989B33D5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020331" y="4530397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88A42D-DEBB-4A55-A6A3-EFFFAE328A90}"/>
              </a:ext>
            </a:extLst>
          </p:cNvPr>
          <p:cNvSpPr txBox="1"/>
          <p:nvPr/>
        </p:nvSpPr>
        <p:spPr>
          <a:xfrm>
            <a:off x="5588630" y="4972790"/>
            <a:ext cx="140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relevance</a:t>
            </a:r>
          </a:p>
        </p:txBody>
      </p:sp>
      <p:sp>
        <p:nvSpPr>
          <p:cNvPr id="84" name="Bent Arrow 83"/>
          <p:cNvSpPr/>
          <p:nvPr/>
        </p:nvSpPr>
        <p:spPr>
          <a:xfrm rot="16200000" flipV="1">
            <a:off x="5749549" y="4660407"/>
            <a:ext cx="1280206" cy="1604229"/>
          </a:xfrm>
          <a:prstGeom prst="bentArrow">
            <a:avLst>
              <a:gd name="adj1" fmla="val 4320"/>
              <a:gd name="adj2" fmla="val 7792"/>
              <a:gd name="adj3" fmla="val 14912"/>
              <a:gd name="adj4" fmla="val 4841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Bent Arrow 95"/>
          <p:cNvSpPr/>
          <p:nvPr/>
        </p:nvSpPr>
        <p:spPr>
          <a:xfrm>
            <a:off x="3003946" y="2538954"/>
            <a:ext cx="1729156" cy="964459"/>
          </a:xfrm>
          <a:prstGeom prst="bentArrow">
            <a:avLst>
              <a:gd name="adj1" fmla="val 4628"/>
              <a:gd name="adj2" fmla="val 15167"/>
              <a:gd name="adj3" fmla="val 18631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516070" y="2498531"/>
            <a:ext cx="559207" cy="36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501095-9124-47C1-A76B-37F9FBDC0D04}"/>
              </a:ext>
            </a:extLst>
          </p:cNvPr>
          <p:cNvSpPr txBox="1"/>
          <p:nvPr/>
        </p:nvSpPr>
        <p:spPr>
          <a:xfrm>
            <a:off x="4116322" y="2665423"/>
            <a:ext cx="275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Post Relevance</a:t>
            </a:r>
          </a:p>
        </p:txBody>
      </p:sp>
      <p:sp>
        <p:nvSpPr>
          <p:cNvPr id="89" name="U-Turn Arrow 88"/>
          <p:cNvSpPr/>
          <p:nvPr/>
        </p:nvSpPr>
        <p:spPr>
          <a:xfrm>
            <a:off x="3958383" y="2661807"/>
            <a:ext cx="2968020" cy="1067431"/>
          </a:xfrm>
          <a:prstGeom prst="uturnArrow">
            <a:avLst>
              <a:gd name="adj1" fmla="val 4725"/>
              <a:gd name="adj2" fmla="val 9043"/>
              <a:gd name="adj3" fmla="val 16310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38123" y="3516203"/>
            <a:ext cx="340191" cy="26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39">
            <a:extLst>
              <a:ext uri="{FF2B5EF4-FFF2-40B4-BE49-F238E27FC236}">
                <a16:creationId xmlns="" xmlns:a16="http://schemas.microsoft.com/office/drawing/2014/main" id="{DDDA7A94-4B1B-4E71-964D-970E52023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3631028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3" name="Bent Arrow 102"/>
          <p:cNvSpPr/>
          <p:nvPr/>
        </p:nvSpPr>
        <p:spPr>
          <a:xfrm rot="5400000" flipV="1">
            <a:off x="7343505" y="3273447"/>
            <a:ext cx="467774" cy="392332"/>
          </a:xfrm>
          <a:prstGeom prst="bentArrow">
            <a:avLst>
              <a:gd name="adj1" fmla="val 12686"/>
              <a:gd name="adj2" fmla="val 21582"/>
              <a:gd name="adj3" fmla="val 39309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Graphic 44">
            <a:extLst>
              <a:ext uri="{FF2B5EF4-FFF2-40B4-BE49-F238E27FC236}">
                <a16:creationId xmlns="" xmlns:a16="http://schemas.microsoft.com/office/drawing/2014/main" id="{76985C2B-9E33-4BA4-9182-E7B550D8D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010461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209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Sequence-Aware Text Generator</a:t>
            </a:r>
          </a:p>
        </p:txBody>
      </p:sp>
      <p:sp>
        <p:nvSpPr>
          <p:cNvPr id="5" name="Google Shape;138;p29"/>
          <p:cNvSpPr txBox="1"/>
          <p:nvPr/>
        </p:nvSpPr>
        <p:spPr>
          <a:xfrm>
            <a:off x="101601" y="2444898"/>
            <a:ext cx="1769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contextual </a:t>
            </a:r>
            <a:r>
              <a:rPr lang="en-US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relevance </a:t>
            </a:r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previous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posts</a:t>
            </a:r>
            <a:endParaRPr dirty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7AE0AD-B971-F640-B7B3-8AE4A20A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59" y="1577862"/>
            <a:ext cx="7740323" cy="4735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2756" y="1465545"/>
            <a:ext cx="5377100" cy="1670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3777" y="2266212"/>
            <a:ext cx="4106449" cy="2517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94949" y="3983277"/>
            <a:ext cx="1549051" cy="2517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233814" y="3864296"/>
            <a:ext cx="6361135" cy="2636713"/>
            <a:chOff x="1233814" y="3864296"/>
            <a:chExt cx="6361135" cy="2636713"/>
          </a:xfrm>
        </p:grpSpPr>
        <p:sp>
          <p:nvSpPr>
            <p:cNvPr id="9" name="Rectangle 8"/>
            <p:cNvSpPr/>
            <p:nvPr/>
          </p:nvSpPr>
          <p:spPr>
            <a:xfrm>
              <a:off x="1233814" y="4749288"/>
              <a:ext cx="6361135" cy="1751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2756" y="3864296"/>
              <a:ext cx="1503123" cy="1694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00087" y="1130935"/>
            <a:ext cx="3999373" cy="2447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Sequence-Aware Text Generator</a:t>
            </a:r>
          </a:p>
        </p:txBody>
      </p:sp>
      <p:sp>
        <p:nvSpPr>
          <p:cNvPr id="5" name="Google Shape;138;p29"/>
          <p:cNvSpPr txBox="1"/>
          <p:nvPr/>
        </p:nvSpPr>
        <p:spPr>
          <a:xfrm>
            <a:off x="101601" y="2444898"/>
            <a:ext cx="1769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contextual </a:t>
            </a:r>
            <a:r>
              <a:rPr lang="en-US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relevance </a:t>
            </a:r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previous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posts</a:t>
            </a:r>
            <a:endParaRPr dirty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7AE0AD-B971-F640-B7B3-8AE4A20A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59" y="1577862"/>
            <a:ext cx="7740323" cy="4735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2756" y="1465545"/>
            <a:ext cx="5377100" cy="1741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2846" y="2253356"/>
            <a:ext cx="4097985" cy="2059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94949" y="3983277"/>
            <a:ext cx="1549051" cy="2517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38;p29"/>
          <p:cNvSpPr txBox="1"/>
          <p:nvPr/>
        </p:nvSpPr>
        <p:spPr>
          <a:xfrm>
            <a:off x="2933178" y="6313118"/>
            <a:ext cx="421918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user sequence embedding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1461" y="2294170"/>
            <a:ext cx="319574" cy="1294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4854678" y="3983277"/>
            <a:ext cx="45719" cy="604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92928" y="1416583"/>
            <a:ext cx="4269287" cy="2059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13861" y="2446570"/>
            <a:ext cx="319574" cy="1294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4883294" y="4043708"/>
            <a:ext cx="148488" cy="310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Sequence-Aware Text Generator</a:t>
            </a:r>
          </a:p>
        </p:txBody>
      </p:sp>
      <p:sp>
        <p:nvSpPr>
          <p:cNvPr id="5" name="Google Shape;138;p29"/>
          <p:cNvSpPr txBox="1"/>
          <p:nvPr/>
        </p:nvSpPr>
        <p:spPr>
          <a:xfrm>
            <a:off x="101601" y="2444898"/>
            <a:ext cx="1769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contextual </a:t>
            </a:r>
            <a:r>
              <a:rPr lang="en-US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relevance </a:t>
            </a:r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previous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posts</a:t>
            </a:r>
            <a:endParaRPr dirty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7AE0AD-B971-F640-B7B3-8AE4A20A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59" y="1577862"/>
            <a:ext cx="7740323" cy="4735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2756" y="1465545"/>
            <a:ext cx="5377100" cy="1803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40308" y="2253819"/>
            <a:ext cx="2968668" cy="129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94949" y="3983277"/>
            <a:ext cx="1549051" cy="2517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38;p29"/>
          <p:cNvSpPr txBox="1"/>
          <p:nvPr/>
        </p:nvSpPr>
        <p:spPr>
          <a:xfrm>
            <a:off x="2933178" y="6313118"/>
            <a:ext cx="421918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user sequence embedding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59502" y="3118548"/>
            <a:ext cx="1362880" cy="129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Sequence-Aware Text Generator</a:t>
            </a:r>
          </a:p>
        </p:txBody>
      </p:sp>
      <p:sp>
        <p:nvSpPr>
          <p:cNvPr id="5" name="Google Shape;138;p29"/>
          <p:cNvSpPr txBox="1"/>
          <p:nvPr/>
        </p:nvSpPr>
        <p:spPr>
          <a:xfrm>
            <a:off x="101601" y="2444898"/>
            <a:ext cx="1769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contextual </a:t>
            </a:r>
            <a:r>
              <a:rPr lang="en-US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relevance </a:t>
            </a:r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previous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posts</a:t>
            </a:r>
            <a:endParaRPr dirty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7AE0AD-B971-F640-B7B3-8AE4A20A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59" y="1577862"/>
            <a:ext cx="7740323" cy="4735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94949" y="3983277"/>
            <a:ext cx="1549051" cy="2517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38;p29"/>
          <p:cNvSpPr txBox="1"/>
          <p:nvPr/>
        </p:nvSpPr>
        <p:spPr>
          <a:xfrm>
            <a:off x="2933178" y="6313118"/>
            <a:ext cx="421918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user sequence embedding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59502" y="3080970"/>
            <a:ext cx="1362880" cy="129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38;p29"/>
          <p:cNvSpPr txBox="1"/>
          <p:nvPr/>
        </p:nvSpPr>
        <p:spPr>
          <a:xfrm>
            <a:off x="5042770" y="1204871"/>
            <a:ext cx="27167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Text generator module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16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Sequence-Aware Text Generator</a:t>
            </a:r>
          </a:p>
        </p:txBody>
      </p:sp>
      <p:sp>
        <p:nvSpPr>
          <p:cNvPr id="5" name="Google Shape;138;p29"/>
          <p:cNvSpPr txBox="1"/>
          <p:nvPr/>
        </p:nvSpPr>
        <p:spPr>
          <a:xfrm>
            <a:off x="101601" y="2444898"/>
            <a:ext cx="17697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contextual </a:t>
            </a:r>
            <a:r>
              <a:rPr lang="en-US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relevance </a:t>
            </a:r>
            <a:r>
              <a:rPr lang="en" dirty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from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previous 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  <a:p>
            <a:r>
              <a:rPr lang="en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posts</a:t>
            </a:r>
            <a:endParaRPr dirty="0"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7AE0AD-B971-F640-B7B3-8AE4A20AB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59" y="1577862"/>
            <a:ext cx="7740323" cy="4735256"/>
          </a:xfrm>
          <a:prstGeom prst="rect">
            <a:avLst/>
          </a:prstGeom>
        </p:spPr>
      </p:pic>
      <p:sp>
        <p:nvSpPr>
          <p:cNvPr id="11" name="Google Shape;138;p29"/>
          <p:cNvSpPr txBox="1"/>
          <p:nvPr/>
        </p:nvSpPr>
        <p:spPr>
          <a:xfrm>
            <a:off x="2933178" y="6313118"/>
            <a:ext cx="421918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  <a:sym typeface="Calibri"/>
              </a:rPr>
              <a:t>Capture </a:t>
            </a:r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user sequence embedding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9" name="Google Shape;138;p29"/>
          <p:cNvSpPr txBox="1"/>
          <p:nvPr/>
        </p:nvSpPr>
        <p:spPr>
          <a:xfrm>
            <a:off x="5042770" y="1204871"/>
            <a:ext cx="27167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Text generator module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10" name="Google Shape;138;p29"/>
          <p:cNvSpPr txBox="1"/>
          <p:nvPr/>
        </p:nvSpPr>
        <p:spPr>
          <a:xfrm>
            <a:off x="7975633" y="6194971"/>
            <a:ext cx="189112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</a:t>
            </a:r>
            <a:r>
              <a:rPr lang="en-US" b="1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ttack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post</a:t>
            </a:r>
            <a:endParaRPr b="1" dirty="0">
              <a:solidFill>
                <a:srgbClr val="0070C0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8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Personalized Text </a:t>
            </a:r>
            <a:r>
              <a:rPr lang="en-US" dirty="0" smtClean="0"/>
              <a:t>Generator: PETGEN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65E750-D049-4D8E-8455-2046F8A1BE76}"/>
              </a:ext>
            </a:extLst>
          </p:cNvPr>
          <p:cNvSpPr/>
          <p:nvPr/>
        </p:nvSpPr>
        <p:spPr>
          <a:xfrm>
            <a:off x="4617462" y="3703500"/>
            <a:ext cx="977982" cy="115382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Sequence-aware Text</a:t>
            </a:r>
          </a:p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065466A3-610B-4274-86E0-972E17DFAC9F}"/>
              </a:ext>
            </a:extLst>
          </p:cNvPr>
          <p:cNvSpPr/>
          <p:nvPr/>
        </p:nvSpPr>
        <p:spPr>
          <a:xfrm>
            <a:off x="4269711" y="3297045"/>
            <a:ext cx="244488" cy="1626619"/>
          </a:xfrm>
          <a:prstGeom prst="rightBrace">
            <a:avLst>
              <a:gd name="adj1" fmla="val 47668"/>
              <a:gd name="adj2" fmla="val 48040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U-Turn Arrow 98"/>
          <p:cNvSpPr/>
          <p:nvPr/>
        </p:nvSpPr>
        <p:spPr>
          <a:xfrm>
            <a:off x="2620865" y="2165055"/>
            <a:ext cx="4505972" cy="1565884"/>
          </a:xfrm>
          <a:prstGeom prst="uturnArrow">
            <a:avLst>
              <a:gd name="adj1" fmla="val 3118"/>
              <a:gd name="adj2" fmla="val 5794"/>
              <a:gd name="adj3" fmla="val 11203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554188" y="2489040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62156D1-D922-4F33-B4FB-F700CC2939BA}"/>
              </a:ext>
            </a:extLst>
          </p:cNvPr>
          <p:cNvSpPr txBox="1"/>
          <p:nvPr/>
        </p:nvSpPr>
        <p:spPr>
          <a:xfrm>
            <a:off x="4840207" y="2165366"/>
            <a:ext cx="89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</a:p>
        </p:txBody>
      </p:sp>
      <p:pic>
        <p:nvPicPr>
          <p:cNvPr id="33" name="Graphic 167">
            <a:extLst>
              <a:ext uri="{FF2B5EF4-FFF2-40B4-BE49-F238E27FC236}">
                <a16:creationId xmlns="" xmlns:a16="http://schemas.microsoft.com/office/drawing/2014/main" id="{FC2505A8-C031-42F7-A3F7-9332125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7531"/>
          <a:stretch/>
        </p:blipFill>
        <p:spPr>
          <a:xfrm>
            <a:off x="5846975" y="3867689"/>
            <a:ext cx="486533" cy="557022"/>
          </a:xfrm>
          <a:prstGeom prst="rect">
            <a:avLst/>
          </a:prstGeom>
        </p:spPr>
      </p:pic>
      <p:sp>
        <p:nvSpPr>
          <p:cNvPr id="57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6359524" y="4090333"/>
            <a:ext cx="221232" cy="10462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A3BBB6F6-C516-43B4-B432-3334769377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8812" y="5780722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C0A8882-1FD5-45A9-B1D5-4E5923AAB737}"/>
              </a:ext>
            </a:extLst>
          </p:cNvPr>
          <p:cNvSpPr txBox="1"/>
          <p:nvPr/>
        </p:nvSpPr>
        <p:spPr>
          <a:xfrm>
            <a:off x="4193459" y="6203357"/>
            <a:ext cx="227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Context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B04607-FB78-4BFD-A0EB-3229461DAA75}"/>
              </a:ext>
            </a:extLst>
          </p:cNvPr>
          <p:cNvSpPr/>
          <p:nvPr/>
        </p:nvSpPr>
        <p:spPr>
          <a:xfrm rot="16200000">
            <a:off x="5255308" y="2572039"/>
            <a:ext cx="1659356" cy="307713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32E837D-EC9E-4DC0-9EFF-B81C1E20473D}"/>
              </a:ext>
            </a:extLst>
          </p:cNvPr>
          <p:cNvSpPr txBox="1"/>
          <p:nvPr/>
        </p:nvSpPr>
        <p:spPr>
          <a:xfrm>
            <a:off x="5252192" y="3285696"/>
            <a:ext cx="172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PETGEN</a:t>
            </a:r>
          </a:p>
        </p:txBody>
      </p:sp>
      <p:pic>
        <p:nvPicPr>
          <p:cNvPr id="34" name="Graphic 71">
            <a:extLst>
              <a:ext uri="{FF2B5EF4-FFF2-40B4-BE49-F238E27FC236}">
                <a16:creationId xmlns="" xmlns:a16="http://schemas.microsoft.com/office/drawing/2014/main" id="{54EB20FB-4D20-4BAD-8178-9FDB4567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7531"/>
          <a:stretch/>
        </p:blipFill>
        <p:spPr>
          <a:xfrm>
            <a:off x="8082071" y="3956223"/>
            <a:ext cx="498558" cy="566880"/>
          </a:xfrm>
          <a:prstGeom prst="rect">
            <a:avLst/>
          </a:prstGeom>
        </p:spPr>
      </p:pic>
      <p:sp>
        <p:nvSpPr>
          <p:cNvPr id="58" name="Arrow: Right 278">
            <a:extLst>
              <a:ext uri="{FF2B5EF4-FFF2-40B4-BE49-F238E27FC236}">
                <a16:creationId xmlns="" xmlns:a16="http://schemas.microsoft.com/office/drawing/2014/main" id="{6CCBB97B-4A11-45AA-BC7F-B18E0CF4C2B9}"/>
              </a:ext>
            </a:extLst>
          </p:cNvPr>
          <p:cNvSpPr/>
          <p:nvPr/>
        </p:nvSpPr>
        <p:spPr>
          <a:xfrm>
            <a:off x="7671058" y="4094606"/>
            <a:ext cx="372147" cy="9425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03312" y="4488772"/>
            <a:ext cx="1395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Generated Attack Text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2CC39F-52CB-4662-8377-2A6A8A7E9C15}"/>
              </a:ext>
            </a:extLst>
          </p:cNvPr>
          <p:cNvSpPr txBox="1"/>
          <p:nvPr/>
        </p:nvSpPr>
        <p:spPr>
          <a:xfrm>
            <a:off x="275972" y="3575796"/>
            <a:ext cx="913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FFC2BC-ED66-423E-865B-24749AE85456}"/>
              </a:ext>
            </a:extLst>
          </p:cNvPr>
          <p:cNvSpPr txBox="1"/>
          <p:nvPr/>
        </p:nvSpPr>
        <p:spPr>
          <a:xfrm>
            <a:off x="-34724" y="4541620"/>
            <a:ext cx="1317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B70D3DD-3E55-4CC0-B610-0FED0671EB20}"/>
              </a:ext>
            </a:extLst>
          </p:cNvPr>
          <p:cNvCxnSpPr>
            <a:cxnSpLocks/>
          </p:cNvCxnSpPr>
          <p:nvPr/>
        </p:nvCxnSpPr>
        <p:spPr>
          <a:xfrm flipH="1">
            <a:off x="1098970" y="3798646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8A4930E-0CA1-406E-A192-83E7ACEE23D5}"/>
              </a:ext>
            </a:extLst>
          </p:cNvPr>
          <p:cNvCxnSpPr>
            <a:cxnSpLocks/>
          </p:cNvCxnSpPr>
          <p:nvPr/>
        </p:nvCxnSpPr>
        <p:spPr>
          <a:xfrm flipH="1">
            <a:off x="1098970" y="4769983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46">
            <a:extLst>
              <a:ext uri="{FF2B5EF4-FFF2-40B4-BE49-F238E27FC236}">
                <a16:creationId xmlns="" xmlns:a16="http://schemas.microsoft.com/office/drawing/2014/main" id="{57ED43B9-3154-4B82-A3CC-2C50EA8BA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1158605" y="3520675"/>
            <a:ext cx="547286" cy="5570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6" name="Graphic 41">
            <a:extLst>
              <a:ext uri="{FF2B5EF4-FFF2-40B4-BE49-F238E27FC236}">
                <a16:creationId xmlns="" xmlns:a16="http://schemas.microsoft.com/office/drawing/2014/main" id="{4840FD6D-56FE-4DC8-84D3-C3F38553C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818965" y="3511188"/>
            <a:ext cx="547286" cy="5570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7A8E73-C320-455A-ABAE-9860A3B32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1170078" y="4519050"/>
            <a:ext cx="526878" cy="49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Graphic 40">
            <a:extLst>
              <a:ext uri="{FF2B5EF4-FFF2-40B4-BE49-F238E27FC236}">
                <a16:creationId xmlns="" xmlns:a16="http://schemas.microsoft.com/office/drawing/2014/main" id="{2B393666-5FB6-4FBB-8877-507140AF9F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2847101" y="4523019"/>
            <a:ext cx="525552" cy="5112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Graphic 38">
            <a:extLst>
              <a:ext uri="{FF2B5EF4-FFF2-40B4-BE49-F238E27FC236}">
                <a16:creationId xmlns="" xmlns:a16="http://schemas.microsoft.com/office/drawing/2014/main" id="{797A190D-8E71-4915-A672-E86A37A037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3638227" y="4517475"/>
            <a:ext cx="525552" cy="511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5627045" y="4098035"/>
            <a:ext cx="189630" cy="9082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U-Turn Arrow 100"/>
          <p:cNvSpPr/>
          <p:nvPr/>
        </p:nvSpPr>
        <p:spPr>
          <a:xfrm>
            <a:off x="2232389" y="1812120"/>
            <a:ext cx="5106409" cy="1910703"/>
          </a:xfrm>
          <a:prstGeom prst="uturnArrow">
            <a:avLst>
              <a:gd name="adj1" fmla="val 3118"/>
              <a:gd name="adj2" fmla="val 4696"/>
              <a:gd name="adj3" fmla="val 9447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134858" y="2471937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158605" y="1562585"/>
            <a:ext cx="7985395" cy="2049242"/>
            <a:chOff x="1158605" y="1562585"/>
            <a:chExt cx="7985395" cy="2049242"/>
          </a:xfrm>
        </p:grpSpPr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ED00305-E23C-FB4A-A04D-A0C7D9B3C36D}"/>
                </a:ext>
              </a:extLst>
            </p:cNvPr>
            <p:cNvSpPr txBox="1"/>
            <p:nvPr/>
          </p:nvSpPr>
          <p:spPr>
            <a:xfrm>
              <a:off x="7647482" y="2657720"/>
              <a:ext cx="14965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Deep User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Sequence Embedding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Model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58605" y="1562585"/>
              <a:ext cx="7785293" cy="2013213"/>
              <a:chOff x="1158605" y="1562585"/>
              <a:chExt cx="7785293" cy="2013213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742595" y="1562585"/>
                <a:ext cx="4201303" cy="2013213"/>
                <a:chOff x="4742595" y="1562585"/>
                <a:chExt cx="4201303" cy="2013213"/>
              </a:xfrm>
            </p:grpSpPr>
            <p:cxnSp>
              <p:nvCxnSpPr>
                <p:cNvPr id="36" name="Connector: Elbow 139">
                  <a:extLst>
                    <a:ext uri="{FF2B5EF4-FFF2-40B4-BE49-F238E27FC236}">
                      <a16:creationId xmlns="" xmlns:a16="http://schemas.microsoft.com/office/drawing/2014/main" id="{65CEBA02-DE2B-4EA9-813B-5D4974365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7311" y="1834173"/>
                  <a:ext cx="2515557" cy="3078"/>
                </a:xfrm>
                <a:prstGeom prst="bentConnector3">
                  <a:avLst>
                    <a:gd name="adj1" fmla="val 50000"/>
                  </a:avLst>
                </a:prstGeom>
                <a:ln w="57150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5A9C53D8-304D-4123-AF53-A1E0C7555075}"/>
                    </a:ext>
                  </a:extLst>
                </p:cNvPr>
                <p:cNvSpPr txBox="1"/>
                <p:nvPr/>
              </p:nvSpPr>
              <p:spPr>
                <a:xfrm>
                  <a:off x="4742595" y="1762562"/>
                  <a:ext cx="11009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Attack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7773558" y="1562585"/>
                  <a:ext cx="1170340" cy="2013213"/>
                  <a:chOff x="7773558" y="1562585"/>
                  <a:chExt cx="1170340" cy="2013213"/>
                </a:xfrm>
              </p:grpSpPr>
              <p:sp>
                <p:nvSpPr>
                  <p:cNvPr id="81" name="Rounded Rectangle 80">
                    <a:extLst>
                      <a:ext uri="{FF2B5EF4-FFF2-40B4-BE49-F238E27FC236}">
                        <a16:creationId xmlns="" xmlns:a16="http://schemas.microsoft.com/office/drawing/2014/main" id="{C17CDFFB-A78F-FD40-BEEE-D3165940070F}"/>
                      </a:ext>
                    </a:extLst>
                  </p:cNvPr>
                  <p:cNvSpPr/>
                  <p:nvPr/>
                </p:nvSpPr>
                <p:spPr>
                  <a:xfrm>
                    <a:off x="7773558" y="1583083"/>
                    <a:ext cx="1170340" cy="1992715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2" name="Picture 81">
                    <a:extLst>
                      <a:ext uri="{FF2B5EF4-FFF2-40B4-BE49-F238E27FC236}">
                        <a16:creationId xmlns="" xmlns:a16="http://schemas.microsoft.com/office/drawing/2014/main" id="{F8B6C9C1-08CF-3E4A-A71A-8B1B7782A6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146" b="98974" l="1769" r="97170">
                                <a14:backgroundMark x1="36792" y1="33582" x2="36792" y2="33582"/>
                                <a14:backgroundMark x1="26297" y1="36940" x2="26297" y2="36940"/>
                                <a14:backgroundMark x1="33844" y1="40578" x2="33844" y2="40578"/>
                                <a14:backgroundMark x1="42453" y1="45149" x2="42453" y2="45149"/>
                                <a14:backgroundMark x1="39623" y1="43377" x2="39623" y2="43377"/>
                                <a14:backgroundMark x1="42453" y1="39925" x2="42453" y2="39925"/>
                                <a14:backgroundMark x1="39269" y1="28731" x2="39269" y2="28731"/>
                                <a14:backgroundMark x1="23939" y1="33022" x2="23939" y2="33022"/>
                                <a14:backgroundMark x1="21934" y1="28918" x2="21934" y2="28918"/>
                                <a14:backgroundMark x1="26887" y1="31903" x2="26887" y2="31903"/>
                                <a14:backgroundMark x1="34080" y1="32369" x2="34080" y2="32369"/>
                                <a14:backgroundMark x1="34670" y1="36940" x2="34670" y2="36940"/>
                                <a14:backgroundMark x1="27476" y1="40112" x2="27476" y2="40112"/>
                                <a14:backgroundMark x1="18750" y1="40112" x2="18750" y2="40112"/>
                                <a14:backgroundMark x1="18750" y1="44963" x2="18750" y2="44963"/>
                                <a14:backgroundMark x1="21934" y1="43563" x2="21934" y2="43563"/>
                                <a14:backgroundMark x1="26297" y1="44776" x2="26297" y2="44776"/>
                                <a14:backgroundMark x1="27358" y1="49720" x2="27358" y2="49720"/>
                                <a14:backgroundMark x1="27712" y1="52146" x2="27712" y2="52146"/>
                                <a14:backgroundMark x1="33726" y1="48787" x2="33726" y2="48787"/>
                                <a14:backgroundMark x1="34552" y1="44496" x2="34552" y2="44496"/>
                                <a14:backgroundMark x1="34198" y1="51493" x2="34198" y2="51493"/>
                                <a14:backgroundMark x1="42453" y1="56157" x2="42453" y2="56157"/>
                                <a14:backgroundMark x1="39976" y1="58769" x2="39976" y2="58769"/>
                                <a14:backgroundMark x1="35024" y1="57369" x2="35024" y2="57369"/>
                                <a14:backgroundMark x1="42689" y1="61660" x2="42689" y2="61660"/>
                                <a14:backgroundMark x1="33726" y1="61660" x2="33726" y2="61660"/>
                                <a14:backgroundMark x1="33255" y1="58769" x2="33255" y2="58769"/>
                                <a14:backgroundMark x1="34316" y1="64646" x2="34316" y2="64646"/>
                                <a14:backgroundMark x1="37146" y1="68097" x2="37146" y2="68097"/>
                                <a14:backgroundMark x1="39505" y1="72854" x2="39505" y2="72854"/>
                                <a14:backgroundMark x1="42335" y1="72948" x2="42335" y2="72948"/>
                                <a14:backgroundMark x1="42099" y1="77425" x2="42099" y2="77425"/>
                                <a14:backgroundMark x1="34552" y1="69776" x2="34552" y2="69776"/>
                                <a14:backgroundMark x1="27123" y1="61287" x2="27123" y2="61287"/>
                                <a14:backgroundMark x1="17453" y1="55690" x2="17453" y2="55690"/>
                                <a14:backgroundMark x1="21462" y1="58582" x2="21462" y2="58582"/>
                                <a14:backgroundMark x1="26887" y1="57183" x2="26887" y2="57183"/>
                                <a14:backgroundMark x1="19340" y1="60914" x2="19340" y2="60914"/>
                                <a14:backgroundMark x1="27123" y1="64552" x2="27123" y2="64552"/>
                                <a14:backgroundMark x1="27358" y1="69403" x2="27358" y2="69403"/>
                                <a14:backgroundMark x1="24528" y1="66884" x2="24528" y2="66884"/>
                                <a14:backgroundMark x1="18750" y1="72948" x2="18750" y2="72948"/>
                                <a14:backgroundMark x1="21462" y1="73321" x2="21462" y2="73321"/>
                                <a14:backgroundMark x1="19104" y1="77052" x2="19104" y2="77052"/>
                                <a14:backgroundMark x1="42099" y1="29104" x2="42099" y2="29104"/>
                                <a14:backgroundMark x1="19104" y1="29571" x2="19104" y2="29571"/>
                                <a14:backgroundMark x1="19340" y1="24347" x2="19340" y2="24347"/>
                                <a14:backgroundMark x1="41627" y1="24720" x2="41627" y2="24720"/>
                                <a14:backgroundMark x1="28184" y1="58769" x2="28184" y2="58769"/>
                                <a14:backgroundMark x1="27948" y1="43004" x2="27948" y2="43004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71934" y="1562585"/>
                    <a:ext cx="1071964" cy="118155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5" name="Right Brace 74">
                <a:extLst>
                  <a:ext uri="{FF2B5EF4-FFF2-40B4-BE49-F238E27FC236}">
                    <a16:creationId xmlns="" xmlns:a16="http://schemas.microsoft.com/office/drawing/2014/main" id="{065466A3-610B-4274-86E0-972E17DFAC9F}"/>
                  </a:ext>
                </a:extLst>
              </p:cNvPr>
              <p:cNvSpPr/>
              <p:nvPr/>
            </p:nvSpPr>
            <p:spPr>
              <a:xfrm rot="16200000">
                <a:off x="2480924" y="1103332"/>
                <a:ext cx="202984" cy="2847621"/>
              </a:xfrm>
              <a:prstGeom prst="rightBrace">
                <a:avLst>
                  <a:gd name="adj1" fmla="val 47668"/>
                  <a:gd name="adj2" fmla="val 48040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3DC5266-58BF-4FBE-B0DA-AEC3C3566B0D}"/>
              </a:ext>
            </a:extLst>
          </p:cNvPr>
          <p:cNvSpPr txBox="1"/>
          <p:nvPr/>
        </p:nvSpPr>
        <p:spPr>
          <a:xfrm>
            <a:off x="2562933" y="5251588"/>
            <a:ext cx="31067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Contextual post relevance</a:t>
            </a:r>
          </a:p>
        </p:txBody>
      </p:sp>
      <p:sp>
        <p:nvSpPr>
          <p:cNvPr id="3" name="U-Turn Arrow 2"/>
          <p:cNvSpPr/>
          <p:nvPr/>
        </p:nvSpPr>
        <p:spPr>
          <a:xfrm flipV="1">
            <a:off x="2467244" y="4882895"/>
            <a:ext cx="2825850" cy="901328"/>
          </a:xfrm>
          <a:prstGeom prst="uturnArrow">
            <a:avLst>
              <a:gd name="adj1" fmla="val 6587"/>
              <a:gd name="adj2" fmla="val 13408"/>
              <a:gd name="adj3" fmla="val 18958"/>
              <a:gd name="adj4" fmla="val 61394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140917" y="4828609"/>
            <a:ext cx="306745" cy="231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121335" y="5015518"/>
            <a:ext cx="2979258" cy="1162265"/>
            <a:chOff x="2124501" y="4617706"/>
            <a:chExt cx="3997193" cy="2111164"/>
          </a:xfrm>
        </p:grpSpPr>
        <p:sp>
          <p:nvSpPr>
            <p:cNvPr id="78" name="Bent Arrow 77"/>
            <p:cNvSpPr/>
            <p:nvPr/>
          </p:nvSpPr>
          <p:spPr>
            <a:xfrm flipV="1">
              <a:off x="2258216" y="5025591"/>
              <a:ext cx="3863478" cy="1703279"/>
            </a:xfrm>
            <a:prstGeom prst="bentArrow">
              <a:avLst>
                <a:gd name="adj1" fmla="val 5371"/>
                <a:gd name="adj2" fmla="val 12922"/>
                <a:gd name="adj3" fmla="val 17822"/>
                <a:gd name="adj4" fmla="val 5794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>
              <a:off x="2124501" y="4617706"/>
              <a:ext cx="321150" cy="1024618"/>
            </a:xfrm>
            <a:prstGeom prst="upArrow">
              <a:avLst>
                <a:gd name="adj1" fmla="val 21439"/>
                <a:gd name="adj2" fmla="val 9998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587B275-1331-47F4-AE6E-B84D3992723D}"/>
              </a:ext>
            </a:extLst>
          </p:cNvPr>
          <p:cNvSpPr/>
          <p:nvPr/>
        </p:nvSpPr>
        <p:spPr>
          <a:xfrm>
            <a:off x="1863907" y="3428051"/>
            <a:ext cx="803122" cy="160823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9" name="Content Placeholder 5">
            <a:extLst>
              <a:ext uri="{FF2B5EF4-FFF2-40B4-BE49-F238E27FC236}">
                <a16:creationId xmlns="" xmlns:a16="http://schemas.microsoft.com/office/drawing/2014/main" id="{244B6CF2-103A-4DF6-A41E-3D9989B33D5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020331" y="4530397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88A42D-DEBB-4A55-A6A3-EFFFAE328A90}"/>
              </a:ext>
            </a:extLst>
          </p:cNvPr>
          <p:cNvSpPr txBox="1"/>
          <p:nvPr/>
        </p:nvSpPr>
        <p:spPr>
          <a:xfrm>
            <a:off x="5575378" y="4972790"/>
            <a:ext cx="140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relevance</a:t>
            </a:r>
          </a:p>
        </p:txBody>
      </p:sp>
      <p:sp>
        <p:nvSpPr>
          <p:cNvPr id="84" name="Bent Arrow 83"/>
          <p:cNvSpPr/>
          <p:nvPr/>
        </p:nvSpPr>
        <p:spPr>
          <a:xfrm rot="16200000" flipV="1">
            <a:off x="5749549" y="4660407"/>
            <a:ext cx="1280206" cy="1604229"/>
          </a:xfrm>
          <a:prstGeom prst="bentArrow">
            <a:avLst>
              <a:gd name="adj1" fmla="val 4320"/>
              <a:gd name="adj2" fmla="val 7792"/>
              <a:gd name="adj3" fmla="val 14912"/>
              <a:gd name="adj4" fmla="val 4841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Bent Arrow 95"/>
          <p:cNvSpPr/>
          <p:nvPr/>
        </p:nvSpPr>
        <p:spPr>
          <a:xfrm>
            <a:off x="3003946" y="2538954"/>
            <a:ext cx="1729156" cy="964459"/>
          </a:xfrm>
          <a:prstGeom prst="bentArrow">
            <a:avLst>
              <a:gd name="adj1" fmla="val 4628"/>
              <a:gd name="adj2" fmla="val 15167"/>
              <a:gd name="adj3" fmla="val 18631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516070" y="2498531"/>
            <a:ext cx="559207" cy="36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501095-9124-47C1-A76B-37F9FBDC0D04}"/>
              </a:ext>
            </a:extLst>
          </p:cNvPr>
          <p:cNvSpPr txBox="1"/>
          <p:nvPr/>
        </p:nvSpPr>
        <p:spPr>
          <a:xfrm>
            <a:off x="4116322" y="2665423"/>
            <a:ext cx="275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Post Relevance</a:t>
            </a:r>
          </a:p>
        </p:txBody>
      </p:sp>
      <p:sp>
        <p:nvSpPr>
          <p:cNvPr id="89" name="U-Turn Arrow 88"/>
          <p:cNvSpPr/>
          <p:nvPr/>
        </p:nvSpPr>
        <p:spPr>
          <a:xfrm>
            <a:off x="3958383" y="2661807"/>
            <a:ext cx="2968020" cy="1067431"/>
          </a:xfrm>
          <a:prstGeom prst="uturnArrow">
            <a:avLst>
              <a:gd name="adj1" fmla="val 4725"/>
              <a:gd name="adj2" fmla="val 9043"/>
              <a:gd name="adj3" fmla="val 16310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38123" y="3516203"/>
            <a:ext cx="340191" cy="26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39">
            <a:extLst>
              <a:ext uri="{FF2B5EF4-FFF2-40B4-BE49-F238E27FC236}">
                <a16:creationId xmlns="" xmlns:a16="http://schemas.microsoft.com/office/drawing/2014/main" id="{DDDA7A94-4B1B-4E71-964D-970E52023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3631028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3" name="Bent Arrow 102"/>
          <p:cNvSpPr/>
          <p:nvPr/>
        </p:nvSpPr>
        <p:spPr>
          <a:xfrm rot="5400000" flipV="1">
            <a:off x="7343505" y="3273447"/>
            <a:ext cx="467774" cy="392332"/>
          </a:xfrm>
          <a:prstGeom prst="bentArrow">
            <a:avLst>
              <a:gd name="adj1" fmla="val 12686"/>
              <a:gd name="adj2" fmla="val 21582"/>
              <a:gd name="adj3" fmla="val 39309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Graphic 44">
            <a:extLst>
              <a:ext uri="{FF2B5EF4-FFF2-40B4-BE49-F238E27FC236}">
                <a16:creationId xmlns="" xmlns:a16="http://schemas.microsoft.com/office/drawing/2014/main" id="{76985C2B-9E33-4BA4-9182-E7B550D8D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010461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E089862C-26FB-485C-81FC-5F23CFD3A7E4}"/>
              </a:ext>
            </a:extLst>
          </p:cNvPr>
          <p:cNvSpPr/>
          <p:nvPr/>
        </p:nvSpPr>
        <p:spPr>
          <a:xfrm>
            <a:off x="6612553" y="3728292"/>
            <a:ext cx="973901" cy="11061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Multi-task Tuning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94295" y="4352617"/>
            <a:ext cx="100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Initial post</a:t>
            </a:r>
            <a:endParaRPr lang="en-US" sz="1600" dirty="0">
              <a:latin typeface="Times New Roman" panose="02020603050405020304" pitchFamily="18" charset="0"/>
              <a:ea typeface="Helvetica Neue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Malicious Users on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696"/>
            <a:ext cx="8229600" cy="4748467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critical task for social media platforms to </a:t>
            </a:r>
            <a:r>
              <a:rPr lang="en-US" b="1" dirty="0">
                <a:solidFill>
                  <a:srgbClr val="0070C0"/>
                </a:solidFill>
              </a:rPr>
              <a:t>ensure safety and integrity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~5% </a:t>
            </a:r>
            <a:r>
              <a:rPr lang="en-US" dirty="0"/>
              <a:t>monthly active users are fake accounts in Facebook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~63% </a:t>
            </a:r>
            <a:r>
              <a:rPr lang="en-US" dirty="0"/>
              <a:t>reviews on Amazon beauty are fake</a:t>
            </a:r>
          </a:p>
          <a:p>
            <a:pPr lvl="1"/>
            <a:r>
              <a:rPr lang="en-US" dirty="0"/>
              <a:t>Other </a:t>
            </a:r>
            <a:r>
              <a:rPr lang="en-US" dirty="0" smtClean="0"/>
              <a:t>types of malicious users: </a:t>
            </a:r>
            <a:r>
              <a:rPr lang="en-US" dirty="0"/>
              <a:t>fraudsters, trolls, </a:t>
            </a:r>
            <a:r>
              <a:rPr lang="en-US" dirty="0" smtClean="0"/>
              <a:t>spammers, cyber-bullies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 smtClean="0"/>
              <a:t>Multi-Task </a:t>
            </a:r>
            <a:r>
              <a:rPr lang="en-US" dirty="0" smtClean="0"/>
              <a:t>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91" y="1262743"/>
            <a:ext cx="8374609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sym typeface="Calibri"/>
              </a:rPr>
              <a:t>Four </a:t>
            </a:r>
            <a:r>
              <a:rPr lang="en-US" sz="2800" b="1" dirty="0" smtClean="0">
                <a:solidFill>
                  <a:srgbClr val="0070C0"/>
                </a:solidFill>
                <a:sym typeface="Calibri"/>
              </a:rPr>
              <a:t>objectives: </a:t>
            </a:r>
            <a:endParaRPr lang="en-US" sz="2800" b="1" dirty="0">
              <a:solidFill>
                <a:srgbClr val="0070C0"/>
              </a:solidFill>
              <a:sym typeface="Calibri"/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Style: </a:t>
            </a:r>
            <a:r>
              <a:rPr lang="en-US" sz="2800" dirty="0"/>
              <a:t>Relativistic GAN loss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Attack: </a:t>
            </a:r>
            <a:r>
              <a:rPr lang="en-US" sz="2800" dirty="0"/>
              <a:t>Cross-entropy loss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Recent Post Relevance: </a:t>
            </a:r>
            <a:r>
              <a:rPr lang="en-US" sz="2800" dirty="0"/>
              <a:t>Maximum Mean Discrepancy (MMD) Loss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Target Context Relevance: </a:t>
            </a:r>
            <a:r>
              <a:rPr lang="en-US" sz="2800" dirty="0"/>
              <a:t>MMD </a:t>
            </a:r>
            <a:r>
              <a:rPr lang="en-US" sz="2800" dirty="0" smtClean="0"/>
              <a:t>Loss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Optimization strategy:</a:t>
            </a:r>
          </a:p>
          <a:p>
            <a:r>
              <a:rPr lang="en-US" sz="2800" dirty="0" smtClean="0"/>
              <a:t>Multi-stage loss optimization. One loss is optimized at a time</a:t>
            </a:r>
          </a:p>
          <a:p>
            <a:r>
              <a:rPr lang="en-US" sz="2800" dirty="0" smtClean="0"/>
              <a:t>Done till convergence. </a:t>
            </a:r>
            <a:endParaRPr lang="en-US" sz="2800" dirty="0"/>
          </a:p>
          <a:p>
            <a:pPr algn="just"/>
            <a:endParaRPr lang="en" sz="2800" dirty="0">
              <a:sym typeface="Calibri"/>
            </a:endParaRPr>
          </a:p>
          <a:p>
            <a:pPr algn="just"/>
            <a:endParaRPr lang="en" sz="2800" dirty="0">
              <a:sym typeface="Calibri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54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Personalized Text </a:t>
            </a:r>
            <a:r>
              <a:rPr lang="en-US" dirty="0" smtClean="0"/>
              <a:t>Generator: PETGEN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65E750-D049-4D8E-8455-2046F8A1BE76}"/>
              </a:ext>
            </a:extLst>
          </p:cNvPr>
          <p:cNvSpPr/>
          <p:nvPr/>
        </p:nvSpPr>
        <p:spPr>
          <a:xfrm>
            <a:off x="4617462" y="3703500"/>
            <a:ext cx="977982" cy="115382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Sequence-aware Text</a:t>
            </a:r>
          </a:p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065466A3-610B-4274-86E0-972E17DFAC9F}"/>
              </a:ext>
            </a:extLst>
          </p:cNvPr>
          <p:cNvSpPr/>
          <p:nvPr/>
        </p:nvSpPr>
        <p:spPr>
          <a:xfrm>
            <a:off x="4269711" y="3297045"/>
            <a:ext cx="244488" cy="1626619"/>
          </a:xfrm>
          <a:prstGeom prst="rightBrace">
            <a:avLst>
              <a:gd name="adj1" fmla="val 47668"/>
              <a:gd name="adj2" fmla="val 48040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U-Turn Arrow 98"/>
          <p:cNvSpPr/>
          <p:nvPr/>
        </p:nvSpPr>
        <p:spPr>
          <a:xfrm>
            <a:off x="2620865" y="2165055"/>
            <a:ext cx="4505972" cy="1565884"/>
          </a:xfrm>
          <a:prstGeom prst="uturnArrow">
            <a:avLst>
              <a:gd name="adj1" fmla="val 3118"/>
              <a:gd name="adj2" fmla="val 5794"/>
              <a:gd name="adj3" fmla="val 11203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554188" y="2489040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62156D1-D922-4F33-B4FB-F700CC2939BA}"/>
              </a:ext>
            </a:extLst>
          </p:cNvPr>
          <p:cNvSpPr txBox="1"/>
          <p:nvPr/>
        </p:nvSpPr>
        <p:spPr>
          <a:xfrm>
            <a:off x="4840207" y="2165366"/>
            <a:ext cx="89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</a:p>
        </p:txBody>
      </p:sp>
      <p:pic>
        <p:nvPicPr>
          <p:cNvPr id="33" name="Graphic 167">
            <a:extLst>
              <a:ext uri="{FF2B5EF4-FFF2-40B4-BE49-F238E27FC236}">
                <a16:creationId xmlns="" xmlns:a16="http://schemas.microsoft.com/office/drawing/2014/main" id="{FC2505A8-C031-42F7-A3F7-93321251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17531"/>
          <a:stretch/>
        </p:blipFill>
        <p:spPr>
          <a:xfrm>
            <a:off x="5846975" y="3867689"/>
            <a:ext cx="486533" cy="557022"/>
          </a:xfrm>
          <a:prstGeom prst="rect">
            <a:avLst/>
          </a:prstGeom>
        </p:spPr>
      </p:pic>
      <p:sp>
        <p:nvSpPr>
          <p:cNvPr id="57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6359524" y="4090333"/>
            <a:ext cx="221232" cy="10462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A3BBB6F6-C516-43B4-B432-3334769377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8812" y="5780722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DC0A8882-1FD5-45A9-B1D5-4E5923AAB737}"/>
              </a:ext>
            </a:extLst>
          </p:cNvPr>
          <p:cNvSpPr txBox="1"/>
          <p:nvPr/>
        </p:nvSpPr>
        <p:spPr>
          <a:xfrm>
            <a:off x="4193459" y="6203357"/>
            <a:ext cx="227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Context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B04607-FB78-4BFD-A0EB-3229461DAA75}"/>
              </a:ext>
            </a:extLst>
          </p:cNvPr>
          <p:cNvSpPr/>
          <p:nvPr/>
        </p:nvSpPr>
        <p:spPr>
          <a:xfrm rot="16200000">
            <a:off x="5255308" y="2572039"/>
            <a:ext cx="1659356" cy="307713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32E837D-EC9E-4DC0-9EFF-B81C1E20473D}"/>
              </a:ext>
            </a:extLst>
          </p:cNvPr>
          <p:cNvSpPr txBox="1"/>
          <p:nvPr/>
        </p:nvSpPr>
        <p:spPr>
          <a:xfrm>
            <a:off x="5252192" y="3285696"/>
            <a:ext cx="172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PETGEN</a:t>
            </a:r>
          </a:p>
        </p:txBody>
      </p:sp>
      <p:pic>
        <p:nvPicPr>
          <p:cNvPr id="34" name="Graphic 71">
            <a:extLst>
              <a:ext uri="{FF2B5EF4-FFF2-40B4-BE49-F238E27FC236}">
                <a16:creationId xmlns="" xmlns:a16="http://schemas.microsoft.com/office/drawing/2014/main" id="{54EB20FB-4D20-4BAD-8178-9FDB45675B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b="17531"/>
          <a:stretch/>
        </p:blipFill>
        <p:spPr>
          <a:xfrm>
            <a:off x="8082071" y="3956223"/>
            <a:ext cx="498558" cy="566880"/>
          </a:xfrm>
          <a:prstGeom prst="rect">
            <a:avLst/>
          </a:prstGeom>
        </p:spPr>
      </p:pic>
      <p:sp>
        <p:nvSpPr>
          <p:cNvPr id="58" name="Arrow: Right 278">
            <a:extLst>
              <a:ext uri="{FF2B5EF4-FFF2-40B4-BE49-F238E27FC236}">
                <a16:creationId xmlns="" xmlns:a16="http://schemas.microsoft.com/office/drawing/2014/main" id="{6CCBB97B-4A11-45AA-BC7F-B18E0CF4C2B9}"/>
              </a:ext>
            </a:extLst>
          </p:cNvPr>
          <p:cNvSpPr/>
          <p:nvPr/>
        </p:nvSpPr>
        <p:spPr>
          <a:xfrm>
            <a:off x="7671058" y="4094606"/>
            <a:ext cx="372147" cy="9425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03312" y="4488772"/>
            <a:ext cx="1395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Generated Attack Text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2CC39F-52CB-4662-8377-2A6A8A7E9C15}"/>
              </a:ext>
            </a:extLst>
          </p:cNvPr>
          <p:cNvSpPr txBox="1"/>
          <p:nvPr/>
        </p:nvSpPr>
        <p:spPr>
          <a:xfrm>
            <a:off x="275972" y="3575796"/>
            <a:ext cx="913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FFC2BC-ED66-423E-865B-24749AE85456}"/>
              </a:ext>
            </a:extLst>
          </p:cNvPr>
          <p:cNvSpPr txBox="1"/>
          <p:nvPr/>
        </p:nvSpPr>
        <p:spPr>
          <a:xfrm>
            <a:off x="-34724" y="4541620"/>
            <a:ext cx="1317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B70D3DD-3E55-4CC0-B610-0FED0671EB20}"/>
              </a:ext>
            </a:extLst>
          </p:cNvPr>
          <p:cNvCxnSpPr>
            <a:cxnSpLocks/>
          </p:cNvCxnSpPr>
          <p:nvPr/>
        </p:nvCxnSpPr>
        <p:spPr>
          <a:xfrm flipH="1">
            <a:off x="1098970" y="3798646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8A4930E-0CA1-406E-A192-83E7ACEE23D5}"/>
              </a:ext>
            </a:extLst>
          </p:cNvPr>
          <p:cNvCxnSpPr>
            <a:cxnSpLocks/>
          </p:cNvCxnSpPr>
          <p:nvPr/>
        </p:nvCxnSpPr>
        <p:spPr>
          <a:xfrm flipH="1">
            <a:off x="1098970" y="4769983"/>
            <a:ext cx="3245409" cy="86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headEnd type="triangle" w="med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46">
            <a:extLst>
              <a:ext uri="{FF2B5EF4-FFF2-40B4-BE49-F238E27FC236}">
                <a16:creationId xmlns="" xmlns:a16="http://schemas.microsoft.com/office/drawing/2014/main" id="{57ED43B9-3154-4B82-A3CC-2C50EA8BA0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1158605" y="3520675"/>
            <a:ext cx="547286" cy="5570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6" name="Graphic 41">
            <a:extLst>
              <a:ext uri="{FF2B5EF4-FFF2-40B4-BE49-F238E27FC236}">
                <a16:creationId xmlns="" xmlns:a16="http://schemas.microsoft.com/office/drawing/2014/main" id="{4840FD6D-56FE-4DC8-84D3-C3F38553C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818965" y="3511188"/>
            <a:ext cx="547286" cy="5570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7A8E73-C320-455A-ABAE-9860A3B32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1170078" y="4519050"/>
            <a:ext cx="526878" cy="49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Graphic 40">
            <a:extLst>
              <a:ext uri="{FF2B5EF4-FFF2-40B4-BE49-F238E27FC236}">
                <a16:creationId xmlns="" xmlns:a16="http://schemas.microsoft.com/office/drawing/2014/main" id="{2B393666-5FB6-4FBB-8877-507140AF9F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2847101" y="4523019"/>
            <a:ext cx="525552" cy="5112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Graphic 38">
            <a:extLst>
              <a:ext uri="{FF2B5EF4-FFF2-40B4-BE49-F238E27FC236}">
                <a16:creationId xmlns="" xmlns:a16="http://schemas.microsoft.com/office/drawing/2014/main" id="{797A190D-8E71-4915-A672-E86A37A037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21183"/>
          <a:stretch/>
        </p:blipFill>
        <p:spPr>
          <a:xfrm>
            <a:off x="3638227" y="4517475"/>
            <a:ext cx="525552" cy="511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Arrow: Right 277">
            <a:extLst>
              <a:ext uri="{FF2B5EF4-FFF2-40B4-BE49-F238E27FC236}">
                <a16:creationId xmlns="" xmlns:a16="http://schemas.microsoft.com/office/drawing/2014/main" id="{41E657F0-235B-46BE-AAFF-D1E92D26D7EC}"/>
              </a:ext>
            </a:extLst>
          </p:cNvPr>
          <p:cNvSpPr/>
          <p:nvPr/>
        </p:nvSpPr>
        <p:spPr>
          <a:xfrm>
            <a:off x="5627045" y="4098035"/>
            <a:ext cx="189630" cy="90827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U-Turn Arrow 100"/>
          <p:cNvSpPr/>
          <p:nvPr/>
        </p:nvSpPr>
        <p:spPr>
          <a:xfrm>
            <a:off x="2232389" y="1812120"/>
            <a:ext cx="5106409" cy="1910703"/>
          </a:xfrm>
          <a:prstGeom prst="uturnArrow">
            <a:avLst>
              <a:gd name="adj1" fmla="val 3118"/>
              <a:gd name="adj2" fmla="val 4696"/>
              <a:gd name="adj3" fmla="val 9447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134858" y="2471937"/>
            <a:ext cx="259395" cy="1267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158605" y="1562585"/>
            <a:ext cx="7985395" cy="2049242"/>
            <a:chOff x="1158605" y="1562585"/>
            <a:chExt cx="7985395" cy="2049242"/>
          </a:xfrm>
        </p:grpSpPr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ED00305-E23C-FB4A-A04D-A0C7D9B3C36D}"/>
                </a:ext>
              </a:extLst>
            </p:cNvPr>
            <p:cNvSpPr txBox="1"/>
            <p:nvPr/>
          </p:nvSpPr>
          <p:spPr>
            <a:xfrm>
              <a:off x="7647482" y="2657720"/>
              <a:ext cx="14965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Deep User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Sequence Embedding</a:t>
              </a:r>
            </a:p>
            <a:p>
              <a:pPr algn="ctr"/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Helvetica Neue" charset="0"/>
                  <a:cs typeface="Times New Roman" panose="02020603050405020304" pitchFamily="18" charset="0"/>
                </a:rPr>
                <a:t>Model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58605" y="1562585"/>
              <a:ext cx="7785293" cy="2013213"/>
              <a:chOff x="1158605" y="1562585"/>
              <a:chExt cx="7785293" cy="2013213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742595" y="1562585"/>
                <a:ext cx="4201303" cy="2013213"/>
                <a:chOff x="4742595" y="1562585"/>
                <a:chExt cx="4201303" cy="2013213"/>
              </a:xfrm>
            </p:grpSpPr>
            <p:cxnSp>
              <p:nvCxnSpPr>
                <p:cNvPr id="36" name="Connector: Elbow 139">
                  <a:extLst>
                    <a:ext uri="{FF2B5EF4-FFF2-40B4-BE49-F238E27FC236}">
                      <a16:creationId xmlns="" xmlns:a16="http://schemas.microsoft.com/office/drawing/2014/main" id="{65CEBA02-DE2B-4EA9-813B-5D4974365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7311" y="1834173"/>
                  <a:ext cx="2515557" cy="3078"/>
                </a:xfrm>
                <a:prstGeom prst="bentConnector3">
                  <a:avLst>
                    <a:gd name="adj1" fmla="val 50000"/>
                  </a:avLst>
                </a:prstGeom>
                <a:ln w="57150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="" xmlns:a16="http://schemas.microsoft.com/office/drawing/2014/main" id="{5A9C53D8-304D-4123-AF53-A1E0C7555075}"/>
                    </a:ext>
                  </a:extLst>
                </p:cNvPr>
                <p:cNvSpPr txBox="1"/>
                <p:nvPr/>
              </p:nvSpPr>
              <p:spPr>
                <a:xfrm>
                  <a:off x="4742595" y="1762562"/>
                  <a:ext cx="11009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Attack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7773558" y="1562585"/>
                  <a:ext cx="1170340" cy="2013213"/>
                  <a:chOff x="7773558" y="1562585"/>
                  <a:chExt cx="1170340" cy="2013213"/>
                </a:xfrm>
              </p:grpSpPr>
              <p:sp>
                <p:nvSpPr>
                  <p:cNvPr id="81" name="Rounded Rectangle 80">
                    <a:extLst>
                      <a:ext uri="{FF2B5EF4-FFF2-40B4-BE49-F238E27FC236}">
                        <a16:creationId xmlns="" xmlns:a16="http://schemas.microsoft.com/office/drawing/2014/main" id="{C17CDFFB-A78F-FD40-BEEE-D3165940070F}"/>
                      </a:ext>
                    </a:extLst>
                  </p:cNvPr>
                  <p:cNvSpPr/>
                  <p:nvPr/>
                </p:nvSpPr>
                <p:spPr>
                  <a:xfrm>
                    <a:off x="7773558" y="1583083"/>
                    <a:ext cx="1170340" cy="1992715"/>
                  </a:xfrm>
                  <a:prstGeom prst="round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>
                      <a:solidFill>
                        <a:schemeClr val="bg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2" name="Picture 81">
                    <a:extLst>
                      <a:ext uri="{FF2B5EF4-FFF2-40B4-BE49-F238E27FC236}">
                        <a16:creationId xmlns="" xmlns:a16="http://schemas.microsoft.com/office/drawing/2014/main" id="{F8B6C9C1-08CF-3E4A-A71A-8B1B7782A6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146" b="98974" l="1769" r="97170">
                                <a14:backgroundMark x1="36792" y1="33582" x2="36792" y2="33582"/>
                                <a14:backgroundMark x1="26297" y1="36940" x2="26297" y2="36940"/>
                                <a14:backgroundMark x1="33844" y1="40578" x2="33844" y2="40578"/>
                                <a14:backgroundMark x1="42453" y1="45149" x2="42453" y2="45149"/>
                                <a14:backgroundMark x1="39623" y1="43377" x2="39623" y2="43377"/>
                                <a14:backgroundMark x1="42453" y1="39925" x2="42453" y2="39925"/>
                                <a14:backgroundMark x1="39269" y1="28731" x2="39269" y2="28731"/>
                                <a14:backgroundMark x1="23939" y1="33022" x2="23939" y2="33022"/>
                                <a14:backgroundMark x1="21934" y1="28918" x2="21934" y2="28918"/>
                                <a14:backgroundMark x1="26887" y1="31903" x2="26887" y2="31903"/>
                                <a14:backgroundMark x1="34080" y1="32369" x2="34080" y2="32369"/>
                                <a14:backgroundMark x1="34670" y1="36940" x2="34670" y2="36940"/>
                                <a14:backgroundMark x1="27476" y1="40112" x2="27476" y2="40112"/>
                                <a14:backgroundMark x1="18750" y1="40112" x2="18750" y2="40112"/>
                                <a14:backgroundMark x1="18750" y1="44963" x2="18750" y2="44963"/>
                                <a14:backgroundMark x1="21934" y1="43563" x2="21934" y2="43563"/>
                                <a14:backgroundMark x1="26297" y1="44776" x2="26297" y2="44776"/>
                                <a14:backgroundMark x1="27358" y1="49720" x2="27358" y2="49720"/>
                                <a14:backgroundMark x1="27712" y1="52146" x2="27712" y2="52146"/>
                                <a14:backgroundMark x1="33726" y1="48787" x2="33726" y2="48787"/>
                                <a14:backgroundMark x1="34552" y1="44496" x2="34552" y2="44496"/>
                                <a14:backgroundMark x1="34198" y1="51493" x2="34198" y2="51493"/>
                                <a14:backgroundMark x1="42453" y1="56157" x2="42453" y2="56157"/>
                                <a14:backgroundMark x1="39976" y1="58769" x2="39976" y2="58769"/>
                                <a14:backgroundMark x1="35024" y1="57369" x2="35024" y2="57369"/>
                                <a14:backgroundMark x1="42689" y1="61660" x2="42689" y2="61660"/>
                                <a14:backgroundMark x1="33726" y1="61660" x2="33726" y2="61660"/>
                                <a14:backgroundMark x1="33255" y1="58769" x2="33255" y2="58769"/>
                                <a14:backgroundMark x1="34316" y1="64646" x2="34316" y2="64646"/>
                                <a14:backgroundMark x1="37146" y1="68097" x2="37146" y2="68097"/>
                                <a14:backgroundMark x1="39505" y1="72854" x2="39505" y2="72854"/>
                                <a14:backgroundMark x1="42335" y1="72948" x2="42335" y2="72948"/>
                                <a14:backgroundMark x1="42099" y1="77425" x2="42099" y2="77425"/>
                                <a14:backgroundMark x1="34552" y1="69776" x2="34552" y2="69776"/>
                                <a14:backgroundMark x1="27123" y1="61287" x2="27123" y2="61287"/>
                                <a14:backgroundMark x1="17453" y1="55690" x2="17453" y2="55690"/>
                                <a14:backgroundMark x1="21462" y1="58582" x2="21462" y2="58582"/>
                                <a14:backgroundMark x1="26887" y1="57183" x2="26887" y2="57183"/>
                                <a14:backgroundMark x1="19340" y1="60914" x2="19340" y2="60914"/>
                                <a14:backgroundMark x1="27123" y1="64552" x2="27123" y2="64552"/>
                                <a14:backgroundMark x1="27358" y1="69403" x2="27358" y2="69403"/>
                                <a14:backgroundMark x1="24528" y1="66884" x2="24528" y2="66884"/>
                                <a14:backgroundMark x1="18750" y1="72948" x2="18750" y2="72948"/>
                                <a14:backgroundMark x1="21462" y1="73321" x2="21462" y2="73321"/>
                                <a14:backgroundMark x1="19104" y1="77052" x2="19104" y2="77052"/>
                                <a14:backgroundMark x1="42099" y1="29104" x2="42099" y2="29104"/>
                                <a14:backgroundMark x1="19104" y1="29571" x2="19104" y2="29571"/>
                                <a14:backgroundMark x1="19340" y1="24347" x2="19340" y2="24347"/>
                                <a14:backgroundMark x1="41627" y1="24720" x2="41627" y2="24720"/>
                                <a14:backgroundMark x1="28184" y1="58769" x2="28184" y2="58769"/>
                                <a14:backgroundMark x1="27948" y1="43004" x2="27948" y2="43004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71934" y="1562585"/>
                    <a:ext cx="1071964" cy="118155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5" name="Right Brace 74">
                <a:extLst>
                  <a:ext uri="{FF2B5EF4-FFF2-40B4-BE49-F238E27FC236}">
                    <a16:creationId xmlns="" xmlns:a16="http://schemas.microsoft.com/office/drawing/2014/main" id="{065466A3-610B-4274-86E0-972E17DFAC9F}"/>
                  </a:ext>
                </a:extLst>
              </p:cNvPr>
              <p:cNvSpPr/>
              <p:nvPr/>
            </p:nvSpPr>
            <p:spPr>
              <a:xfrm rot="16200000">
                <a:off x="2480924" y="1103332"/>
                <a:ext cx="202984" cy="2847621"/>
              </a:xfrm>
              <a:prstGeom prst="rightBrace">
                <a:avLst>
                  <a:gd name="adj1" fmla="val 47668"/>
                  <a:gd name="adj2" fmla="val 48040"/>
                </a:avLst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3DC5266-58BF-4FBE-B0DA-AEC3C3566B0D}"/>
              </a:ext>
            </a:extLst>
          </p:cNvPr>
          <p:cNvSpPr txBox="1"/>
          <p:nvPr/>
        </p:nvSpPr>
        <p:spPr>
          <a:xfrm>
            <a:off x="2562933" y="5251588"/>
            <a:ext cx="31067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Contextual post relevance</a:t>
            </a:r>
          </a:p>
        </p:txBody>
      </p:sp>
      <p:sp>
        <p:nvSpPr>
          <p:cNvPr id="3" name="U-Turn Arrow 2"/>
          <p:cNvSpPr/>
          <p:nvPr/>
        </p:nvSpPr>
        <p:spPr>
          <a:xfrm flipV="1">
            <a:off x="2467244" y="4882895"/>
            <a:ext cx="2825850" cy="901328"/>
          </a:xfrm>
          <a:prstGeom prst="uturnArrow">
            <a:avLst>
              <a:gd name="adj1" fmla="val 6587"/>
              <a:gd name="adj2" fmla="val 13408"/>
              <a:gd name="adj3" fmla="val 18958"/>
              <a:gd name="adj4" fmla="val 61394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140917" y="4828609"/>
            <a:ext cx="306745" cy="231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121335" y="5015518"/>
            <a:ext cx="2979258" cy="1162265"/>
            <a:chOff x="2124501" y="4617706"/>
            <a:chExt cx="3997193" cy="2111164"/>
          </a:xfrm>
        </p:grpSpPr>
        <p:sp>
          <p:nvSpPr>
            <p:cNvPr id="78" name="Bent Arrow 77"/>
            <p:cNvSpPr/>
            <p:nvPr/>
          </p:nvSpPr>
          <p:spPr>
            <a:xfrm flipV="1">
              <a:off x="2258216" y="5025591"/>
              <a:ext cx="3863478" cy="1703279"/>
            </a:xfrm>
            <a:prstGeom prst="bentArrow">
              <a:avLst>
                <a:gd name="adj1" fmla="val 5371"/>
                <a:gd name="adj2" fmla="val 12922"/>
                <a:gd name="adj3" fmla="val 17822"/>
                <a:gd name="adj4" fmla="val 5794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>
              <a:off x="2124501" y="4617706"/>
              <a:ext cx="321150" cy="1024618"/>
            </a:xfrm>
            <a:prstGeom prst="upArrow">
              <a:avLst>
                <a:gd name="adj1" fmla="val 21439"/>
                <a:gd name="adj2" fmla="val 9998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587B275-1331-47F4-AE6E-B84D3992723D}"/>
              </a:ext>
            </a:extLst>
          </p:cNvPr>
          <p:cNvSpPr/>
          <p:nvPr/>
        </p:nvSpPr>
        <p:spPr>
          <a:xfrm>
            <a:off x="1863907" y="3428051"/>
            <a:ext cx="803122" cy="160823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9" name="Content Placeholder 5">
            <a:extLst>
              <a:ext uri="{FF2B5EF4-FFF2-40B4-BE49-F238E27FC236}">
                <a16:creationId xmlns="" xmlns:a16="http://schemas.microsoft.com/office/drawing/2014/main" id="{244B6CF2-103A-4DF6-A41E-3D9989B33D5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020331" y="4530397"/>
            <a:ext cx="518727" cy="496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88A42D-DEBB-4A55-A6A3-EFFFAE328A90}"/>
              </a:ext>
            </a:extLst>
          </p:cNvPr>
          <p:cNvSpPr txBox="1"/>
          <p:nvPr/>
        </p:nvSpPr>
        <p:spPr>
          <a:xfrm>
            <a:off x="5575378" y="4972790"/>
            <a:ext cx="140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 </a:t>
            </a:r>
          </a:p>
          <a:p>
            <a:pPr algn="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relevance</a:t>
            </a:r>
          </a:p>
        </p:txBody>
      </p:sp>
      <p:sp>
        <p:nvSpPr>
          <p:cNvPr id="84" name="Bent Arrow 83"/>
          <p:cNvSpPr/>
          <p:nvPr/>
        </p:nvSpPr>
        <p:spPr>
          <a:xfrm rot="16200000" flipV="1">
            <a:off x="5749549" y="4660407"/>
            <a:ext cx="1280206" cy="1604229"/>
          </a:xfrm>
          <a:prstGeom prst="bentArrow">
            <a:avLst>
              <a:gd name="adj1" fmla="val 4320"/>
              <a:gd name="adj2" fmla="val 7792"/>
              <a:gd name="adj3" fmla="val 14912"/>
              <a:gd name="adj4" fmla="val 4841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Bent Arrow 95"/>
          <p:cNvSpPr/>
          <p:nvPr/>
        </p:nvSpPr>
        <p:spPr>
          <a:xfrm>
            <a:off x="3003946" y="2538954"/>
            <a:ext cx="1729156" cy="964459"/>
          </a:xfrm>
          <a:prstGeom prst="bentArrow">
            <a:avLst>
              <a:gd name="adj1" fmla="val 4628"/>
              <a:gd name="adj2" fmla="val 15167"/>
              <a:gd name="adj3" fmla="val 18631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516070" y="2498531"/>
            <a:ext cx="559207" cy="36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501095-9124-47C1-A76B-37F9FBDC0D04}"/>
              </a:ext>
            </a:extLst>
          </p:cNvPr>
          <p:cNvSpPr txBox="1"/>
          <p:nvPr/>
        </p:nvSpPr>
        <p:spPr>
          <a:xfrm>
            <a:off x="4116322" y="2665423"/>
            <a:ext cx="275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Post Relevance</a:t>
            </a:r>
          </a:p>
        </p:txBody>
      </p:sp>
      <p:sp>
        <p:nvSpPr>
          <p:cNvPr id="89" name="U-Turn Arrow 88"/>
          <p:cNvSpPr/>
          <p:nvPr/>
        </p:nvSpPr>
        <p:spPr>
          <a:xfrm>
            <a:off x="3958383" y="2661807"/>
            <a:ext cx="2968020" cy="1067431"/>
          </a:xfrm>
          <a:prstGeom prst="uturnArrow">
            <a:avLst>
              <a:gd name="adj1" fmla="val 4725"/>
              <a:gd name="adj2" fmla="val 9043"/>
              <a:gd name="adj3" fmla="val 16310"/>
              <a:gd name="adj4" fmla="val 4375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38123" y="3516203"/>
            <a:ext cx="340191" cy="26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39">
            <a:extLst>
              <a:ext uri="{FF2B5EF4-FFF2-40B4-BE49-F238E27FC236}">
                <a16:creationId xmlns="" xmlns:a16="http://schemas.microsoft.com/office/drawing/2014/main" id="{DDDA7A94-4B1B-4E71-964D-970E52023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3631028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3" name="Bent Arrow 102"/>
          <p:cNvSpPr/>
          <p:nvPr/>
        </p:nvSpPr>
        <p:spPr>
          <a:xfrm rot="5400000" flipV="1">
            <a:off x="7343505" y="3273447"/>
            <a:ext cx="467774" cy="392332"/>
          </a:xfrm>
          <a:prstGeom prst="bentArrow">
            <a:avLst>
              <a:gd name="adj1" fmla="val 12686"/>
              <a:gd name="adj2" fmla="val 21582"/>
              <a:gd name="adj3" fmla="val 39309"/>
              <a:gd name="adj4" fmla="val 3392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Graphic 44">
            <a:extLst>
              <a:ext uri="{FF2B5EF4-FFF2-40B4-BE49-F238E27FC236}">
                <a16:creationId xmlns="" xmlns:a16="http://schemas.microsoft.com/office/drawing/2014/main" id="{76985C2B-9E33-4BA4-9182-E7B550D8D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17531"/>
          <a:stretch/>
        </p:blipFill>
        <p:spPr>
          <a:xfrm>
            <a:off x="2010461" y="3515859"/>
            <a:ext cx="547286" cy="557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E089862C-26FB-485C-81FC-5F23CFD3A7E4}"/>
              </a:ext>
            </a:extLst>
          </p:cNvPr>
          <p:cNvSpPr/>
          <p:nvPr/>
        </p:nvSpPr>
        <p:spPr>
          <a:xfrm>
            <a:off x="6612553" y="3728292"/>
            <a:ext cx="973901" cy="110615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Multi-task Tuning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94295" y="4352617"/>
            <a:ext cx="100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Helvetica Neue" charset="0"/>
                <a:cs typeface="Times New Roman" panose="02020603050405020304" pitchFamily="18" charset="0"/>
              </a:rPr>
              <a:t>Initial post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Helvetica Neue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9EE37FFE-A18E-0440-8FDB-5386D99247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2071" y="5240072"/>
            <a:ext cx="829325" cy="8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280160"/>
            <a:ext cx="9042400" cy="484600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Deep user sequence classification model</a:t>
            </a:r>
          </a:p>
          <a:p>
            <a:pPr lvl="1"/>
            <a:r>
              <a:rPr lang="en-US" dirty="0"/>
              <a:t>TIES model [1]</a:t>
            </a:r>
          </a:p>
          <a:p>
            <a:pPr lvl="1"/>
            <a:r>
              <a:rPr lang="en" dirty="0">
                <a:sym typeface="Calibri"/>
              </a:rPr>
              <a:t>Hierarchical Recurrent Neural Network (HRNN)</a:t>
            </a:r>
            <a:r>
              <a:rPr lang="en-US" dirty="0">
                <a:sym typeface="Calibri"/>
              </a:rPr>
              <a:t> </a:t>
            </a:r>
            <a:r>
              <a:rPr lang="en" dirty="0">
                <a:sym typeface="Calibri"/>
              </a:rPr>
              <a:t>[2]</a:t>
            </a:r>
            <a:endParaRPr lang="en-US" dirty="0">
              <a:sym typeface="Calibri"/>
            </a:endParaRPr>
          </a:p>
          <a:p>
            <a:r>
              <a:rPr lang="en-US" b="1" dirty="0">
                <a:solidFill>
                  <a:srgbClr val="0070C0"/>
                </a:solidFill>
              </a:rPr>
              <a:t>Datasets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/>
              <a:t>C</a:t>
            </a:r>
            <a:r>
              <a:rPr lang="en-US" sz="3600" dirty="0" smtClean="0"/>
              <a:t>ode </a:t>
            </a:r>
            <a:r>
              <a:rPr lang="en-US" sz="3600" dirty="0"/>
              <a:t>and data are available at: </a:t>
            </a:r>
            <a:r>
              <a:rPr lang="en-US" sz="3600" b="1" dirty="0" smtClean="0">
                <a:solidFill>
                  <a:srgbClr val="0070C0"/>
                </a:solidFill>
              </a:rPr>
              <a:t>https://</a:t>
            </a:r>
            <a:r>
              <a:rPr lang="en-US" sz="3600" b="1" dirty="0" err="1" smtClean="0">
                <a:solidFill>
                  <a:srgbClr val="0070C0"/>
                </a:solidFill>
              </a:rPr>
              <a:t>github.com</a:t>
            </a:r>
            <a:r>
              <a:rPr lang="en-US" sz="3600" b="1" dirty="0" smtClean="0">
                <a:solidFill>
                  <a:srgbClr val="0070C0"/>
                </a:solidFill>
              </a:rPr>
              <a:t>/</a:t>
            </a:r>
            <a:r>
              <a:rPr lang="en-US" sz="3600" b="1" dirty="0" err="1" smtClean="0">
                <a:solidFill>
                  <a:srgbClr val="0070C0"/>
                </a:solidFill>
              </a:rPr>
              <a:t>srijankr</a:t>
            </a:r>
            <a:r>
              <a:rPr lang="en-US" sz="3600" b="1" dirty="0" smtClean="0">
                <a:solidFill>
                  <a:srgbClr val="0070C0"/>
                </a:solidFill>
              </a:rPr>
              <a:t>/</a:t>
            </a:r>
            <a:r>
              <a:rPr lang="en-US" sz="3600" b="1" dirty="0" err="1" smtClean="0">
                <a:solidFill>
                  <a:srgbClr val="0070C0"/>
                </a:solidFill>
              </a:rPr>
              <a:t>petgen</a:t>
            </a:r>
            <a:endParaRPr lang="en-US" sz="4000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272" y="3038494"/>
            <a:ext cx="4413864" cy="17887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1;p31"/>
          <p:cNvSpPr txBox="1"/>
          <p:nvPr/>
        </p:nvSpPr>
        <p:spPr>
          <a:xfrm>
            <a:off x="-1" y="6310688"/>
            <a:ext cx="9258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285750">
              <a:buClr>
                <a:srgbClr val="222222"/>
              </a:buClr>
              <a:buSzPts val="900"/>
              <a:buFont typeface="Calibri"/>
              <a:buAutoNum type="arabicPeriod"/>
            </a:pP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Noorshams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Nima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Saurabh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Verma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and Aude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Hofleitner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"TIES: Temporal Interaction Embeddings For Enhancing Social Media Integrity At Facebook.", SIGKDD,. 2020.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285750">
              <a:buClr>
                <a:srgbClr val="222222"/>
              </a:buClr>
              <a:buSzPts val="900"/>
              <a:buFont typeface="Calibri"/>
              <a:buAutoNum type="arabicPeriod"/>
            </a:pP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Zhao, Yi,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Yanyan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Shen, and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Junjie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Yao. "Recurrent Neural Network for Text Classification with Hierarchical Multiscale Dense Connections." </a:t>
            </a:r>
            <a:r>
              <a:rPr lang="en" sz="1000" i="1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IJCAI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2019.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Attacks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229600" cy="57023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Copycat: </a:t>
            </a:r>
            <a:r>
              <a:rPr lang="en-US" dirty="0"/>
              <a:t>copy user’s past post on similar context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HotFlip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/>
              <a:t>Copycat + replace most important word with similar word 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UniTrigger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/>
              <a:t>Copycat + add tokens to the end of the post 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TextBugger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/>
              <a:t>Copycat + deletion/swap of characters </a:t>
            </a:r>
          </a:p>
          <a:p>
            <a:r>
              <a:rPr lang="en-US" b="1" dirty="0">
                <a:solidFill>
                  <a:srgbClr val="0070C0"/>
                </a:solidFill>
              </a:rPr>
              <a:t>Malcom: </a:t>
            </a:r>
            <a:r>
              <a:rPr lang="en-US" dirty="0"/>
              <a:t>state-of-the-art model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 baseline is sequence-aware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Attack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721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Attack on the </a:t>
            </a:r>
            <a:r>
              <a:rPr lang="en-US" b="1" dirty="0">
                <a:solidFill>
                  <a:srgbClr val="0070C0"/>
                </a:solidFill>
              </a:rPr>
              <a:t>TIES model </a:t>
            </a:r>
            <a:r>
              <a:rPr lang="en-US" dirty="0"/>
              <a:t>on Yelp data</a:t>
            </a:r>
          </a:p>
          <a:p>
            <a:r>
              <a:rPr lang="en-US" b="1" dirty="0">
                <a:solidFill>
                  <a:srgbClr val="0070C0"/>
                </a:solidFill>
              </a:rPr>
              <a:t>Model performance reduces </a:t>
            </a:r>
            <a:r>
              <a:rPr lang="en-US" dirty="0"/>
              <a:t>against all attacks.</a:t>
            </a:r>
          </a:p>
          <a:p>
            <a:r>
              <a:rPr lang="en-US" b="1" dirty="0">
                <a:solidFill>
                  <a:srgbClr val="0070C0"/>
                </a:solidFill>
              </a:rPr>
              <a:t>PETGEN is the most successful attack.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23090" y="1735323"/>
            <a:ext cx="4046483" cy="2614886"/>
            <a:chOff x="-180298" y="1509793"/>
            <a:chExt cx="4669748" cy="31956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7262" r="51161" b="3569"/>
            <a:stretch/>
          </p:blipFill>
          <p:spPr>
            <a:xfrm>
              <a:off x="1015999" y="1509793"/>
              <a:ext cx="3473451" cy="29474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32000" y="4305301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F1 score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57200" y="2362200"/>
              <a:ext cx="3746500" cy="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-180298" y="1809265"/>
              <a:ext cx="1591211" cy="45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No attack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66492"/>
            <a:ext cx="9144000" cy="3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Attack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Model performance reduces </a:t>
            </a:r>
            <a:r>
              <a:rPr lang="en-US" dirty="0"/>
              <a:t>against all attacks </a:t>
            </a:r>
          </a:p>
          <a:p>
            <a:r>
              <a:rPr lang="en-US" b="1" dirty="0">
                <a:solidFill>
                  <a:srgbClr val="0070C0"/>
                </a:solidFill>
              </a:rPr>
              <a:t>PETGEN is the best attack</a:t>
            </a:r>
          </a:p>
        </p:txBody>
      </p:sp>
      <p:pic>
        <p:nvPicPr>
          <p:cNvPr id="4" name="Google Shape;179;p32"/>
          <p:cNvPicPr preferRelativeResize="0"/>
          <p:nvPr/>
        </p:nvPicPr>
        <p:blipFill rotWithShape="1">
          <a:blip r:embed="rId3">
            <a:alphaModFix/>
          </a:blip>
          <a:srcRect b="58948"/>
          <a:stretch/>
        </p:blipFill>
        <p:spPr>
          <a:xfrm>
            <a:off x="158495" y="1271524"/>
            <a:ext cx="8827008" cy="2084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7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66492"/>
            <a:ext cx="9144000" cy="361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Black-Box Attack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31" y="4325572"/>
            <a:ext cx="9163271" cy="31757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HRNN surrogate </a:t>
            </a:r>
            <a:r>
              <a:rPr lang="en-US" sz="2800" dirty="0"/>
              <a:t>model is trained </a:t>
            </a:r>
            <a:r>
              <a:rPr lang="en-US" sz="2800" dirty="0" smtClean="0"/>
              <a:t>on the </a:t>
            </a:r>
            <a:r>
              <a:rPr lang="en-US" sz="2800" dirty="0"/>
              <a:t>observed outputs of </a:t>
            </a:r>
            <a:r>
              <a:rPr lang="en-US" sz="2800" dirty="0" smtClean="0"/>
              <a:t>the TIES black-box </a:t>
            </a:r>
            <a:r>
              <a:rPr lang="en-US" sz="2800" dirty="0"/>
              <a:t>model.</a:t>
            </a:r>
          </a:p>
          <a:p>
            <a:r>
              <a:rPr lang="en-US" sz="2800" dirty="0"/>
              <a:t>Black-box attacks are also </a:t>
            </a:r>
            <a:r>
              <a:rPr lang="en-US" sz="2800" b="1" dirty="0">
                <a:solidFill>
                  <a:srgbClr val="0070C0"/>
                </a:solidFill>
              </a:rPr>
              <a:t>successful</a:t>
            </a:r>
            <a:r>
              <a:rPr lang="en-US" sz="2800" dirty="0"/>
              <a:t>. Attack performance lower than white-box.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PETGEN is the most successful attack.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8466CBD-C1BA-6047-A63F-E0CCAC04D881}"/>
              </a:ext>
            </a:extLst>
          </p:cNvPr>
          <p:cNvGrpSpPr/>
          <p:nvPr/>
        </p:nvGrpSpPr>
        <p:grpSpPr>
          <a:xfrm>
            <a:off x="2165894" y="1815206"/>
            <a:ext cx="3810362" cy="2551440"/>
            <a:chOff x="2021722" y="1406230"/>
            <a:chExt cx="4515418" cy="3745956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D1D11ADD-FF6C-074B-95E2-51D33DCD3323}"/>
                </a:ext>
              </a:extLst>
            </p:cNvPr>
            <p:cNvGrpSpPr/>
            <p:nvPr/>
          </p:nvGrpSpPr>
          <p:grpSpPr>
            <a:xfrm>
              <a:off x="3307349" y="1406230"/>
              <a:ext cx="3229791" cy="3276600"/>
              <a:chOff x="9531349" y="1600200"/>
              <a:chExt cx="3489716" cy="354029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8D832E4-3DF9-2149-BD18-639B9A4FC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31349" y="1600200"/>
                <a:ext cx="3489716" cy="3540292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="" xmlns:a16="http://schemas.microsoft.com/office/drawing/2014/main" id="{409E1117-8236-BA4D-A0E2-47FAA8937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31404" y="1937100"/>
                <a:ext cx="6236" cy="2877918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DF0436BA-DC28-824A-B8C7-D50B15AD0B26}"/>
                  </a:ext>
                </a:extLst>
              </p:cNvPr>
              <p:cNvSpPr txBox="1"/>
              <p:nvPr/>
            </p:nvSpPr>
            <p:spPr>
              <a:xfrm>
                <a:off x="10212429" y="1610354"/>
                <a:ext cx="2808636" cy="500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Lower is better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73CC529F-474A-2045-B524-6867AC81809A}"/>
                </a:ext>
              </a:extLst>
            </p:cNvPr>
            <p:cNvCxnSpPr>
              <a:cxnSpLocks/>
            </p:cNvCxnSpPr>
            <p:nvPr/>
          </p:nvCxnSpPr>
          <p:spPr>
            <a:xfrm>
              <a:off x="2241552" y="2116515"/>
              <a:ext cx="4222469" cy="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9FD2021-CCED-3E4E-ADBB-234EC91FB163}"/>
                </a:ext>
              </a:extLst>
            </p:cNvPr>
            <p:cNvSpPr txBox="1"/>
            <p:nvPr/>
          </p:nvSpPr>
          <p:spPr>
            <a:xfrm>
              <a:off x="2021722" y="1486155"/>
              <a:ext cx="1537834" cy="427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No attack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9D2DEA0-BD64-2B48-AA6C-2BE0B01B8310}"/>
                </a:ext>
              </a:extLst>
            </p:cNvPr>
            <p:cNvSpPr txBox="1"/>
            <p:nvPr/>
          </p:nvSpPr>
          <p:spPr>
            <a:xfrm>
              <a:off x="3937700" y="4497464"/>
              <a:ext cx="2023619" cy="65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F1 score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Black-Box Attack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48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HRNN surrogate model is trained on observed outputs of the original black-box model.</a:t>
            </a:r>
          </a:p>
          <a:p>
            <a:r>
              <a:rPr lang="en-US" dirty="0"/>
              <a:t>Black-box attacks are also </a:t>
            </a:r>
            <a:r>
              <a:rPr lang="en-US" b="1" dirty="0">
                <a:solidFill>
                  <a:srgbClr val="0070C0"/>
                </a:solidFill>
              </a:rPr>
              <a:t>successful</a:t>
            </a:r>
            <a:r>
              <a:rPr lang="en-US" dirty="0"/>
              <a:t>. Attack performance lower than white-box.</a:t>
            </a:r>
          </a:p>
          <a:p>
            <a:r>
              <a:rPr lang="en-US" b="1" dirty="0">
                <a:solidFill>
                  <a:srgbClr val="0070C0"/>
                </a:solidFill>
              </a:rPr>
              <a:t>PETGEN is the most successful attack. </a:t>
            </a:r>
          </a:p>
        </p:txBody>
      </p:sp>
      <p:pic>
        <p:nvPicPr>
          <p:cNvPr id="5" name="Google Shape;179;p32"/>
          <p:cNvPicPr preferRelativeResize="0"/>
          <p:nvPr/>
        </p:nvPicPr>
        <p:blipFill rotWithShape="1">
          <a:blip r:embed="rId3">
            <a:alphaModFix/>
          </a:blip>
          <a:srcRect t="49836" b="7544"/>
          <a:stretch/>
        </p:blipFill>
        <p:spPr>
          <a:xfrm>
            <a:off x="158495" y="1196848"/>
            <a:ext cx="8827008" cy="2121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Text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44"/>
            <a:ext cx="8229600" cy="4821619"/>
          </a:xfrm>
        </p:spPr>
        <p:txBody>
          <a:bodyPr/>
          <a:lstStyle/>
          <a:p>
            <a:endParaRPr lang="en-US" sz="1050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How realistic is the generated text? </a:t>
            </a:r>
            <a:r>
              <a:rPr lang="en-US" dirty="0"/>
              <a:t>	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2152231"/>
            <a:ext cx="9210080" cy="2694443"/>
            <a:chOff x="-1" y="2471274"/>
            <a:chExt cx="9210080" cy="26944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471274"/>
              <a:ext cx="9144000" cy="36162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-1" y="2976941"/>
              <a:ext cx="9210080" cy="2188776"/>
              <a:chOff x="-1" y="2202900"/>
              <a:chExt cx="9210080" cy="218877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75830" y="4083899"/>
                <a:ext cx="11833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Helvetica Neue" charset="0"/>
                    <a:ea typeface="Helvetica Neue" charset="0"/>
                    <a:cs typeface="Helvetica Neue" charset="0"/>
                  </a:rPr>
                  <a:t>BLEU score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91445" y="4063115"/>
                <a:ext cx="21805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charset="0"/>
                    <a:ea typeface="Helvetica Neue" charset="0"/>
                    <a:cs typeface="Helvetica Neue" charset="0"/>
                  </a:rPr>
                  <a:t>Target Context Similarity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67957" y="4063116"/>
                <a:ext cx="19960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charset="0"/>
                    <a:ea typeface="Helvetica Neue" charset="0"/>
                    <a:cs typeface="Helvetica Neue" charset="0"/>
                  </a:rPr>
                  <a:t>Recent Post Similarity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964972" y="4083899"/>
                <a:ext cx="22451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Helvetica Neue" charset="0"/>
                    <a:ea typeface="Helvetica Neue" charset="0"/>
                    <a:cs typeface="Helvetica Neue" charset="0"/>
                  </a:rPr>
                  <a:t>Contextual Post Similarity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2202900"/>
                <a:ext cx="9144000" cy="1881000"/>
              </a:xfrm>
              <a:prstGeom prst="rect">
                <a:avLst/>
              </a:prstGeom>
            </p:spPr>
          </p:pic>
        </p:grpSp>
      </p:grp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65742C2-91BE-6A47-81BA-D80300949787}"/>
              </a:ext>
            </a:extLst>
          </p:cNvPr>
          <p:cNvSpPr txBox="1">
            <a:spLocks/>
          </p:cNvSpPr>
          <p:nvPr/>
        </p:nvSpPr>
        <p:spPr>
          <a:xfrm>
            <a:off x="685800" y="5096980"/>
            <a:ext cx="8229600" cy="6877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PETGEN has the best text generation quality</a:t>
            </a:r>
          </a:p>
        </p:txBody>
      </p:sp>
    </p:spTree>
    <p:extLst>
      <p:ext uri="{BB962C8B-B14F-4D97-AF65-F5344CB8AC3E}">
        <p14:creationId xmlns:p14="http://schemas.microsoft.com/office/powerpoint/2010/main" val="7291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Evaluation of Text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584"/>
            <a:ext cx="8229600" cy="4882579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Two human raters </a:t>
            </a:r>
            <a:r>
              <a:rPr lang="en-US" dirty="0"/>
              <a:t>were shown a pair of texts generated by Malcom and PETGEN</a:t>
            </a:r>
          </a:p>
          <a:p>
            <a:pPr lvl="1"/>
            <a:r>
              <a:rPr lang="en-US" dirty="0"/>
              <a:t>Text generated for the same setting</a:t>
            </a:r>
          </a:p>
          <a:p>
            <a:pPr lvl="1"/>
            <a:r>
              <a:rPr lang="en-US" dirty="0"/>
              <a:t>50 pairs</a:t>
            </a:r>
          </a:p>
          <a:p>
            <a:r>
              <a:rPr lang="en-US" b="1" dirty="0">
                <a:solidFill>
                  <a:srgbClr val="0070C0"/>
                </a:solidFill>
              </a:rPr>
              <a:t>Task: </a:t>
            </a:r>
            <a:r>
              <a:rPr lang="en-US" b="1" i="1" dirty="0">
                <a:solidFill>
                  <a:srgbClr val="0070C0"/>
                </a:solidFill>
              </a:rPr>
              <a:t>which text is more realistic?</a:t>
            </a:r>
          </a:p>
          <a:p>
            <a:r>
              <a:rPr lang="en-US" dirty="0"/>
              <a:t>Inter-rater agreement = 0.66</a:t>
            </a:r>
          </a:p>
          <a:p>
            <a:r>
              <a:rPr lang="en-US" b="1" dirty="0">
                <a:solidFill>
                  <a:srgbClr val="0070C0"/>
                </a:solidFill>
              </a:rPr>
              <a:t>PETGEN texts are more realistic </a:t>
            </a:r>
            <a:r>
              <a:rPr lang="en-US" dirty="0"/>
              <a:t>60% of the times.</a:t>
            </a:r>
          </a:p>
        </p:txBody>
      </p:sp>
    </p:spTree>
    <p:extLst>
      <p:ext uri="{BB962C8B-B14F-4D97-AF65-F5344CB8AC3E}">
        <p14:creationId xmlns:p14="http://schemas.microsoft.com/office/powerpoint/2010/main" val="4339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603"/>
          <a:stretch/>
        </p:blipFill>
        <p:spPr>
          <a:xfrm>
            <a:off x="2659731" y="3101879"/>
            <a:ext cx="6474329" cy="3656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392"/>
            <a:ext cx="8229600" cy="4931347"/>
          </a:xfrm>
        </p:spPr>
        <p:txBody>
          <a:bodyPr/>
          <a:lstStyle/>
          <a:p>
            <a:r>
              <a:rPr lang="en-US" dirty="0"/>
              <a:t>Deep learning methods have been created to detect malicious users </a:t>
            </a:r>
          </a:p>
          <a:p>
            <a:r>
              <a:rPr lang="en-US" b="1" dirty="0">
                <a:solidFill>
                  <a:srgbClr val="0070C0"/>
                </a:solidFill>
              </a:rPr>
              <a:t>Many solutions </a:t>
            </a:r>
            <a:r>
              <a:rPr lang="en-US" b="1" dirty="0" smtClean="0">
                <a:solidFill>
                  <a:srgbClr val="0070C0"/>
                </a:solidFill>
              </a:rPr>
              <a:t>use </a:t>
            </a:r>
            <a:r>
              <a:rPr lang="en-US" b="1" dirty="0">
                <a:solidFill>
                  <a:srgbClr val="0070C0"/>
                </a:solidFill>
              </a:rPr>
              <a:t>user activity sequences </a:t>
            </a:r>
            <a:r>
              <a:rPr lang="en-US" dirty="0"/>
              <a:t>for detection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TIES (Facebook)</a:t>
            </a:r>
          </a:p>
          <a:p>
            <a:pPr lvl="1"/>
            <a:r>
              <a:rPr lang="en-US" dirty="0"/>
              <a:t>JODIE</a:t>
            </a:r>
          </a:p>
          <a:p>
            <a:pPr lvl="1"/>
            <a:r>
              <a:rPr lang="en-US" dirty="0"/>
              <a:t>HRNN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8936" y="6229841"/>
            <a:ext cx="2395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Figure reference</a:t>
            </a:r>
            <a:r>
              <a:rPr lang="en-US" sz="1200">
                <a:latin typeface="Helvetica Neue" charset="0"/>
                <a:ea typeface="Helvetica Neue" charset="0"/>
                <a:cs typeface="Helvetica Neue" charset="0"/>
              </a:rPr>
              <a:t>: </a:t>
            </a:r>
            <a:endParaRPr lang="en-US" sz="120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TIES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paper </a:t>
            </a:r>
          </a:p>
        </p:txBody>
      </p:sp>
    </p:spTree>
    <p:extLst>
      <p:ext uri="{BB962C8B-B14F-4D97-AF65-F5344CB8AC3E}">
        <p14:creationId xmlns:p14="http://schemas.microsoft.com/office/powerpoint/2010/main" val="18040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525963"/>
          </a:xfrm>
        </p:spPr>
        <p:txBody>
          <a:bodyPr/>
          <a:lstStyle/>
          <a:p>
            <a:r>
              <a:rPr lang="en-US" dirty="0"/>
              <a:t>All components of PETGEN contribute to the performance </a:t>
            </a:r>
          </a:p>
          <a:p>
            <a:r>
              <a:rPr lang="en-US" dirty="0"/>
              <a:t>PETGEN with all components is the best or second best in most cases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457EA92-E3E7-824B-B743-12D8DBEE132A}"/>
              </a:ext>
            </a:extLst>
          </p:cNvPr>
          <p:cNvSpPr txBox="1">
            <a:spLocks/>
          </p:cNvSpPr>
          <p:nvPr/>
        </p:nvSpPr>
        <p:spPr>
          <a:xfrm>
            <a:off x="457200" y="5870420"/>
            <a:ext cx="8475785" cy="422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Notation: Bleu score (BLEU), Target Context Similarity (TCS), Recent Post Similarity (RS), Contextual Post Similarity (CPS)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="" xmlns:a16="http://schemas.microsoft.com/office/drawing/2014/main" id="{3F5C2B94-D9B4-7B46-A92C-A18AA7298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7057"/>
            <a:ext cx="9144000" cy="23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5070"/>
            <a:ext cx="8229600" cy="6122329"/>
          </a:xfrm>
        </p:spPr>
        <p:txBody>
          <a:bodyPr>
            <a:normAutofit/>
          </a:bodyPr>
          <a:lstStyle/>
          <a:p>
            <a:r>
              <a:rPr lang="en-US" dirty="0"/>
              <a:t>PETGEN is the </a:t>
            </a:r>
            <a:r>
              <a:rPr lang="en-US" b="1" dirty="0">
                <a:solidFill>
                  <a:srgbClr val="0070C0"/>
                </a:solidFill>
              </a:rPr>
              <a:t>first attack framework against user sequence classification models </a:t>
            </a:r>
          </a:p>
          <a:p>
            <a:r>
              <a:rPr lang="en-US" b="1" dirty="0">
                <a:solidFill>
                  <a:srgbClr val="0070C0"/>
                </a:solidFill>
              </a:rPr>
              <a:t>Models are vulnerable </a:t>
            </a:r>
            <a:r>
              <a:rPr lang="en-US" dirty="0"/>
              <a:t>against attacks </a:t>
            </a:r>
          </a:p>
          <a:p>
            <a:r>
              <a:rPr lang="en-US" b="1" dirty="0">
                <a:solidFill>
                  <a:srgbClr val="0070C0"/>
                </a:solidFill>
              </a:rPr>
              <a:t>PETGEN is the most effective attack </a:t>
            </a:r>
            <a:r>
              <a:rPr lang="en-US" dirty="0"/>
              <a:t>and generates reasonable text </a:t>
            </a:r>
          </a:p>
          <a:p>
            <a:r>
              <a:rPr lang="en-US" dirty="0"/>
              <a:t>Generated attacks can be used to create </a:t>
            </a:r>
            <a:r>
              <a:rPr lang="en-US" b="1" dirty="0">
                <a:solidFill>
                  <a:srgbClr val="0070C0"/>
                </a:solidFill>
              </a:rPr>
              <a:t>more robust models</a:t>
            </a:r>
          </a:p>
          <a:p>
            <a:pPr marL="0" indent="0" algn="ctr">
              <a:buNone/>
            </a:pPr>
            <a:endParaRPr lang="en-US" sz="600" dirty="0"/>
          </a:p>
          <a:p>
            <a:pPr marL="0" indent="0" algn="ctr">
              <a:buNone/>
            </a:pPr>
            <a:r>
              <a:rPr lang="en-US" sz="3600" dirty="0"/>
              <a:t>All code and data at: </a:t>
            </a:r>
            <a:r>
              <a:rPr lang="en-US" sz="3600" b="1" dirty="0">
                <a:solidFill>
                  <a:srgbClr val="0070C0"/>
                </a:solidFill>
              </a:rPr>
              <a:t>http://</a:t>
            </a:r>
            <a:r>
              <a:rPr lang="en-US" sz="3600" b="1" dirty="0" err="1">
                <a:solidFill>
                  <a:srgbClr val="0070C0"/>
                </a:solidFill>
              </a:rPr>
              <a:t>claws.cc.gatech.edu</a:t>
            </a:r>
            <a:r>
              <a:rPr lang="en-US" sz="3600" b="1" dirty="0">
                <a:solidFill>
                  <a:srgbClr val="0070C0"/>
                </a:solidFill>
              </a:rPr>
              <a:t>/</a:t>
            </a:r>
            <a:r>
              <a:rPr lang="en-US" sz="3600" b="1" dirty="0" err="1">
                <a:solidFill>
                  <a:srgbClr val="0070C0"/>
                </a:solidFill>
              </a:rPr>
              <a:t>petgen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Postdoc Opening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35" y="1073426"/>
            <a:ext cx="8514522" cy="4920215"/>
          </a:xfrm>
        </p:spPr>
        <p:txBody>
          <a:bodyPr/>
          <a:lstStyle/>
          <a:p>
            <a:r>
              <a:rPr lang="en-US" dirty="0" smtClean="0"/>
              <a:t>Join us at Georgia Tech!</a:t>
            </a:r>
            <a:endParaRPr lang="en-US" dirty="0"/>
          </a:p>
          <a:p>
            <a:r>
              <a:rPr lang="en-US" dirty="0" smtClean="0"/>
              <a:t>One postdoc position to work in </a:t>
            </a:r>
            <a:r>
              <a:rPr lang="en-US" b="1" dirty="0" smtClean="0">
                <a:solidFill>
                  <a:srgbClr val="0070C0"/>
                </a:solidFill>
              </a:rPr>
              <a:t>recommendation systems and/or graphs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Contact me: </a:t>
            </a:r>
            <a:r>
              <a:rPr lang="en-US" b="1" dirty="0" smtClean="0">
                <a:solidFill>
                  <a:srgbClr val="0070C0"/>
                </a:solidFill>
                <a:hlinkClick r:id="rId2"/>
              </a:rPr>
              <a:t>srijan@gatech.edu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or say hello during KDD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mage result for georgia tec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41" y="1205948"/>
            <a:ext cx="2249059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joon O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82" y="3934326"/>
            <a:ext cx="1225426" cy="130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urav22verma.github.io/assets/GauravVerm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3928933"/>
            <a:ext cx="1222076" cy="13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a Abdal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0" y="3962400"/>
            <a:ext cx="1140178" cy="13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hit Sridh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9" y="5419632"/>
            <a:ext cx="1222076" cy="12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ngseok H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60" y="5419632"/>
            <a:ext cx="1222076" cy="12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reeshaa Kulkar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37" y="5419632"/>
            <a:ext cx="1222076" cy="12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vek Ana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18" y="5418997"/>
            <a:ext cx="1216502" cy="12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697" y="5421331"/>
            <a:ext cx="1222145" cy="1211233"/>
          </a:xfrm>
          <a:prstGeom prst="rect">
            <a:avLst/>
          </a:prstGeom>
        </p:spPr>
      </p:pic>
      <p:pic>
        <p:nvPicPr>
          <p:cNvPr id="1042" name="Picture 18" descr="ma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88" y="3926392"/>
            <a:ext cx="1216502" cy="132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9810" y="3904730"/>
            <a:ext cx="1005767" cy="13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Adversaries are Active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696"/>
            <a:ext cx="8229600" cy="4748467"/>
          </a:xfrm>
        </p:spPr>
        <p:txBody>
          <a:bodyPr/>
          <a:lstStyle/>
          <a:p>
            <a:r>
              <a:rPr lang="en-US" dirty="0"/>
              <a:t>Malicious users can change their behavior to </a:t>
            </a:r>
            <a:r>
              <a:rPr lang="en-US" b="1" dirty="0">
                <a:solidFill>
                  <a:srgbClr val="0070C0"/>
                </a:solidFill>
              </a:rPr>
              <a:t>avoid detection</a:t>
            </a:r>
          </a:p>
          <a:p>
            <a:r>
              <a:rPr lang="en-US" dirty="0"/>
              <a:t>Prior deep learning models, from computer vision and NLP domains, have been shown to be vulnerable </a:t>
            </a:r>
          </a:p>
          <a:p>
            <a:r>
              <a:rPr lang="en-US" b="1" dirty="0">
                <a:solidFill>
                  <a:srgbClr val="0070C0"/>
                </a:solidFill>
              </a:rPr>
              <a:t>Vulnerability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of deep user sequence embedding models is unknown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191"/>
            <a:ext cx="8229600" cy="5512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</a:t>
            </a:r>
            <a:r>
              <a:rPr lang="en-US" dirty="0"/>
              <a:t>malicious users avoid detection by exploiting model vulnerabilities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191"/>
            <a:ext cx="8229600" cy="5512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</a:t>
            </a:r>
            <a:r>
              <a:rPr lang="en-US" dirty="0"/>
              <a:t>malicious users avoid detection by exploiting model vulnerabilities?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Our </a:t>
            </a:r>
            <a:r>
              <a:rPr lang="en-US" b="1" dirty="0" smtClean="0">
                <a:solidFill>
                  <a:srgbClr val="0070C0"/>
                </a:solidFill>
              </a:rPr>
              <a:t>Solution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dirty="0" smtClean="0"/>
              <a:t>Adversarial evasion attack </a:t>
            </a:r>
            <a:r>
              <a:rPr lang="en-US" dirty="0"/>
              <a:t>on </a:t>
            </a:r>
          </a:p>
          <a:p>
            <a:pPr marL="0" indent="0" algn="ctr">
              <a:buNone/>
            </a:pPr>
            <a:r>
              <a:rPr lang="en-US" dirty="0"/>
              <a:t>deep user sequence classification </a:t>
            </a:r>
            <a:r>
              <a:rPr lang="en-US" dirty="0" smtClean="0"/>
              <a:t>models</a:t>
            </a:r>
          </a:p>
          <a:p>
            <a:pPr marL="0" indent="0" algn="ctr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05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Attack: Next Post Attack</a:t>
            </a:r>
          </a:p>
        </p:txBody>
      </p:sp>
      <p:pic>
        <p:nvPicPr>
          <p:cNvPr id="53" name="Content Placeholder 49" descr="Diagram&#10;&#10;Description automatically generated">
            <a:extLst>
              <a:ext uri="{FF2B5EF4-FFF2-40B4-BE49-F238E27FC236}">
                <a16:creationId xmlns="" xmlns:a16="http://schemas.microsoft.com/office/drawing/2014/main" id="{E2BC6D80-8B07-CF49-AC4D-05528C27D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5" y="1819163"/>
            <a:ext cx="9120038" cy="30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Attack: Next Post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80383"/>
            <a:ext cx="8229600" cy="1351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smtClean="0">
                <a:solidFill>
                  <a:srgbClr val="0070C0"/>
                </a:solidFill>
              </a:rPr>
              <a:t>Adversary </a:t>
            </a:r>
            <a:r>
              <a:rPr lang="en-US" b="1" dirty="0">
                <a:solidFill>
                  <a:srgbClr val="0070C0"/>
                </a:solidFill>
              </a:rPr>
              <a:t>generates a new post, such that the user classification changes.  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="" xmlns:a16="http://schemas.microsoft.com/office/drawing/2014/main" id="{05C17739-B421-6E40-A615-8ECE0E7EB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538"/>
            <a:ext cx="9144000" cy="33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 of Attack Post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3312"/>
            <a:ext cx="8229600" cy="5327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are the desirable properties of the attack post?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</a:t>
            </a:r>
            <a:r>
              <a:rPr lang="en-US" b="1" dirty="0">
                <a:solidFill>
                  <a:srgbClr val="0070C0"/>
                </a:solidFill>
              </a:rPr>
              <a:t>fool the classification model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be knowledgeable about the </a:t>
            </a:r>
            <a:r>
              <a:rPr lang="en-US" b="1" dirty="0">
                <a:solidFill>
                  <a:srgbClr val="0070C0"/>
                </a:solidFill>
              </a:rPr>
              <a:t>target context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Should be </a:t>
            </a:r>
            <a:r>
              <a:rPr lang="en-US" b="1" dirty="0" smtClean="0">
                <a:solidFill>
                  <a:srgbClr val="0070C0"/>
                </a:solidFill>
              </a:rPr>
              <a:t>realistic and personalized </a:t>
            </a:r>
            <a:endParaRPr lang="en-US" b="1" dirty="0">
              <a:solidFill>
                <a:srgbClr val="0070C0"/>
              </a:solidFill>
            </a:endParaRPr>
          </a:p>
          <a:p>
            <a:pPr marL="914400" lvl="1" indent="-514350"/>
            <a:r>
              <a:rPr lang="en-US" dirty="0"/>
              <a:t>Aware of user’s writing style </a:t>
            </a:r>
          </a:p>
          <a:p>
            <a:pPr marL="914400" lvl="1" indent="-514350"/>
            <a:r>
              <a:rPr lang="en-US" dirty="0"/>
              <a:t>Recent vs past interests </a:t>
            </a:r>
          </a:p>
          <a:p>
            <a:pPr marL="914400" lvl="1" indent="-514350"/>
            <a:r>
              <a:rPr lang="en-US" dirty="0"/>
              <a:t>Aware of user’s past posts on similar topics </a:t>
            </a:r>
          </a:p>
          <a:p>
            <a:pPr marL="914400" lvl="1" indent="-5143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4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169348</TotalTime>
  <Words>1078</Words>
  <Application>Microsoft Macintosh PowerPoint</Application>
  <PresentationFormat>On-screen Show (4:3)</PresentationFormat>
  <Paragraphs>304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Corbel</vt:lpstr>
      <vt:lpstr>Helvetica Neue</vt:lpstr>
      <vt:lpstr>Times New Roman</vt:lpstr>
      <vt:lpstr>Office Theme</vt:lpstr>
      <vt:lpstr>PETGEN: Personalized Text Generation Attack on Deep Sequence Embedding-based Classification Models</vt:lpstr>
      <vt:lpstr>Malicious Users on Social Media</vt:lpstr>
      <vt:lpstr>Deep Learning Solutions</vt:lpstr>
      <vt:lpstr>Adversaries are Active </vt:lpstr>
      <vt:lpstr>Key Question</vt:lpstr>
      <vt:lpstr>Key Question</vt:lpstr>
      <vt:lpstr>Our Attack: Next Post Attack</vt:lpstr>
      <vt:lpstr>Our Attack: Next Post Attack</vt:lpstr>
      <vt:lpstr>Desirable Properties of Attack Post</vt:lpstr>
      <vt:lpstr>Existing Methods</vt:lpstr>
      <vt:lpstr>PETGEN</vt:lpstr>
      <vt:lpstr>Personalized Text Generator: PETGEN</vt:lpstr>
      <vt:lpstr>Personalized Text Generator: PETGEN</vt:lpstr>
      <vt:lpstr>Sequence-Aware Text Generator</vt:lpstr>
      <vt:lpstr>Sequence-Aware Text Generator</vt:lpstr>
      <vt:lpstr>Sequence-Aware Text Generator</vt:lpstr>
      <vt:lpstr>Sequence-Aware Text Generator</vt:lpstr>
      <vt:lpstr>Sequence-Aware Text Generator</vt:lpstr>
      <vt:lpstr>Personalized Text Generator: PETGEN</vt:lpstr>
      <vt:lpstr>Multi-Task Tuning</vt:lpstr>
      <vt:lpstr>Personalized Text Generator: PETGEN</vt:lpstr>
      <vt:lpstr>Evaluation Setup</vt:lpstr>
      <vt:lpstr>Baseline Attacks </vt:lpstr>
      <vt:lpstr>White-Box Attack Performance</vt:lpstr>
      <vt:lpstr>White-Box Attack Performance</vt:lpstr>
      <vt:lpstr>Black-Box Attack Performance</vt:lpstr>
      <vt:lpstr>Black-Box Attack Performance</vt:lpstr>
      <vt:lpstr>Generated Text Quality</vt:lpstr>
      <vt:lpstr>Human Evaluation of Text Quality</vt:lpstr>
      <vt:lpstr>Ablation Study</vt:lpstr>
      <vt:lpstr>Conclusions</vt:lpstr>
      <vt:lpstr>Postdoc Opening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Manasi Vartak</dc:creator>
  <cp:lastModifiedBy>Srijan Kumar</cp:lastModifiedBy>
  <cp:revision>10529</cp:revision>
  <cp:lastPrinted>2021-03-15T20:53:10Z</cp:lastPrinted>
  <dcterms:created xsi:type="dcterms:W3CDTF">2015-05-16T14:51:23Z</dcterms:created>
  <dcterms:modified xsi:type="dcterms:W3CDTF">2021-08-18T20:12:35Z</dcterms:modified>
</cp:coreProperties>
</file>