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Override PartName="/ppt/slides/slide87.xml" ContentType="application/vnd.openxmlformats-officedocument.presentationml.slide+xml"/>
  <Default Extension="bin" ContentType="application/vnd.openxmlformats-officedocument.presentationml.printerSettings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9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84.xml" ContentType="application/vnd.openxmlformats-officedocument.presentationml.slide+xml"/>
  <Override PartName="/ppt/slides/slide46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70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88.xml" ContentType="application/vnd.openxmlformats-officedocument.presentationml.slide+xml"/>
  <Override PartName="/ppt/slides/slide72.xml" ContentType="application/vnd.openxmlformats-officedocument.presentationml.slide+xml"/>
  <Override PartName="/ppt/slides/slide2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8.xml" ContentType="application/vnd.openxmlformats-officedocument.presentationml.slideLayout+xml"/>
  <Override PartName="/ppt/presProps.xml" ContentType="application/vnd.openxmlformats-officedocument.presentationml.presProps+xml"/>
  <Override PartName="/ppt/slides/slide9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81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Default Extension="jpeg" ContentType="image/jpeg"/>
  <Override PartName="/ppt/slides/slide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12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71.xml" ContentType="application/vnd.openxmlformats-officedocument.presentationml.slide+xml"/>
  <Override PartName="/ppt/slides/slide90.xml" ContentType="application/vnd.openxmlformats-officedocument.presentationml.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s/slide9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96.xml" ContentType="application/vnd.openxmlformats-officedocument.presentationml.slide+xml"/>
  <Override PartName="/ppt/slides/slide82.xml" ContentType="application/vnd.openxmlformats-officedocument.presentationml.slide+xml"/>
  <Override PartName="/ppt/slides/slide63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slides/slide8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slides/slide9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97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10.xml" ContentType="application/vnd.openxmlformats-officedocument.presentationml.slide+xml"/>
  <Override PartName="/ppt/slides/slide83.xml" ContentType="application/vnd.openxmlformats-officedocument.presentationml.slide+xml"/>
  <Override PartName="/ppt/slides/slide64.xml" ContentType="application/vnd.openxmlformats-officedocument.presentationml.slide+xml"/>
  <Override PartName="/ppt/slides/slide6.xml" ContentType="application/vnd.openxmlformats-officedocument.presentationml.slide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Default Extension="pdf" ContentType="application/pdf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75" r:id="rId1"/>
    <p:sldMasterId id="2147483687" r:id="rId2"/>
  </p:sldMasterIdLst>
  <p:notesMasterIdLst>
    <p:notesMasterId r:id="rId100"/>
  </p:notesMasterIdLst>
  <p:handoutMasterIdLst>
    <p:handoutMasterId r:id="rId101"/>
  </p:handoutMasterIdLst>
  <p:sldIdLst>
    <p:sldId id="256" r:id="rId3"/>
    <p:sldId id="736" r:id="rId4"/>
    <p:sldId id="737" r:id="rId5"/>
    <p:sldId id="738" r:id="rId6"/>
    <p:sldId id="739" r:id="rId7"/>
    <p:sldId id="724" r:id="rId8"/>
    <p:sldId id="723" r:id="rId9"/>
    <p:sldId id="740" r:id="rId10"/>
    <p:sldId id="741" r:id="rId11"/>
    <p:sldId id="742" r:id="rId12"/>
    <p:sldId id="575" r:id="rId13"/>
    <p:sldId id="743" r:id="rId14"/>
    <p:sldId id="583" r:id="rId15"/>
    <p:sldId id="744" r:id="rId16"/>
    <p:sldId id="745" r:id="rId17"/>
    <p:sldId id="746" r:id="rId18"/>
    <p:sldId id="748" r:id="rId19"/>
    <p:sldId id="747" r:id="rId20"/>
    <p:sldId id="749" r:id="rId21"/>
    <p:sldId id="767" r:id="rId22"/>
    <p:sldId id="750" r:id="rId23"/>
    <p:sldId id="751" r:id="rId24"/>
    <p:sldId id="616" r:id="rId25"/>
    <p:sldId id="617" r:id="rId26"/>
    <p:sldId id="752" r:id="rId27"/>
    <p:sldId id="618" r:id="rId28"/>
    <p:sldId id="620" r:id="rId29"/>
    <p:sldId id="621" r:id="rId30"/>
    <p:sldId id="624" r:id="rId31"/>
    <p:sldId id="622" r:id="rId32"/>
    <p:sldId id="623" r:id="rId33"/>
    <p:sldId id="625" r:id="rId34"/>
    <p:sldId id="647" r:id="rId35"/>
    <p:sldId id="648" r:id="rId36"/>
    <p:sldId id="627" r:id="rId37"/>
    <p:sldId id="628" r:id="rId38"/>
    <p:sldId id="753" r:id="rId39"/>
    <p:sldId id="670" r:id="rId40"/>
    <p:sldId id="672" r:id="rId41"/>
    <p:sldId id="673" r:id="rId42"/>
    <p:sldId id="674" r:id="rId43"/>
    <p:sldId id="698" r:id="rId44"/>
    <p:sldId id="679" r:id="rId45"/>
    <p:sldId id="680" r:id="rId46"/>
    <p:sldId id="681" r:id="rId47"/>
    <p:sldId id="682" r:id="rId48"/>
    <p:sldId id="683" r:id="rId49"/>
    <p:sldId id="684" r:id="rId50"/>
    <p:sldId id="685" r:id="rId51"/>
    <p:sldId id="686" r:id="rId52"/>
    <p:sldId id="687" r:id="rId53"/>
    <p:sldId id="688" r:id="rId54"/>
    <p:sldId id="690" r:id="rId55"/>
    <p:sldId id="692" r:id="rId56"/>
    <p:sldId id="691" r:id="rId57"/>
    <p:sldId id="699" r:id="rId58"/>
    <p:sldId id="759" r:id="rId59"/>
    <p:sldId id="766" r:id="rId60"/>
    <p:sldId id="626" r:id="rId61"/>
    <p:sldId id="728" r:id="rId62"/>
    <p:sldId id="709" r:id="rId63"/>
    <p:sldId id="710" r:id="rId64"/>
    <p:sldId id="711" r:id="rId65"/>
    <p:sldId id="712" r:id="rId66"/>
    <p:sldId id="657" r:id="rId67"/>
    <p:sldId id="658" r:id="rId68"/>
    <p:sldId id="659" r:id="rId69"/>
    <p:sldId id="660" r:id="rId70"/>
    <p:sldId id="661" r:id="rId71"/>
    <p:sldId id="662" r:id="rId72"/>
    <p:sldId id="664" r:id="rId73"/>
    <p:sldId id="665" r:id="rId74"/>
    <p:sldId id="666" r:id="rId75"/>
    <p:sldId id="667" r:id="rId76"/>
    <p:sldId id="586" r:id="rId77"/>
    <p:sldId id="591" r:id="rId78"/>
    <p:sldId id="592" r:id="rId79"/>
    <p:sldId id="593" r:id="rId80"/>
    <p:sldId id="594" r:id="rId81"/>
    <p:sldId id="595" r:id="rId82"/>
    <p:sldId id="596" r:id="rId83"/>
    <p:sldId id="597" r:id="rId84"/>
    <p:sldId id="598" r:id="rId85"/>
    <p:sldId id="599" r:id="rId86"/>
    <p:sldId id="600" r:id="rId87"/>
    <p:sldId id="602" r:id="rId88"/>
    <p:sldId id="603" r:id="rId89"/>
    <p:sldId id="604" r:id="rId90"/>
    <p:sldId id="606" r:id="rId91"/>
    <p:sldId id="605" r:id="rId92"/>
    <p:sldId id="612" r:id="rId93"/>
    <p:sldId id="614" r:id="rId94"/>
    <p:sldId id="754" r:id="rId95"/>
    <p:sldId id="755" r:id="rId96"/>
    <p:sldId id="756" r:id="rId97"/>
    <p:sldId id="757" r:id="rId98"/>
    <p:sldId id="758" r:id="rId99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594" autoAdjust="0"/>
    <p:restoredTop sz="94660"/>
  </p:normalViewPr>
  <p:slideViewPr>
    <p:cSldViewPr>
      <p:cViewPr varScale="1">
        <p:scale>
          <a:sx n="117" d="100"/>
          <a:sy n="117" d="100"/>
        </p:scale>
        <p:origin x="-44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72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handoutMaster" Target="handoutMasters/handoutMaster1.xml"/><Relationship Id="rId102" Type="http://schemas.openxmlformats.org/officeDocument/2006/relationships/printerSettings" Target="printerSettings/printerSettings1.bin"/><Relationship Id="rId103" Type="http://schemas.openxmlformats.org/officeDocument/2006/relationships/presProps" Target="presProps.xml"/><Relationship Id="rId104" Type="http://schemas.openxmlformats.org/officeDocument/2006/relationships/viewProps" Target="viewProps.xml"/><Relationship Id="rId105" Type="http://schemas.openxmlformats.org/officeDocument/2006/relationships/theme" Target="theme/theme1.xml"/><Relationship Id="rId10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00" Type="http://schemas.openxmlformats.org/officeDocument/2006/relationships/notesMaster" Target="notesMasters/notesMaster1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batra:my_folders:research:talks:2012_01_06_UCIrvine:tabl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/>
      <c:barChart>
        <c:barDir val="col"/>
        <c:grouping val="clustered"/>
        <c:ser>
          <c:idx val="0"/>
          <c:order val="0"/>
          <c:dPt>
            <c:idx val="3"/>
            <c:spPr>
              <a:gradFill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4"/>
            <c:spPr>
              <a:solidFill>
                <a:schemeClr val="accent2">
                  <a:alpha val="29000"/>
                </a:schemeClr>
              </a:soli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cat>
            <c:strRef>
              <c:f>Sheet1!$C$1:$C$5</c:f>
              <c:strCache>
                <c:ptCount val="5"/>
                <c:pt idx="0">
                  <c:v>MAP (ALE)</c:v>
                </c:pt>
                <c:pt idx="1">
                  <c:v>M-Best MAP</c:v>
                </c:pt>
                <c:pt idx="2">
                  <c:v>Baseline</c:v>
                </c:pt>
                <c:pt idx="3">
                  <c:v>M-Best Mode (Hindsight)</c:v>
                </c:pt>
                <c:pt idx="4">
                  <c:v>M-Best Mode (Re-ranking)</c:v>
                </c:pt>
              </c:strCache>
            </c:strRef>
          </c:cat>
          <c:val>
            <c:numRef>
              <c:f>Sheet1!$D$1:$D$5</c:f>
              <c:numCache>
                <c:formatCode>General</c:formatCode>
                <c:ptCount val="5"/>
                <c:pt idx="0" formatCode="0.00%">
                  <c:v>0.248</c:v>
                </c:pt>
                <c:pt idx="1">
                  <c:v>0.0</c:v>
                </c:pt>
                <c:pt idx="2" formatCode="0.00%">
                  <c:v>0.251</c:v>
                </c:pt>
                <c:pt idx="3" formatCode="0.00%">
                  <c:v>0.359</c:v>
                </c:pt>
                <c:pt idx="4" formatCode="0%">
                  <c:v>0.27</c:v>
                </c:pt>
              </c:numCache>
            </c:numRef>
          </c:val>
        </c:ser>
        <c:gapWidth val="100"/>
        <c:axId val="661302184"/>
        <c:axId val="649889704"/>
      </c:barChart>
      <c:catAx>
        <c:axId val="66130218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49889704"/>
        <c:crosses val="autoZero"/>
        <c:auto val="1"/>
        <c:lblAlgn val="ctr"/>
        <c:lblOffset val="100"/>
      </c:catAx>
      <c:valAx>
        <c:axId val="649889704"/>
        <c:scaling>
          <c:orientation val="minMax"/>
          <c:max val="0.38"/>
          <c:min val="0.2"/>
        </c:scaling>
        <c:axPos val="l"/>
        <c:majorGridlines/>
        <c:numFmt formatCode="0.00%" sourceLinked="1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61302184"/>
        <c:crosses val="autoZero"/>
        <c:crossBetween val="between"/>
        <c:majorUnit val="0.05"/>
      </c:valAx>
    </c:plotArea>
    <c:plotVisOnly val="1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4/8/12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6FF14-906B-8C43-8206-00F0F407B0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FEEC-C182-2D4A-848B-6A0ED98C1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168A2-5B33-FA46-93E8-3B51497323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Research at TTI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D4A4B-0330-AF4E-991D-7D58C0870B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89279-66D6-F54A-8DF6-8569F0E44D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DD396-FCC9-5D4C-A19A-0D227FF654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D718F-682B-7343-BB3C-8AD7033243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E281-1F8F-6944-BFC1-D0DAE21D9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CFAE8-AF25-AC44-B97D-AB359B592C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85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smtClean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  <a:endParaRPr lang="en-US" b="1" dirty="0" smtClean="0">
              <a:latin typeface="Arial Narrow" pitchFamily="-112" charset="0"/>
              <a:ea typeface="ＭＳ Ｐゴシック" pitchFamily="-112" charset="-128"/>
              <a:cs typeface="ＭＳ Ｐゴシック" pitchFamily="-112" charset="-128"/>
              <a:sym typeface="Symbol" pitchFamily="-112" charset="2"/>
            </a:endParaRP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df"/><Relationship Id="rId12" Type="http://schemas.openxmlformats.org/officeDocument/2006/relationships/image" Target="../media/image37.png"/><Relationship Id="rId13" Type="http://schemas.openxmlformats.org/officeDocument/2006/relationships/image" Target="../media/image38.pdf"/><Relationship Id="rId14" Type="http://schemas.openxmlformats.org/officeDocument/2006/relationships/image" Target="../media/image39.png"/><Relationship Id="rId15" Type="http://schemas.openxmlformats.org/officeDocument/2006/relationships/image" Target="../media/image40.pdf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pdf"/><Relationship Id="rId4" Type="http://schemas.openxmlformats.org/officeDocument/2006/relationships/image" Target="../media/image29.png"/><Relationship Id="rId5" Type="http://schemas.openxmlformats.org/officeDocument/2006/relationships/image" Target="../media/image30.pdf"/><Relationship Id="rId6" Type="http://schemas.openxmlformats.org/officeDocument/2006/relationships/image" Target="../media/image31.png"/><Relationship Id="rId7" Type="http://schemas.openxmlformats.org/officeDocument/2006/relationships/image" Target="../media/image32.pdf"/><Relationship Id="rId8" Type="http://schemas.openxmlformats.org/officeDocument/2006/relationships/image" Target="../media/image33.png"/><Relationship Id="rId9" Type="http://schemas.openxmlformats.org/officeDocument/2006/relationships/image" Target="../media/image34.pdf"/><Relationship Id="rId10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df"/><Relationship Id="rId5" Type="http://schemas.openxmlformats.org/officeDocument/2006/relationships/image" Target="../media/image45.png"/><Relationship Id="rId6" Type="http://schemas.openxmlformats.org/officeDocument/2006/relationships/image" Target="../media/image46.pdf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df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png"/><Relationship Id="rId12" Type="http://schemas.openxmlformats.org/officeDocument/2006/relationships/image" Target="../media/image58.pdf"/><Relationship Id="rId13" Type="http://schemas.openxmlformats.org/officeDocument/2006/relationships/image" Target="../media/image59.png"/><Relationship Id="rId14" Type="http://schemas.openxmlformats.org/officeDocument/2006/relationships/image" Target="../media/image60.pdf"/><Relationship Id="rId15" Type="http://schemas.openxmlformats.org/officeDocument/2006/relationships/image" Target="../media/image61.png"/><Relationship Id="rId16" Type="http://schemas.openxmlformats.org/officeDocument/2006/relationships/image" Target="../media/image62.pdf"/><Relationship Id="rId17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pdf"/><Relationship Id="rId3" Type="http://schemas.openxmlformats.org/officeDocument/2006/relationships/image" Target="../media/image49.png"/><Relationship Id="rId4" Type="http://schemas.openxmlformats.org/officeDocument/2006/relationships/image" Target="../media/image50.pdf"/><Relationship Id="rId5" Type="http://schemas.openxmlformats.org/officeDocument/2006/relationships/image" Target="../media/image51.png"/><Relationship Id="rId6" Type="http://schemas.openxmlformats.org/officeDocument/2006/relationships/image" Target="../media/image52.pdf"/><Relationship Id="rId7" Type="http://schemas.openxmlformats.org/officeDocument/2006/relationships/image" Target="../media/image53.png"/><Relationship Id="rId8" Type="http://schemas.openxmlformats.org/officeDocument/2006/relationships/image" Target="../media/image54.pdf"/><Relationship Id="rId9" Type="http://schemas.openxmlformats.org/officeDocument/2006/relationships/image" Target="../media/image55.png"/><Relationship Id="rId10" Type="http://schemas.openxmlformats.org/officeDocument/2006/relationships/image" Target="../media/image56.pdf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png"/><Relationship Id="rId12" Type="http://schemas.openxmlformats.org/officeDocument/2006/relationships/image" Target="../media/image70.pdf"/><Relationship Id="rId13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4.pdf"/><Relationship Id="rId3" Type="http://schemas.openxmlformats.org/officeDocument/2006/relationships/image" Target="../media/image65.png"/><Relationship Id="rId4" Type="http://schemas.openxmlformats.org/officeDocument/2006/relationships/image" Target="../media/image50.pdf"/><Relationship Id="rId5" Type="http://schemas.openxmlformats.org/officeDocument/2006/relationships/image" Target="../media/image51.png"/><Relationship Id="rId6" Type="http://schemas.openxmlformats.org/officeDocument/2006/relationships/image" Target="../media/image54.pdf"/><Relationship Id="rId7" Type="http://schemas.openxmlformats.org/officeDocument/2006/relationships/image" Target="../media/image55.png"/><Relationship Id="rId8" Type="http://schemas.openxmlformats.org/officeDocument/2006/relationships/image" Target="../media/image66.pdf"/><Relationship Id="rId9" Type="http://schemas.openxmlformats.org/officeDocument/2006/relationships/image" Target="../media/image67.png"/><Relationship Id="rId10" Type="http://schemas.openxmlformats.org/officeDocument/2006/relationships/image" Target="../media/image68.pdf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1.png"/><Relationship Id="rId12" Type="http://schemas.openxmlformats.org/officeDocument/2006/relationships/image" Target="../media/image82.pdf"/><Relationship Id="rId13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2.pdf"/><Relationship Id="rId3" Type="http://schemas.openxmlformats.org/officeDocument/2006/relationships/image" Target="../media/image73.png"/><Relationship Id="rId4" Type="http://schemas.openxmlformats.org/officeDocument/2006/relationships/image" Target="../media/image74.pdf"/><Relationship Id="rId5" Type="http://schemas.openxmlformats.org/officeDocument/2006/relationships/image" Target="../media/image75.png"/><Relationship Id="rId6" Type="http://schemas.openxmlformats.org/officeDocument/2006/relationships/image" Target="../media/image76.pdf"/><Relationship Id="rId7" Type="http://schemas.openxmlformats.org/officeDocument/2006/relationships/image" Target="../media/image77.png"/><Relationship Id="rId8" Type="http://schemas.openxmlformats.org/officeDocument/2006/relationships/image" Target="../media/image78.pdf"/><Relationship Id="rId9" Type="http://schemas.openxmlformats.org/officeDocument/2006/relationships/image" Target="../media/image79.png"/><Relationship Id="rId10" Type="http://schemas.openxmlformats.org/officeDocument/2006/relationships/image" Target="../media/image80.pd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4.pdf"/><Relationship Id="rId3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df"/><Relationship Id="rId5" Type="http://schemas.openxmlformats.org/officeDocument/2006/relationships/image" Target="../media/image89.png"/><Relationship Id="rId6" Type="http://schemas.openxmlformats.org/officeDocument/2006/relationships/image" Target="../media/image90.pdf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6.pd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df"/><Relationship Id="rId5" Type="http://schemas.openxmlformats.org/officeDocument/2006/relationships/image" Target="../media/image91.png"/><Relationship Id="rId6" Type="http://schemas.openxmlformats.org/officeDocument/2006/relationships/image" Target="../media/image93.pdf"/><Relationship Id="rId7" Type="http://schemas.openxmlformats.org/officeDocument/2006/relationships/image" Target="../media/image94.png"/><Relationship Id="rId8" Type="http://schemas.openxmlformats.org/officeDocument/2006/relationships/image" Target="../media/image95.pdf"/><Relationship Id="rId9" Type="http://schemas.openxmlformats.org/officeDocument/2006/relationships/image" Target="../media/image9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8.pd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df"/><Relationship Id="rId5" Type="http://schemas.openxmlformats.org/officeDocument/2006/relationships/image" Target="../media/image91.png"/><Relationship Id="rId6" Type="http://schemas.openxmlformats.org/officeDocument/2006/relationships/image" Target="../media/image97.pdf"/><Relationship Id="rId7" Type="http://schemas.openxmlformats.org/officeDocument/2006/relationships/image" Target="../media/image98.png"/><Relationship Id="rId8" Type="http://schemas.openxmlformats.org/officeDocument/2006/relationships/image" Target="../media/image99.pdf"/><Relationship Id="rId9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8.pd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df"/><Relationship Id="rId5" Type="http://schemas.openxmlformats.org/officeDocument/2006/relationships/image" Target="../media/image91.png"/><Relationship Id="rId6" Type="http://schemas.openxmlformats.org/officeDocument/2006/relationships/image" Target="../media/image101.pdf"/><Relationship Id="rId7" Type="http://schemas.openxmlformats.org/officeDocument/2006/relationships/image" Target="../media/image102.png"/><Relationship Id="rId8" Type="http://schemas.openxmlformats.org/officeDocument/2006/relationships/image" Target="../media/image103.pdf"/><Relationship Id="rId9" Type="http://schemas.openxmlformats.org/officeDocument/2006/relationships/image" Target="../media/image10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8.pd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df"/><Relationship Id="rId5" Type="http://schemas.openxmlformats.org/officeDocument/2006/relationships/image" Target="../media/image91.png"/><Relationship Id="rId6" Type="http://schemas.openxmlformats.org/officeDocument/2006/relationships/image" Target="../media/image105.jpeg"/><Relationship Id="rId7" Type="http://schemas.openxmlformats.org/officeDocument/2006/relationships/image" Target="../media/image101.pdf"/><Relationship Id="rId8" Type="http://schemas.openxmlformats.org/officeDocument/2006/relationships/image" Target="../media/image102.png"/><Relationship Id="rId9" Type="http://schemas.openxmlformats.org/officeDocument/2006/relationships/image" Target="../media/image103.pdf"/><Relationship Id="rId10" Type="http://schemas.openxmlformats.org/officeDocument/2006/relationships/image" Target="../media/image10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8.pd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df"/><Relationship Id="rId5" Type="http://schemas.openxmlformats.org/officeDocument/2006/relationships/image" Target="../media/image109.png"/><Relationship Id="rId6" Type="http://schemas.openxmlformats.org/officeDocument/2006/relationships/image" Target="../media/image110.pdf"/><Relationship Id="rId7" Type="http://schemas.openxmlformats.org/officeDocument/2006/relationships/image" Target="../media/image111.png"/><Relationship Id="rId8" Type="http://schemas.openxmlformats.org/officeDocument/2006/relationships/image" Target="../media/image112.pdf"/><Relationship Id="rId9" Type="http://schemas.openxmlformats.org/officeDocument/2006/relationships/image" Target="../media/image113.png"/><Relationship Id="rId10" Type="http://schemas.openxmlformats.org/officeDocument/2006/relationships/image" Target="../media/image11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6.pd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5.pdf"/><Relationship Id="rId5" Type="http://schemas.openxmlformats.org/officeDocument/2006/relationships/image" Target="../media/image11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2.pd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6.png"/><Relationship Id="rId12" Type="http://schemas.openxmlformats.org/officeDocument/2006/relationships/image" Target="../media/image127.png"/><Relationship Id="rId13" Type="http://schemas.openxmlformats.org/officeDocument/2006/relationships/image" Target="../media/image128.png"/><Relationship Id="rId14" Type="http://schemas.openxmlformats.org/officeDocument/2006/relationships/image" Target="../media/image129.png"/><Relationship Id="rId15" Type="http://schemas.openxmlformats.org/officeDocument/2006/relationships/image" Target="../media/image13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7.pdf"/><Relationship Id="rId3" Type="http://schemas.openxmlformats.org/officeDocument/2006/relationships/image" Target="../media/image118.png"/><Relationship Id="rId4" Type="http://schemas.openxmlformats.org/officeDocument/2006/relationships/image" Target="../media/image119.pdf"/><Relationship Id="rId5" Type="http://schemas.openxmlformats.org/officeDocument/2006/relationships/image" Target="../media/image120.png"/><Relationship Id="rId6" Type="http://schemas.openxmlformats.org/officeDocument/2006/relationships/image" Target="../media/image121.png"/><Relationship Id="rId7" Type="http://schemas.openxmlformats.org/officeDocument/2006/relationships/image" Target="../media/image122.png"/><Relationship Id="rId8" Type="http://schemas.openxmlformats.org/officeDocument/2006/relationships/image" Target="../media/image123.png"/><Relationship Id="rId9" Type="http://schemas.openxmlformats.org/officeDocument/2006/relationships/image" Target="../media/image124.png"/><Relationship Id="rId10" Type="http://schemas.openxmlformats.org/officeDocument/2006/relationships/image" Target="../media/image1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df"/><Relationship Id="rId4" Type="http://schemas.openxmlformats.org/officeDocument/2006/relationships/image" Target="../media/image133.png"/><Relationship Id="rId5" Type="http://schemas.openxmlformats.org/officeDocument/2006/relationships/image" Target="../media/image134.pdf"/><Relationship Id="rId6" Type="http://schemas.openxmlformats.org/officeDocument/2006/relationships/image" Target="../media/image13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4" Type="http://schemas.openxmlformats.org/officeDocument/2006/relationships/image" Target="../media/image137.pdf"/><Relationship Id="rId5" Type="http://schemas.openxmlformats.org/officeDocument/2006/relationships/image" Target="../media/image138.png"/><Relationship Id="rId6" Type="http://schemas.openxmlformats.org/officeDocument/2006/relationships/image" Target="../media/image139.pdf"/><Relationship Id="rId7" Type="http://schemas.openxmlformats.org/officeDocument/2006/relationships/image" Target="../media/image14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3.pdf"/><Relationship Id="rId5" Type="http://schemas.openxmlformats.org/officeDocument/2006/relationships/image" Target="../media/image14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1.pd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df"/><Relationship Id="rId4" Type="http://schemas.openxmlformats.org/officeDocument/2006/relationships/image" Target="../media/image133.png"/><Relationship Id="rId5" Type="http://schemas.openxmlformats.org/officeDocument/2006/relationships/image" Target="../media/image134.pdf"/><Relationship Id="rId6" Type="http://schemas.openxmlformats.org/officeDocument/2006/relationships/image" Target="../media/image13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df"/><Relationship Id="rId5" Type="http://schemas.openxmlformats.org/officeDocument/2006/relationships/image" Target="../media/image14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6.pd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0.pd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4" Type="http://schemas.openxmlformats.org/officeDocument/2006/relationships/image" Target="../media/image155.pdf"/><Relationship Id="rId5" Type="http://schemas.openxmlformats.org/officeDocument/2006/relationships/image" Target="../media/image156.png"/><Relationship Id="rId6" Type="http://schemas.openxmlformats.org/officeDocument/2006/relationships/image" Target="../media/image157.pdf"/><Relationship Id="rId7" Type="http://schemas.openxmlformats.org/officeDocument/2006/relationships/image" Target="../media/image158.png"/><Relationship Id="rId8" Type="http://schemas.openxmlformats.org/officeDocument/2006/relationships/image" Target="../media/image159.pdf"/><Relationship Id="rId9" Type="http://schemas.openxmlformats.org/officeDocument/2006/relationships/image" Target="../media/image160.png"/><Relationship Id="rId10" Type="http://schemas.openxmlformats.org/officeDocument/2006/relationships/image" Target="../media/image161.pdf"/><Relationship Id="rId11" Type="http://schemas.openxmlformats.org/officeDocument/2006/relationships/image" Target="../media/image16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3.pd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4" Type="http://schemas.openxmlformats.org/officeDocument/2006/relationships/image" Target="../media/image157.pdf"/><Relationship Id="rId5" Type="http://schemas.openxmlformats.org/officeDocument/2006/relationships/image" Target="../media/image158.png"/><Relationship Id="rId6" Type="http://schemas.openxmlformats.org/officeDocument/2006/relationships/image" Target="../media/image159.pdf"/><Relationship Id="rId7" Type="http://schemas.openxmlformats.org/officeDocument/2006/relationships/image" Target="../media/image160.png"/><Relationship Id="rId8" Type="http://schemas.openxmlformats.org/officeDocument/2006/relationships/image" Target="../media/image165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3.pd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4" Type="http://schemas.openxmlformats.org/officeDocument/2006/relationships/image" Target="../media/image159.pdf"/><Relationship Id="rId5" Type="http://schemas.openxmlformats.org/officeDocument/2006/relationships/image" Target="../media/image160.png"/><Relationship Id="rId6" Type="http://schemas.openxmlformats.org/officeDocument/2006/relationships/image" Target="../media/image161.pdf"/><Relationship Id="rId7" Type="http://schemas.openxmlformats.org/officeDocument/2006/relationships/image" Target="../media/image162.png"/><Relationship Id="rId8" Type="http://schemas.openxmlformats.org/officeDocument/2006/relationships/image" Target="../media/image9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7.pd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6.pdf"/><Relationship Id="rId3" Type="http://schemas.openxmlformats.org/officeDocument/2006/relationships/image" Target="../media/image1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4" Type="http://schemas.openxmlformats.org/officeDocument/2006/relationships/image" Target="../media/image114.png"/><Relationship Id="rId5" Type="http://schemas.openxmlformats.org/officeDocument/2006/relationships/image" Target="../media/image168.pdf"/><Relationship Id="rId6" Type="http://schemas.openxmlformats.org/officeDocument/2006/relationships/image" Target="../media/image169.png"/><Relationship Id="rId7" Type="http://schemas.openxmlformats.org/officeDocument/2006/relationships/image" Target="../media/image170.pdf"/><Relationship Id="rId8" Type="http://schemas.openxmlformats.org/officeDocument/2006/relationships/image" Target="../media/image17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6.pd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4" Type="http://schemas.openxmlformats.org/officeDocument/2006/relationships/image" Target="../media/image174.pdf"/><Relationship Id="rId5" Type="http://schemas.openxmlformats.org/officeDocument/2006/relationships/image" Target="../media/image175.png"/><Relationship Id="rId6" Type="http://schemas.openxmlformats.org/officeDocument/2006/relationships/image" Target="../media/image176.pdf"/><Relationship Id="rId7" Type="http://schemas.openxmlformats.org/officeDocument/2006/relationships/image" Target="../media/image177.png"/><Relationship Id="rId8" Type="http://schemas.openxmlformats.org/officeDocument/2006/relationships/image" Target="../media/image178.pdf"/><Relationship Id="rId9" Type="http://schemas.openxmlformats.org/officeDocument/2006/relationships/image" Target="../media/image17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2.pd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4" Type="http://schemas.openxmlformats.org/officeDocument/2006/relationships/image" Target="../media/image166.pdf"/><Relationship Id="rId5" Type="http://schemas.openxmlformats.org/officeDocument/2006/relationships/image" Target="../media/image167.png"/><Relationship Id="rId6" Type="http://schemas.openxmlformats.org/officeDocument/2006/relationships/image" Target="../media/image182.pdf"/><Relationship Id="rId7" Type="http://schemas.openxmlformats.org/officeDocument/2006/relationships/image" Target="../media/image18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0.pd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4" Type="http://schemas.openxmlformats.org/officeDocument/2006/relationships/image" Target="../media/image186.pdf"/><Relationship Id="rId5" Type="http://schemas.openxmlformats.org/officeDocument/2006/relationships/image" Target="../media/image187.png"/><Relationship Id="rId6" Type="http://schemas.openxmlformats.org/officeDocument/2006/relationships/image" Target="../media/image188.pdf"/><Relationship Id="rId7" Type="http://schemas.openxmlformats.org/officeDocument/2006/relationships/image" Target="../media/image18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4.pd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4" Type="http://schemas.openxmlformats.org/officeDocument/2006/relationships/image" Target="../media/image193.pdf"/><Relationship Id="rId5" Type="http://schemas.openxmlformats.org/officeDocument/2006/relationships/image" Target="../media/image194.png"/><Relationship Id="rId6" Type="http://schemas.openxmlformats.org/officeDocument/2006/relationships/image" Target="../media/image195.pdf"/><Relationship Id="rId7" Type="http://schemas.openxmlformats.org/officeDocument/2006/relationships/image" Target="../media/image196.png"/><Relationship Id="rId8" Type="http://schemas.openxmlformats.org/officeDocument/2006/relationships/image" Target="../media/image197.pdf"/><Relationship Id="rId9" Type="http://schemas.openxmlformats.org/officeDocument/2006/relationships/image" Target="../media/image19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1.pd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" Type="http://schemas.openxmlformats.org/officeDocument/2006/relationships/video" Target="file://localhost/Users/dbatra/my_folders/research/thesis/proposal/slides/flowgard.mpg" TargetMode="External"/><Relationship Id="rId2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0.pdf"/><Relationship Id="rId3" Type="http://schemas.openxmlformats.org/officeDocument/2006/relationships/image" Target="../media/image20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4" Type="http://schemas.openxmlformats.org/officeDocument/2006/relationships/image" Target="../media/image209.png"/><Relationship Id="rId5" Type="http://schemas.openxmlformats.org/officeDocument/2006/relationships/image" Target="../media/image210.png"/><Relationship Id="rId6" Type="http://schemas.openxmlformats.org/officeDocument/2006/relationships/image" Target="../media/image211.png"/><Relationship Id="rId7" Type="http://schemas.openxmlformats.org/officeDocument/2006/relationships/image" Target="../media/image21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3.jpeg"/><Relationship Id="rId3" Type="http://schemas.openxmlformats.org/officeDocument/2006/relationships/image" Target="../media/image214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5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5.png"/><Relationship Id="rId3" Type="http://schemas.openxmlformats.org/officeDocument/2006/relationships/image" Target="../media/image21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png"/><Relationship Id="rId12" Type="http://schemas.openxmlformats.org/officeDocument/2006/relationships/image" Target="../media/image58.pdf"/><Relationship Id="rId13" Type="http://schemas.openxmlformats.org/officeDocument/2006/relationships/image" Target="../media/image59.png"/><Relationship Id="rId14" Type="http://schemas.openxmlformats.org/officeDocument/2006/relationships/image" Target="../media/image60.pdf"/><Relationship Id="rId15" Type="http://schemas.openxmlformats.org/officeDocument/2006/relationships/image" Target="../media/image61.png"/><Relationship Id="rId16" Type="http://schemas.openxmlformats.org/officeDocument/2006/relationships/image" Target="../media/image62.pdf"/><Relationship Id="rId17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pdf"/><Relationship Id="rId3" Type="http://schemas.openxmlformats.org/officeDocument/2006/relationships/image" Target="../media/image49.png"/><Relationship Id="rId4" Type="http://schemas.openxmlformats.org/officeDocument/2006/relationships/image" Target="../media/image50.pdf"/><Relationship Id="rId5" Type="http://schemas.openxmlformats.org/officeDocument/2006/relationships/image" Target="../media/image51.png"/><Relationship Id="rId6" Type="http://schemas.openxmlformats.org/officeDocument/2006/relationships/image" Target="../media/image52.pdf"/><Relationship Id="rId7" Type="http://schemas.openxmlformats.org/officeDocument/2006/relationships/image" Target="../media/image53.png"/><Relationship Id="rId8" Type="http://schemas.openxmlformats.org/officeDocument/2006/relationships/image" Target="../media/image54.pdf"/><Relationship Id="rId9" Type="http://schemas.openxmlformats.org/officeDocument/2006/relationships/image" Target="../media/image55.png"/><Relationship Id="rId10" Type="http://schemas.openxmlformats.org/officeDocument/2006/relationships/image" Target="../media/image56.pdf"/></Relationships>
</file>

<file path=ppt/slides/_rels/slide6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png"/><Relationship Id="rId12" Type="http://schemas.openxmlformats.org/officeDocument/2006/relationships/image" Target="../media/image70.pdf"/><Relationship Id="rId13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4.pdf"/><Relationship Id="rId3" Type="http://schemas.openxmlformats.org/officeDocument/2006/relationships/image" Target="../media/image65.png"/><Relationship Id="rId4" Type="http://schemas.openxmlformats.org/officeDocument/2006/relationships/image" Target="../media/image50.pdf"/><Relationship Id="rId5" Type="http://schemas.openxmlformats.org/officeDocument/2006/relationships/image" Target="../media/image51.png"/><Relationship Id="rId6" Type="http://schemas.openxmlformats.org/officeDocument/2006/relationships/image" Target="../media/image54.pdf"/><Relationship Id="rId7" Type="http://schemas.openxmlformats.org/officeDocument/2006/relationships/image" Target="../media/image55.png"/><Relationship Id="rId8" Type="http://schemas.openxmlformats.org/officeDocument/2006/relationships/image" Target="../media/image66.pdf"/><Relationship Id="rId9" Type="http://schemas.openxmlformats.org/officeDocument/2006/relationships/image" Target="../media/image67.png"/><Relationship Id="rId10" Type="http://schemas.openxmlformats.org/officeDocument/2006/relationships/image" Target="../media/image68.pdf"/></Relationships>
</file>

<file path=ppt/slides/_rels/slide6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1.png"/><Relationship Id="rId12" Type="http://schemas.openxmlformats.org/officeDocument/2006/relationships/image" Target="../media/image217.pdf"/><Relationship Id="rId13" Type="http://schemas.openxmlformats.org/officeDocument/2006/relationships/image" Target="../media/image21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2.pdf"/><Relationship Id="rId3" Type="http://schemas.openxmlformats.org/officeDocument/2006/relationships/image" Target="../media/image73.png"/><Relationship Id="rId4" Type="http://schemas.openxmlformats.org/officeDocument/2006/relationships/image" Target="../media/image74.pdf"/><Relationship Id="rId5" Type="http://schemas.openxmlformats.org/officeDocument/2006/relationships/image" Target="../media/image75.png"/><Relationship Id="rId6" Type="http://schemas.openxmlformats.org/officeDocument/2006/relationships/image" Target="../media/image76.pdf"/><Relationship Id="rId7" Type="http://schemas.openxmlformats.org/officeDocument/2006/relationships/image" Target="../media/image77.png"/><Relationship Id="rId8" Type="http://schemas.openxmlformats.org/officeDocument/2006/relationships/image" Target="../media/image78.pdf"/><Relationship Id="rId9" Type="http://schemas.openxmlformats.org/officeDocument/2006/relationships/image" Target="../media/image79.png"/><Relationship Id="rId10" Type="http://schemas.openxmlformats.org/officeDocument/2006/relationships/image" Target="../media/image80.pdf"/></Relationships>
</file>

<file path=ppt/slides/_rels/slide6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0.png"/><Relationship Id="rId12" Type="http://schemas.openxmlformats.org/officeDocument/2006/relationships/image" Target="../media/image221.pdf"/><Relationship Id="rId13" Type="http://schemas.openxmlformats.org/officeDocument/2006/relationships/image" Target="../media/image22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2.pdf"/><Relationship Id="rId3" Type="http://schemas.openxmlformats.org/officeDocument/2006/relationships/image" Target="../media/image73.png"/><Relationship Id="rId4" Type="http://schemas.openxmlformats.org/officeDocument/2006/relationships/image" Target="../media/image74.pdf"/><Relationship Id="rId5" Type="http://schemas.openxmlformats.org/officeDocument/2006/relationships/image" Target="../media/image75.png"/><Relationship Id="rId6" Type="http://schemas.openxmlformats.org/officeDocument/2006/relationships/image" Target="../media/image76.pdf"/><Relationship Id="rId7" Type="http://schemas.openxmlformats.org/officeDocument/2006/relationships/image" Target="../media/image77.png"/><Relationship Id="rId8" Type="http://schemas.openxmlformats.org/officeDocument/2006/relationships/image" Target="../media/image217.pdf"/><Relationship Id="rId9" Type="http://schemas.openxmlformats.org/officeDocument/2006/relationships/image" Target="../media/image218.png"/><Relationship Id="rId10" Type="http://schemas.openxmlformats.org/officeDocument/2006/relationships/image" Target="../media/image219.pdf"/></Relationships>
</file>

<file path=ppt/slides/_rels/slide6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8.png"/><Relationship Id="rId20" Type="http://schemas.openxmlformats.org/officeDocument/2006/relationships/image" Target="../media/image229.pdf"/><Relationship Id="rId21" Type="http://schemas.openxmlformats.org/officeDocument/2006/relationships/image" Target="../media/image230.png"/><Relationship Id="rId22" Type="http://schemas.openxmlformats.org/officeDocument/2006/relationships/image" Target="../media/image231.pdf"/><Relationship Id="rId23" Type="http://schemas.openxmlformats.org/officeDocument/2006/relationships/image" Target="../media/image232.png"/><Relationship Id="rId24" Type="http://schemas.openxmlformats.org/officeDocument/2006/relationships/image" Target="../media/image233.pdf"/><Relationship Id="rId25" Type="http://schemas.openxmlformats.org/officeDocument/2006/relationships/image" Target="../media/image234.png"/><Relationship Id="rId10" Type="http://schemas.openxmlformats.org/officeDocument/2006/relationships/image" Target="../media/image219.pdf"/><Relationship Id="rId11" Type="http://schemas.openxmlformats.org/officeDocument/2006/relationships/image" Target="../media/image220.png"/><Relationship Id="rId12" Type="http://schemas.openxmlformats.org/officeDocument/2006/relationships/image" Target="../media/image221.pdf"/><Relationship Id="rId13" Type="http://schemas.openxmlformats.org/officeDocument/2006/relationships/image" Target="../media/image222.png"/><Relationship Id="rId14" Type="http://schemas.openxmlformats.org/officeDocument/2006/relationships/image" Target="../media/image223.pdf"/><Relationship Id="rId15" Type="http://schemas.openxmlformats.org/officeDocument/2006/relationships/image" Target="../media/image224.png"/><Relationship Id="rId16" Type="http://schemas.openxmlformats.org/officeDocument/2006/relationships/image" Target="../media/image225.pdf"/><Relationship Id="rId17" Type="http://schemas.openxmlformats.org/officeDocument/2006/relationships/image" Target="../media/image226.png"/><Relationship Id="rId18" Type="http://schemas.openxmlformats.org/officeDocument/2006/relationships/image" Target="../media/image227.pdf"/><Relationship Id="rId19" Type="http://schemas.openxmlformats.org/officeDocument/2006/relationships/image" Target="../media/image22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2.pdf"/><Relationship Id="rId3" Type="http://schemas.openxmlformats.org/officeDocument/2006/relationships/image" Target="../media/image73.png"/><Relationship Id="rId4" Type="http://schemas.openxmlformats.org/officeDocument/2006/relationships/image" Target="../media/image74.pdf"/><Relationship Id="rId5" Type="http://schemas.openxmlformats.org/officeDocument/2006/relationships/image" Target="../media/image75.png"/><Relationship Id="rId6" Type="http://schemas.openxmlformats.org/officeDocument/2006/relationships/image" Target="../media/image76.pdf"/><Relationship Id="rId7" Type="http://schemas.openxmlformats.org/officeDocument/2006/relationships/image" Target="../media/image77.png"/><Relationship Id="rId8" Type="http://schemas.openxmlformats.org/officeDocument/2006/relationships/image" Target="../media/image217.pd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7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8.png"/><Relationship Id="rId12" Type="http://schemas.openxmlformats.org/officeDocument/2006/relationships/image" Target="../media/image229.pdf"/><Relationship Id="rId13" Type="http://schemas.openxmlformats.org/officeDocument/2006/relationships/image" Target="../media/image230.png"/><Relationship Id="rId14" Type="http://schemas.openxmlformats.org/officeDocument/2006/relationships/image" Target="../media/image231.pdf"/><Relationship Id="rId15" Type="http://schemas.openxmlformats.org/officeDocument/2006/relationships/image" Target="../media/image232.png"/><Relationship Id="rId16" Type="http://schemas.openxmlformats.org/officeDocument/2006/relationships/image" Target="../media/image233.pdf"/><Relationship Id="rId17" Type="http://schemas.openxmlformats.org/officeDocument/2006/relationships/image" Target="../media/image23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5.pdf"/><Relationship Id="rId3" Type="http://schemas.openxmlformats.org/officeDocument/2006/relationships/image" Target="../media/image236.png"/><Relationship Id="rId4" Type="http://schemas.openxmlformats.org/officeDocument/2006/relationships/image" Target="../media/image237.pdf"/><Relationship Id="rId5" Type="http://schemas.openxmlformats.org/officeDocument/2006/relationships/image" Target="../media/image238.png"/><Relationship Id="rId6" Type="http://schemas.openxmlformats.org/officeDocument/2006/relationships/image" Target="../media/image223.pdf"/><Relationship Id="rId7" Type="http://schemas.openxmlformats.org/officeDocument/2006/relationships/image" Target="../media/image224.png"/><Relationship Id="rId8" Type="http://schemas.openxmlformats.org/officeDocument/2006/relationships/image" Target="../media/image225.pdf"/><Relationship Id="rId9" Type="http://schemas.openxmlformats.org/officeDocument/2006/relationships/image" Target="../media/image226.png"/><Relationship Id="rId10" Type="http://schemas.openxmlformats.org/officeDocument/2006/relationships/image" Target="../media/image227.pdf"/></Relationships>
</file>

<file path=ppt/slides/_rels/slide7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0.png"/><Relationship Id="rId12" Type="http://schemas.openxmlformats.org/officeDocument/2006/relationships/image" Target="../media/image233.pdf"/><Relationship Id="rId13" Type="http://schemas.openxmlformats.org/officeDocument/2006/relationships/image" Target="../media/image234.png"/><Relationship Id="rId14" Type="http://schemas.openxmlformats.org/officeDocument/2006/relationships/image" Target="../media/image239.pdf"/><Relationship Id="rId15" Type="http://schemas.openxmlformats.org/officeDocument/2006/relationships/image" Target="../media/image240.png"/><Relationship Id="rId16" Type="http://schemas.openxmlformats.org/officeDocument/2006/relationships/image" Target="../media/image241.pdf"/><Relationship Id="rId17" Type="http://schemas.openxmlformats.org/officeDocument/2006/relationships/image" Target="../media/image24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7.pdf"/><Relationship Id="rId3" Type="http://schemas.openxmlformats.org/officeDocument/2006/relationships/image" Target="../media/image218.png"/><Relationship Id="rId4" Type="http://schemas.openxmlformats.org/officeDocument/2006/relationships/image" Target="../media/image219.pdf"/><Relationship Id="rId5" Type="http://schemas.openxmlformats.org/officeDocument/2006/relationships/image" Target="../media/image220.png"/><Relationship Id="rId6" Type="http://schemas.openxmlformats.org/officeDocument/2006/relationships/image" Target="../media/image221.pdf"/><Relationship Id="rId7" Type="http://schemas.openxmlformats.org/officeDocument/2006/relationships/image" Target="../media/image222.png"/><Relationship Id="rId8" Type="http://schemas.openxmlformats.org/officeDocument/2006/relationships/image" Target="../media/image227.pdf"/><Relationship Id="rId9" Type="http://schemas.openxmlformats.org/officeDocument/2006/relationships/image" Target="../media/image228.png"/><Relationship Id="rId10" Type="http://schemas.openxmlformats.org/officeDocument/2006/relationships/image" Target="../media/image229.pdf"/></Relationships>
</file>

<file path=ppt/slides/_rels/slide7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9.pdf"/><Relationship Id="rId20" Type="http://schemas.openxmlformats.org/officeDocument/2006/relationships/image" Target="../media/image260.png"/><Relationship Id="rId21" Type="http://schemas.openxmlformats.org/officeDocument/2006/relationships/image" Target="../media/image261.pdf"/><Relationship Id="rId22" Type="http://schemas.openxmlformats.org/officeDocument/2006/relationships/image" Target="../media/image262.png"/><Relationship Id="rId10" Type="http://schemas.openxmlformats.org/officeDocument/2006/relationships/image" Target="../media/image250.png"/><Relationship Id="rId11" Type="http://schemas.openxmlformats.org/officeDocument/2006/relationships/image" Target="../media/image251.pdf"/><Relationship Id="rId12" Type="http://schemas.openxmlformats.org/officeDocument/2006/relationships/image" Target="../media/image252.png"/><Relationship Id="rId13" Type="http://schemas.openxmlformats.org/officeDocument/2006/relationships/image" Target="../media/image253.pdf"/><Relationship Id="rId14" Type="http://schemas.openxmlformats.org/officeDocument/2006/relationships/image" Target="../media/image254.png"/><Relationship Id="rId15" Type="http://schemas.openxmlformats.org/officeDocument/2006/relationships/image" Target="../media/image255.pdf"/><Relationship Id="rId16" Type="http://schemas.openxmlformats.org/officeDocument/2006/relationships/image" Target="../media/image256.png"/><Relationship Id="rId17" Type="http://schemas.openxmlformats.org/officeDocument/2006/relationships/image" Target="../media/image257.pdf"/><Relationship Id="rId18" Type="http://schemas.openxmlformats.org/officeDocument/2006/relationships/image" Target="../media/image258.png"/><Relationship Id="rId19" Type="http://schemas.openxmlformats.org/officeDocument/2006/relationships/image" Target="../media/image259.pd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3.pdf"/><Relationship Id="rId4" Type="http://schemas.openxmlformats.org/officeDocument/2006/relationships/image" Target="../media/image244.png"/><Relationship Id="rId5" Type="http://schemas.openxmlformats.org/officeDocument/2006/relationships/image" Target="../media/image245.pdf"/><Relationship Id="rId6" Type="http://schemas.openxmlformats.org/officeDocument/2006/relationships/image" Target="../media/image246.png"/><Relationship Id="rId7" Type="http://schemas.openxmlformats.org/officeDocument/2006/relationships/image" Target="../media/image247.pdf"/><Relationship Id="rId8" Type="http://schemas.openxmlformats.org/officeDocument/2006/relationships/image" Target="../media/image24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4" Type="http://schemas.openxmlformats.org/officeDocument/2006/relationships/image" Target="../media/image265.pdf"/><Relationship Id="rId5" Type="http://schemas.openxmlformats.org/officeDocument/2006/relationships/image" Target="../media/image266.png"/><Relationship Id="rId6" Type="http://schemas.openxmlformats.org/officeDocument/2006/relationships/image" Target="../media/image267.pdf"/><Relationship Id="rId7" Type="http://schemas.openxmlformats.org/officeDocument/2006/relationships/image" Target="../media/image268.png"/><Relationship Id="rId8" Type="http://schemas.openxmlformats.org/officeDocument/2006/relationships/image" Target="../media/image269.pdf"/><Relationship Id="rId9" Type="http://schemas.openxmlformats.org/officeDocument/2006/relationships/image" Target="../media/image27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3.pd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4" Type="http://schemas.openxmlformats.org/officeDocument/2006/relationships/image" Target="../media/image273.pdf"/><Relationship Id="rId5" Type="http://schemas.openxmlformats.org/officeDocument/2006/relationships/image" Target="../media/image27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1.pd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4" Type="http://schemas.openxmlformats.org/officeDocument/2006/relationships/image" Target="../media/image277.pdf"/><Relationship Id="rId5" Type="http://schemas.openxmlformats.org/officeDocument/2006/relationships/image" Target="../media/image278.png"/><Relationship Id="rId6" Type="http://schemas.openxmlformats.org/officeDocument/2006/relationships/image" Target="../media/image279.pdf"/><Relationship Id="rId7" Type="http://schemas.openxmlformats.org/officeDocument/2006/relationships/image" Target="../media/image280.png"/><Relationship Id="rId8" Type="http://schemas.openxmlformats.org/officeDocument/2006/relationships/image" Target="../media/image281.pdf"/><Relationship Id="rId9" Type="http://schemas.openxmlformats.org/officeDocument/2006/relationships/image" Target="../media/image282.png"/><Relationship Id="rId10" Type="http://schemas.openxmlformats.org/officeDocument/2006/relationships/image" Target="../media/image283.pdf"/><Relationship Id="rId11" Type="http://schemas.openxmlformats.org/officeDocument/2006/relationships/image" Target="../media/image28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5.pd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4" Type="http://schemas.openxmlformats.org/officeDocument/2006/relationships/image" Target="../media/image287.pdf"/><Relationship Id="rId5" Type="http://schemas.openxmlformats.org/officeDocument/2006/relationships/image" Target="../media/image28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5.png"/></Relationships>
</file>

<file path=ppt/slides/_rels/slide78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07.pdf"/><Relationship Id="rId21" Type="http://schemas.openxmlformats.org/officeDocument/2006/relationships/image" Target="../media/image308.png"/><Relationship Id="rId22" Type="http://schemas.openxmlformats.org/officeDocument/2006/relationships/image" Target="../media/image309.pdf"/><Relationship Id="rId23" Type="http://schemas.openxmlformats.org/officeDocument/2006/relationships/image" Target="../media/image310.png"/><Relationship Id="rId24" Type="http://schemas.openxmlformats.org/officeDocument/2006/relationships/image" Target="../media/image311.pdf"/><Relationship Id="rId25" Type="http://schemas.openxmlformats.org/officeDocument/2006/relationships/image" Target="../media/image312.png"/><Relationship Id="rId26" Type="http://schemas.openxmlformats.org/officeDocument/2006/relationships/image" Target="../media/image313.pdf"/><Relationship Id="rId27" Type="http://schemas.openxmlformats.org/officeDocument/2006/relationships/image" Target="../media/image314.png"/><Relationship Id="rId28" Type="http://schemas.openxmlformats.org/officeDocument/2006/relationships/image" Target="../media/image315.pdf"/><Relationship Id="rId29" Type="http://schemas.openxmlformats.org/officeDocument/2006/relationships/image" Target="../media/image31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9.pdf"/><Relationship Id="rId3" Type="http://schemas.openxmlformats.org/officeDocument/2006/relationships/image" Target="../media/image290.png"/><Relationship Id="rId4" Type="http://schemas.openxmlformats.org/officeDocument/2006/relationships/image" Target="../media/image291.pdf"/><Relationship Id="rId5" Type="http://schemas.openxmlformats.org/officeDocument/2006/relationships/image" Target="../media/image292.png"/><Relationship Id="rId30" Type="http://schemas.openxmlformats.org/officeDocument/2006/relationships/image" Target="../media/image317.pdf"/><Relationship Id="rId31" Type="http://schemas.openxmlformats.org/officeDocument/2006/relationships/image" Target="../media/image318.png"/><Relationship Id="rId32" Type="http://schemas.openxmlformats.org/officeDocument/2006/relationships/image" Target="../media/image319.pdf"/><Relationship Id="rId9" Type="http://schemas.openxmlformats.org/officeDocument/2006/relationships/image" Target="../media/image296.png"/><Relationship Id="rId6" Type="http://schemas.openxmlformats.org/officeDocument/2006/relationships/image" Target="../media/image293.pdf"/><Relationship Id="rId7" Type="http://schemas.openxmlformats.org/officeDocument/2006/relationships/image" Target="../media/image294.png"/><Relationship Id="rId8" Type="http://schemas.openxmlformats.org/officeDocument/2006/relationships/image" Target="../media/image295.pdf"/><Relationship Id="rId33" Type="http://schemas.openxmlformats.org/officeDocument/2006/relationships/image" Target="../media/image320.png"/><Relationship Id="rId34" Type="http://schemas.openxmlformats.org/officeDocument/2006/relationships/image" Target="../media/image321.pdf"/><Relationship Id="rId35" Type="http://schemas.openxmlformats.org/officeDocument/2006/relationships/image" Target="../media/image322.png"/><Relationship Id="rId36" Type="http://schemas.openxmlformats.org/officeDocument/2006/relationships/image" Target="../media/image323.pdf"/><Relationship Id="rId10" Type="http://schemas.openxmlformats.org/officeDocument/2006/relationships/image" Target="../media/image297.pdf"/><Relationship Id="rId11" Type="http://schemas.openxmlformats.org/officeDocument/2006/relationships/image" Target="../media/image298.png"/><Relationship Id="rId12" Type="http://schemas.openxmlformats.org/officeDocument/2006/relationships/image" Target="../media/image299.pdf"/><Relationship Id="rId13" Type="http://schemas.openxmlformats.org/officeDocument/2006/relationships/image" Target="../media/image300.png"/><Relationship Id="rId14" Type="http://schemas.openxmlformats.org/officeDocument/2006/relationships/image" Target="../media/image301.pdf"/><Relationship Id="rId15" Type="http://schemas.openxmlformats.org/officeDocument/2006/relationships/image" Target="../media/image302.png"/><Relationship Id="rId16" Type="http://schemas.openxmlformats.org/officeDocument/2006/relationships/image" Target="../media/image303.pdf"/><Relationship Id="rId17" Type="http://schemas.openxmlformats.org/officeDocument/2006/relationships/image" Target="../media/image304.png"/><Relationship Id="rId18" Type="http://schemas.openxmlformats.org/officeDocument/2006/relationships/image" Target="../media/image305.pdf"/><Relationship Id="rId19" Type="http://schemas.openxmlformats.org/officeDocument/2006/relationships/image" Target="../media/image306.png"/><Relationship Id="rId37" Type="http://schemas.openxmlformats.org/officeDocument/2006/relationships/image" Target="../media/image32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df"/><Relationship Id="rId5" Type="http://schemas.openxmlformats.org/officeDocument/2006/relationships/image" Target="../media/image149.png"/><Relationship Id="rId6" Type="http://schemas.openxmlformats.org/officeDocument/2006/relationships/image" Target="../media/image132.pdf"/><Relationship Id="rId7" Type="http://schemas.openxmlformats.org/officeDocument/2006/relationships/image" Target="../media/image133.png"/><Relationship Id="rId8" Type="http://schemas.openxmlformats.org/officeDocument/2006/relationships/image" Target="../media/image134.pdf"/><Relationship Id="rId9" Type="http://schemas.openxmlformats.org/officeDocument/2006/relationships/image" Target="../media/image13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6.pd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5.pdf"/><Relationship Id="rId3" Type="http://schemas.openxmlformats.org/officeDocument/2006/relationships/image" Target="../media/image326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7.pdf"/><Relationship Id="rId3" Type="http://schemas.openxmlformats.org/officeDocument/2006/relationships/image" Target="../media/image328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7.pdf"/><Relationship Id="rId3" Type="http://schemas.openxmlformats.org/officeDocument/2006/relationships/image" Target="../media/image328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7.pdf"/><Relationship Id="rId3" Type="http://schemas.openxmlformats.org/officeDocument/2006/relationships/image" Target="../media/image328.png"/></Relationships>
</file>

<file path=ppt/slides/_rels/slide8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9.png"/><Relationship Id="rId12" Type="http://schemas.openxmlformats.org/officeDocument/2006/relationships/image" Target="../media/image33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3.pdf"/><Relationship Id="rId4" Type="http://schemas.openxmlformats.org/officeDocument/2006/relationships/image" Target="../media/image254.png"/><Relationship Id="rId5" Type="http://schemas.openxmlformats.org/officeDocument/2006/relationships/image" Target="../media/image255.pdf"/><Relationship Id="rId6" Type="http://schemas.openxmlformats.org/officeDocument/2006/relationships/image" Target="../media/image256.png"/><Relationship Id="rId7" Type="http://schemas.openxmlformats.org/officeDocument/2006/relationships/image" Target="../media/image259.pdf"/><Relationship Id="rId8" Type="http://schemas.openxmlformats.org/officeDocument/2006/relationships/image" Target="../media/image260.png"/><Relationship Id="rId9" Type="http://schemas.openxmlformats.org/officeDocument/2006/relationships/image" Target="../media/image261.pdf"/><Relationship Id="rId10" Type="http://schemas.openxmlformats.org/officeDocument/2006/relationships/image" Target="../media/image26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4" Type="http://schemas.openxmlformats.org/officeDocument/2006/relationships/image" Target="../media/image265.pdf"/><Relationship Id="rId5" Type="http://schemas.openxmlformats.org/officeDocument/2006/relationships/image" Target="../media/image266.png"/><Relationship Id="rId6" Type="http://schemas.openxmlformats.org/officeDocument/2006/relationships/image" Target="../media/image267.pdf"/><Relationship Id="rId7" Type="http://schemas.openxmlformats.org/officeDocument/2006/relationships/image" Target="../media/image268.png"/><Relationship Id="rId8" Type="http://schemas.openxmlformats.org/officeDocument/2006/relationships/image" Target="../media/image269.pdf"/><Relationship Id="rId9" Type="http://schemas.openxmlformats.org/officeDocument/2006/relationships/image" Target="../media/image27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3.pd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1.pdf"/><Relationship Id="rId3" Type="http://schemas.openxmlformats.org/officeDocument/2006/relationships/image" Target="../media/image27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png"/><Relationship Id="rId4" Type="http://schemas.openxmlformats.org/officeDocument/2006/relationships/image" Target="../media/image333.pdf"/><Relationship Id="rId5" Type="http://schemas.openxmlformats.org/officeDocument/2006/relationships/image" Target="../media/image33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1.pd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4" Type="http://schemas.openxmlformats.org/officeDocument/2006/relationships/image" Target="../media/image150.pdf"/><Relationship Id="rId5" Type="http://schemas.openxmlformats.org/officeDocument/2006/relationships/image" Target="../media/image151.png"/><Relationship Id="rId6" Type="http://schemas.openxmlformats.org/officeDocument/2006/relationships/image" Target="../media/image15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5.pd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7.jpeg"/><Relationship Id="rId3" Type="http://schemas.openxmlformats.org/officeDocument/2006/relationships/image" Target="../media/image214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8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dbatra/my_folders/research/talks/2012_01_06_UCIrvine/LazySnapping_Tiny_trim3.mov" TargetMode="Externa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339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0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4" Type="http://schemas.openxmlformats.org/officeDocument/2006/relationships/image" Target="../media/image182.pdf"/><Relationship Id="rId5" Type="http://schemas.openxmlformats.org/officeDocument/2006/relationships/image" Target="../media/image18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0.pd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4" Type="http://schemas.openxmlformats.org/officeDocument/2006/relationships/image" Target="../media/image182.pdf"/><Relationship Id="rId5" Type="http://schemas.openxmlformats.org/officeDocument/2006/relationships/image" Target="../media/image183.png"/><Relationship Id="rId6" Type="http://schemas.openxmlformats.org/officeDocument/2006/relationships/image" Target="../media/image341.pdf"/><Relationship Id="rId7" Type="http://schemas.openxmlformats.org/officeDocument/2006/relationships/image" Target="../media/image342.png"/><Relationship Id="rId8" Type="http://schemas.openxmlformats.org/officeDocument/2006/relationships/image" Target="../media/image343.pdf"/><Relationship Id="rId9" Type="http://schemas.openxmlformats.org/officeDocument/2006/relationships/image" Target="../media/image34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0.pd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Focused  Inference in </a:t>
            </a:r>
            <a:br>
              <a:rPr lang="en-US" dirty="0" smtClean="0"/>
            </a:br>
            <a:r>
              <a:rPr lang="en-US" dirty="0" smtClean="0"/>
              <a:t>Markov Random Fields </a:t>
            </a:r>
            <a:br>
              <a:rPr lang="en-US" dirty="0" smtClean="0"/>
            </a:br>
            <a:r>
              <a:rPr lang="en-US" dirty="0" smtClean="0"/>
              <a:t>&amp; the M-Best Mode problem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Dhruv Batra </a:t>
            </a:r>
          </a:p>
          <a:p>
            <a:r>
              <a:rPr lang="en-US" dirty="0" smtClean="0"/>
              <a:t>Research Assistant Professor</a:t>
            </a:r>
            <a:br>
              <a:rPr lang="en-US" dirty="0" smtClean="0"/>
            </a:br>
            <a:r>
              <a:rPr lang="en-US" dirty="0" smtClean="0"/>
              <a:t>TTI-Chicago</a:t>
            </a:r>
          </a:p>
          <a:p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Output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14400" y="2069068"/>
            <a:ext cx="1121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Modeling</a:t>
            </a:r>
            <a:endParaRPr lang="en-US" sz="1800" dirty="0"/>
          </a:p>
        </p:txBody>
      </p:sp>
      <p:sp>
        <p:nvSpPr>
          <p:cNvPr id="27" name="TextBox 26"/>
          <p:cNvSpPr txBox="1"/>
          <p:nvPr/>
        </p:nvSpPr>
        <p:spPr>
          <a:xfrm>
            <a:off x="914400" y="2831068"/>
            <a:ext cx="1147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Inference</a:t>
            </a:r>
            <a:endParaRPr lang="en-US" sz="1800" dirty="0"/>
          </a:p>
        </p:txBody>
      </p:sp>
      <p:sp>
        <p:nvSpPr>
          <p:cNvPr id="28" name="TextBox 27"/>
          <p:cNvSpPr txBox="1"/>
          <p:nvPr/>
        </p:nvSpPr>
        <p:spPr>
          <a:xfrm>
            <a:off x="914400" y="3516868"/>
            <a:ext cx="108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Learning</a:t>
            </a:r>
            <a:endParaRPr lang="en-US" sz="1800" dirty="0"/>
          </a:p>
        </p:txBody>
      </p:sp>
      <p:sp>
        <p:nvSpPr>
          <p:cNvPr id="42" name="TextBox 41"/>
          <p:cNvSpPr txBox="1"/>
          <p:nvPr/>
        </p:nvSpPr>
        <p:spPr>
          <a:xfrm>
            <a:off x="4419001" y="1143000"/>
            <a:ext cx="3581999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Focused Inference </a:t>
            </a:r>
            <a:br>
              <a:rPr lang="en-US" sz="1800" dirty="0" smtClean="0"/>
            </a:br>
            <a:r>
              <a:rPr lang="en-US" sz="1300" dirty="0" smtClean="0"/>
              <a:t>-- </a:t>
            </a:r>
            <a:r>
              <a:rPr lang="en-US" sz="1300" dirty="0" smtClean="0">
                <a:solidFill>
                  <a:prstClr val="black"/>
                </a:solidFill>
              </a:rPr>
              <a:t>[Batra, </a:t>
            </a:r>
            <a:r>
              <a:rPr lang="en-US" sz="1300" dirty="0" err="1" smtClean="0">
                <a:solidFill>
                  <a:prstClr val="black"/>
                </a:solidFill>
              </a:rPr>
              <a:t>Nowozin</a:t>
            </a:r>
            <a:r>
              <a:rPr lang="en-US" sz="1300" dirty="0" smtClean="0">
                <a:solidFill>
                  <a:prstClr val="black"/>
                </a:solidFill>
              </a:rPr>
              <a:t>, </a:t>
            </a:r>
            <a:r>
              <a:rPr lang="en-US" sz="1300" dirty="0" err="1" smtClean="0">
                <a:solidFill>
                  <a:prstClr val="black"/>
                </a:solidFill>
              </a:rPr>
              <a:t>Kohli</a:t>
            </a:r>
            <a:r>
              <a:rPr lang="en-US" sz="1300" dirty="0" smtClean="0">
                <a:solidFill>
                  <a:prstClr val="black"/>
                </a:solidFill>
              </a:rPr>
              <a:t> AISTATS ’11] </a:t>
            </a:r>
            <a:br>
              <a:rPr lang="en-US" sz="1300" dirty="0" smtClean="0">
                <a:solidFill>
                  <a:prstClr val="black"/>
                </a:solidFill>
              </a:rPr>
            </a:br>
            <a:r>
              <a:rPr lang="en-US" sz="1300" dirty="0" smtClean="0">
                <a:solidFill>
                  <a:prstClr val="black"/>
                </a:solidFill>
              </a:rPr>
              <a:t>-- [Batra, </a:t>
            </a:r>
            <a:r>
              <a:rPr lang="en-US" sz="1300" dirty="0" err="1" smtClean="0">
                <a:solidFill>
                  <a:prstClr val="black"/>
                </a:solidFill>
              </a:rPr>
              <a:t>Kohli</a:t>
            </a:r>
            <a:r>
              <a:rPr lang="en-US" sz="1300" dirty="0" smtClean="0">
                <a:solidFill>
                  <a:prstClr val="black"/>
                </a:solidFill>
              </a:rPr>
              <a:t> CVPR ’11]</a:t>
            </a:r>
            <a:br>
              <a:rPr lang="en-US" sz="1300" dirty="0" smtClean="0">
                <a:solidFill>
                  <a:prstClr val="black"/>
                </a:solidFill>
              </a:rPr>
            </a:br>
            <a:r>
              <a:rPr lang="en-US" sz="1300" dirty="0" smtClean="0">
                <a:solidFill>
                  <a:prstClr val="black"/>
                </a:solidFill>
              </a:rPr>
              <a:t>-- [</a:t>
            </a:r>
            <a:r>
              <a:rPr lang="en-US" sz="1300" dirty="0" err="1" smtClean="0">
                <a:solidFill>
                  <a:prstClr val="black"/>
                </a:solidFill>
              </a:rPr>
              <a:t>Tarlow</a:t>
            </a:r>
            <a:r>
              <a:rPr lang="en-US" sz="1300" dirty="0" smtClean="0">
                <a:solidFill>
                  <a:prstClr val="black"/>
                </a:solidFill>
              </a:rPr>
              <a:t>, Batra, </a:t>
            </a:r>
            <a:r>
              <a:rPr lang="en-US" sz="1300" dirty="0" err="1" smtClean="0">
                <a:solidFill>
                  <a:prstClr val="black"/>
                </a:solidFill>
              </a:rPr>
              <a:t>Kohli</a:t>
            </a:r>
            <a:r>
              <a:rPr lang="en-US" sz="1300" dirty="0" smtClean="0">
                <a:solidFill>
                  <a:prstClr val="black"/>
                </a:solidFill>
              </a:rPr>
              <a:t>, </a:t>
            </a:r>
            <a:r>
              <a:rPr lang="en-US" sz="1300" dirty="0" err="1" smtClean="0">
                <a:solidFill>
                  <a:prstClr val="black"/>
                </a:solidFill>
              </a:rPr>
              <a:t>Kolmogorov</a:t>
            </a:r>
            <a:r>
              <a:rPr lang="en-US" sz="1300" dirty="0" smtClean="0">
                <a:solidFill>
                  <a:prstClr val="black"/>
                </a:solidFill>
              </a:rPr>
              <a:t> ICML ‘11]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419600" y="2819400"/>
            <a:ext cx="4552072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M-Best Modes </a:t>
            </a:r>
            <a:br>
              <a:rPr lang="en-US" sz="1800" dirty="0" smtClean="0"/>
            </a:br>
            <a:r>
              <a:rPr lang="en-US" sz="1300" dirty="0" smtClean="0"/>
              <a:t>-- </a:t>
            </a:r>
            <a:r>
              <a:rPr lang="en-US" sz="1300" dirty="0" smtClean="0">
                <a:solidFill>
                  <a:prstClr val="black"/>
                </a:solidFill>
              </a:rPr>
              <a:t>[</a:t>
            </a:r>
            <a:r>
              <a:rPr lang="en-US" sz="1300" dirty="0" err="1" smtClean="0">
                <a:solidFill>
                  <a:prstClr val="black"/>
                </a:solidFill>
              </a:rPr>
              <a:t>Yadollahpour</a:t>
            </a:r>
            <a:r>
              <a:rPr lang="en-US" sz="1300" dirty="0" smtClean="0">
                <a:solidFill>
                  <a:prstClr val="black"/>
                </a:solidFill>
              </a:rPr>
              <a:t>, Batra, </a:t>
            </a:r>
            <a:r>
              <a:rPr lang="en-US" sz="1300" dirty="0" err="1" smtClean="0">
                <a:solidFill>
                  <a:prstClr val="black"/>
                </a:solidFill>
              </a:rPr>
              <a:t>Shakhnarovich</a:t>
            </a:r>
            <a:r>
              <a:rPr lang="en-US" sz="1300" dirty="0" smtClean="0">
                <a:solidFill>
                  <a:prstClr val="black"/>
                </a:solidFill>
              </a:rPr>
              <a:t>, DISCML-NIPS ’11]</a:t>
            </a:r>
          </a:p>
        </p:txBody>
      </p:sp>
      <p:cxnSp>
        <p:nvCxnSpPr>
          <p:cNvPr id="46" name="Straight Arrow Connector 45"/>
          <p:cNvCxnSpPr/>
          <p:nvPr/>
        </p:nvCxnSpPr>
        <p:spPr bwMode="auto">
          <a:xfrm flipV="1">
            <a:off x="2514600" y="1816072"/>
            <a:ext cx="1447800" cy="12192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 bwMode="auto">
          <a:xfrm>
            <a:off x="2514600" y="3035272"/>
            <a:ext cx="144780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/>
          <p:cNvSpPr/>
          <p:nvPr/>
        </p:nvSpPr>
        <p:spPr bwMode="auto">
          <a:xfrm>
            <a:off x="762000" y="1981200"/>
            <a:ext cx="1447800" cy="533400"/>
          </a:xfrm>
          <a:prstGeom prst="roundRect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Markov Random Fields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Set of discrete random variables</a:t>
            </a:r>
          </a:p>
          <a:p>
            <a:endParaRPr lang="en-US" dirty="0" smtClean="0"/>
          </a:p>
          <a:p>
            <a:r>
              <a:rPr lang="en-US" dirty="0" smtClean="0"/>
              <a:t>Factored-Exponentials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3990788" y="1102848"/>
            <a:ext cx="2562412" cy="1640352"/>
            <a:chOff x="3990788" y="1102848"/>
            <a:chExt cx="2562412" cy="1640352"/>
          </a:xfrm>
        </p:grpSpPr>
        <p:sp>
          <p:nvSpPr>
            <p:cNvPr id="7" name="Oval 6"/>
            <p:cNvSpPr/>
            <p:nvPr/>
          </p:nvSpPr>
          <p:spPr>
            <a:xfrm>
              <a:off x="4038600" y="1143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4800600" y="1143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" name="Straight Connector 8"/>
            <p:cNvCxnSpPr>
              <a:stCxn id="7" idx="6"/>
              <a:endCxn id="8" idx="2"/>
            </p:cNvCxnSpPr>
            <p:nvPr/>
          </p:nvCxnSpPr>
          <p:spPr>
            <a:xfrm>
              <a:off x="4267200" y="12573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0" name="Oval 9"/>
            <p:cNvSpPr/>
            <p:nvPr/>
          </p:nvSpPr>
          <p:spPr>
            <a:xfrm>
              <a:off x="4038600" y="1600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800600" y="1600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>
              <a:stCxn id="10" idx="6"/>
              <a:endCxn id="11" idx="2"/>
            </p:cNvCxnSpPr>
            <p:nvPr/>
          </p:nvCxnSpPr>
          <p:spPr>
            <a:xfrm>
              <a:off x="4267200" y="17145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" name="Straight Connector 12"/>
            <p:cNvCxnSpPr>
              <a:stCxn id="7" idx="4"/>
              <a:endCxn id="10" idx="0"/>
            </p:cNvCxnSpPr>
            <p:nvPr/>
          </p:nvCxnSpPr>
          <p:spPr>
            <a:xfrm rot="5400000">
              <a:off x="4038600" y="14859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" name="Straight Connector 13"/>
            <p:cNvCxnSpPr>
              <a:stCxn id="8" idx="4"/>
              <a:endCxn id="11" idx="0"/>
            </p:cNvCxnSpPr>
            <p:nvPr/>
          </p:nvCxnSpPr>
          <p:spPr>
            <a:xfrm rot="5400000">
              <a:off x="4800600" y="14859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5" name="Oval 14"/>
            <p:cNvSpPr/>
            <p:nvPr/>
          </p:nvSpPr>
          <p:spPr>
            <a:xfrm>
              <a:off x="4038600" y="2057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4800600" y="2057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7" name="Straight Connector 16"/>
            <p:cNvCxnSpPr>
              <a:stCxn id="15" idx="6"/>
              <a:endCxn id="16" idx="2"/>
            </p:cNvCxnSpPr>
            <p:nvPr/>
          </p:nvCxnSpPr>
          <p:spPr>
            <a:xfrm>
              <a:off x="4267200" y="21717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8" name="Oval 17"/>
            <p:cNvSpPr/>
            <p:nvPr/>
          </p:nvSpPr>
          <p:spPr>
            <a:xfrm>
              <a:off x="4038600" y="2514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800600" y="2514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0" name="Straight Connector 19"/>
            <p:cNvCxnSpPr>
              <a:stCxn id="18" idx="6"/>
              <a:endCxn id="19" idx="2"/>
            </p:cNvCxnSpPr>
            <p:nvPr/>
          </p:nvCxnSpPr>
          <p:spPr>
            <a:xfrm>
              <a:off x="4267200" y="26289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1" name="Oval 20"/>
            <p:cNvSpPr/>
            <p:nvPr/>
          </p:nvSpPr>
          <p:spPr>
            <a:xfrm>
              <a:off x="5486400" y="1143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248400" y="1143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3" name="Straight Connector 22"/>
            <p:cNvCxnSpPr>
              <a:stCxn id="21" idx="6"/>
              <a:endCxn id="22" idx="2"/>
            </p:cNvCxnSpPr>
            <p:nvPr/>
          </p:nvCxnSpPr>
          <p:spPr>
            <a:xfrm>
              <a:off x="5715000" y="12573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4" name="Oval 23"/>
            <p:cNvSpPr/>
            <p:nvPr/>
          </p:nvSpPr>
          <p:spPr>
            <a:xfrm>
              <a:off x="5486400" y="1600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248400" y="1600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6" name="Straight Connector 25"/>
            <p:cNvCxnSpPr>
              <a:stCxn id="24" idx="6"/>
              <a:endCxn id="25" idx="2"/>
            </p:cNvCxnSpPr>
            <p:nvPr/>
          </p:nvCxnSpPr>
          <p:spPr>
            <a:xfrm>
              <a:off x="5715000" y="17145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7" name="Oval 26"/>
            <p:cNvSpPr/>
            <p:nvPr/>
          </p:nvSpPr>
          <p:spPr>
            <a:xfrm>
              <a:off x="5486400" y="2057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248400" y="2057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" name="Straight Connector 28"/>
            <p:cNvCxnSpPr>
              <a:stCxn id="27" idx="6"/>
              <a:endCxn id="28" idx="2"/>
            </p:cNvCxnSpPr>
            <p:nvPr/>
          </p:nvCxnSpPr>
          <p:spPr>
            <a:xfrm>
              <a:off x="5715000" y="21717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0" name="Oval 29"/>
            <p:cNvSpPr/>
            <p:nvPr/>
          </p:nvSpPr>
          <p:spPr>
            <a:xfrm>
              <a:off x="5486400" y="2514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248400" y="2514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2" name="Straight Connector 31"/>
            <p:cNvCxnSpPr>
              <a:stCxn id="30" idx="6"/>
              <a:endCxn id="31" idx="2"/>
            </p:cNvCxnSpPr>
            <p:nvPr/>
          </p:nvCxnSpPr>
          <p:spPr>
            <a:xfrm>
              <a:off x="5715000" y="26289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" name="Straight Connector 32"/>
            <p:cNvCxnSpPr>
              <a:stCxn id="27" idx="2"/>
              <a:endCxn id="16" idx="6"/>
            </p:cNvCxnSpPr>
            <p:nvPr/>
          </p:nvCxnSpPr>
          <p:spPr>
            <a:xfrm rot="10800000">
              <a:off x="5029200" y="21717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" name="Straight Connector 33"/>
            <p:cNvCxnSpPr>
              <a:stCxn id="30" idx="2"/>
              <a:endCxn id="19" idx="6"/>
            </p:cNvCxnSpPr>
            <p:nvPr/>
          </p:nvCxnSpPr>
          <p:spPr>
            <a:xfrm rot="10800000">
              <a:off x="5029200" y="26289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" name="Straight Connector 34"/>
            <p:cNvCxnSpPr>
              <a:stCxn id="11" idx="6"/>
              <a:endCxn id="24" idx="2"/>
            </p:cNvCxnSpPr>
            <p:nvPr/>
          </p:nvCxnSpPr>
          <p:spPr>
            <a:xfrm>
              <a:off x="5029200" y="17145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" name="Straight Connector 35"/>
            <p:cNvCxnSpPr>
              <a:stCxn id="8" idx="6"/>
              <a:endCxn id="21" idx="2"/>
            </p:cNvCxnSpPr>
            <p:nvPr/>
          </p:nvCxnSpPr>
          <p:spPr>
            <a:xfrm>
              <a:off x="5029200" y="12573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7" name="Straight Connector 36"/>
            <p:cNvCxnSpPr>
              <a:stCxn id="11" idx="4"/>
              <a:endCxn id="16" idx="0"/>
            </p:cNvCxnSpPr>
            <p:nvPr/>
          </p:nvCxnSpPr>
          <p:spPr>
            <a:xfrm rot="5400000">
              <a:off x="4800600" y="19431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8" name="Straight Connector 37"/>
            <p:cNvCxnSpPr>
              <a:stCxn id="10" idx="4"/>
              <a:endCxn id="15" idx="0"/>
            </p:cNvCxnSpPr>
            <p:nvPr/>
          </p:nvCxnSpPr>
          <p:spPr>
            <a:xfrm rot="5400000">
              <a:off x="4038600" y="19431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" name="Straight Connector 38"/>
            <p:cNvCxnSpPr>
              <a:stCxn id="16" idx="4"/>
              <a:endCxn id="19" idx="0"/>
            </p:cNvCxnSpPr>
            <p:nvPr/>
          </p:nvCxnSpPr>
          <p:spPr>
            <a:xfrm rot="5400000">
              <a:off x="4800600" y="24003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0" name="Straight Connector 39"/>
            <p:cNvCxnSpPr>
              <a:stCxn id="15" idx="4"/>
              <a:endCxn id="18" idx="0"/>
            </p:cNvCxnSpPr>
            <p:nvPr/>
          </p:nvCxnSpPr>
          <p:spPr>
            <a:xfrm rot="5400000">
              <a:off x="4038600" y="24003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1" name="Straight Connector 40"/>
            <p:cNvCxnSpPr/>
            <p:nvPr/>
          </p:nvCxnSpPr>
          <p:spPr>
            <a:xfrm rot="5400000">
              <a:off x="5482471" y="1485106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2" name="Straight Connector 41"/>
            <p:cNvCxnSpPr/>
            <p:nvPr/>
          </p:nvCxnSpPr>
          <p:spPr>
            <a:xfrm rot="5400000">
              <a:off x="6244471" y="1485106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3" name="Straight Connector 42"/>
            <p:cNvCxnSpPr/>
            <p:nvPr/>
          </p:nvCxnSpPr>
          <p:spPr>
            <a:xfrm rot="5400000">
              <a:off x="6244471" y="1942306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4" name="Straight Connector 43"/>
            <p:cNvCxnSpPr/>
            <p:nvPr/>
          </p:nvCxnSpPr>
          <p:spPr>
            <a:xfrm rot="5400000">
              <a:off x="5482471" y="1942306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5" name="Straight Connector 44"/>
            <p:cNvCxnSpPr/>
            <p:nvPr/>
          </p:nvCxnSpPr>
          <p:spPr>
            <a:xfrm rot="5400000">
              <a:off x="6244471" y="2399506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6" name="Straight Connector 45"/>
            <p:cNvCxnSpPr/>
            <p:nvPr/>
          </p:nvCxnSpPr>
          <p:spPr>
            <a:xfrm rot="5400000">
              <a:off x="5482471" y="2399506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7" name="TextBox 46"/>
            <p:cNvSpPr txBox="1"/>
            <p:nvPr/>
          </p:nvSpPr>
          <p:spPr>
            <a:xfrm>
              <a:off x="3990788" y="1102848"/>
              <a:ext cx="3443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1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995388" y="1560048"/>
              <a:ext cx="3443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2</a:t>
              </a:r>
              <a:endParaRPr lang="en-US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001942" y="2014188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208835" y="2466201"/>
              <a:ext cx="3443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X</a:t>
              </a:r>
              <a:r>
                <a:rPr lang="en-US" baseline="-25000" dirty="0" err="1" smtClean="0"/>
                <a:t>n</a:t>
              </a:r>
              <a:endParaRPr lang="en-US" dirty="0"/>
            </a:p>
          </p:txBody>
        </p:sp>
      </p:grpSp>
      <p:pic>
        <p:nvPicPr>
          <p:cNvPr id="69" name="Picture 6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806700" y="3429000"/>
            <a:ext cx="1993900" cy="228600"/>
          </a:xfrm>
          <a:prstGeom prst="rect">
            <a:avLst/>
          </a:prstGeom>
        </p:spPr>
      </p:pic>
      <p:pic>
        <p:nvPicPr>
          <p:cNvPr id="58" name="Picture 5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257800" y="3429000"/>
            <a:ext cx="1562100" cy="228600"/>
          </a:xfrm>
          <a:prstGeom prst="rect">
            <a:avLst/>
          </a:prstGeom>
        </p:spPr>
      </p:pic>
      <p:grpSp>
        <p:nvGrpSpPr>
          <p:cNvPr id="5" name="Group 62"/>
          <p:cNvGrpSpPr/>
          <p:nvPr/>
        </p:nvGrpSpPr>
        <p:grpSpPr>
          <a:xfrm>
            <a:off x="2057400" y="5130224"/>
            <a:ext cx="2459991" cy="536377"/>
            <a:chOff x="1276345" y="5029200"/>
            <a:chExt cx="2459991" cy="536377"/>
          </a:xfrm>
        </p:grpSpPr>
        <p:sp>
          <p:nvSpPr>
            <p:cNvPr id="55" name="TextBox 54"/>
            <p:cNvSpPr txBox="1"/>
            <p:nvPr/>
          </p:nvSpPr>
          <p:spPr>
            <a:xfrm>
              <a:off x="1276345" y="5257800"/>
              <a:ext cx="24599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Node Energies / Local Costs</a:t>
              </a:r>
              <a:endParaRPr lang="en-US" sz="1400" dirty="0"/>
            </a:p>
          </p:txBody>
        </p:sp>
        <p:cxnSp>
          <p:nvCxnSpPr>
            <p:cNvPr id="60" name="Straight Arrow Connector 59"/>
            <p:cNvCxnSpPr/>
            <p:nvPr/>
          </p:nvCxnSpPr>
          <p:spPr bwMode="auto">
            <a:xfrm flipV="1">
              <a:off x="2514600" y="5029200"/>
              <a:ext cx="762000" cy="2286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1" name="Group 63"/>
          <p:cNvGrpSpPr/>
          <p:nvPr/>
        </p:nvGrpSpPr>
        <p:grpSpPr>
          <a:xfrm>
            <a:off x="7228596" y="5054024"/>
            <a:ext cx="1883621" cy="828020"/>
            <a:chOff x="6447541" y="4953000"/>
            <a:chExt cx="1883621" cy="828020"/>
          </a:xfrm>
        </p:grpSpPr>
        <p:sp>
          <p:nvSpPr>
            <p:cNvPr id="57" name="TextBox 56"/>
            <p:cNvSpPr txBox="1"/>
            <p:nvPr/>
          </p:nvSpPr>
          <p:spPr>
            <a:xfrm>
              <a:off x="6851270" y="5257800"/>
              <a:ext cx="1479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Edge Energies / </a:t>
              </a:r>
              <a:br>
                <a:rPr lang="en-US" sz="1400" dirty="0" smtClean="0"/>
              </a:br>
              <a:r>
                <a:rPr lang="en-US" sz="1400" dirty="0" smtClean="0"/>
                <a:t>Distributed Prior</a:t>
              </a:r>
              <a:endParaRPr lang="en-US" sz="1400" dirty="0"/>
            </a:p>
          </p:txBody>
        </p:sp>
        <p:cxnSp>
          <p:nvCxnSpPr>
            <p:cNvPr id="62" name="Straight Arrow Connector 61"/>
            <p:cNvCxnSpPr>
              <a:stCxn id="57" idx="0"/>
            </p:cNvCxnSpPr>
            <p:nvPr/>
          </p:nvCxnSpPr>
          <p:spPr bwMode="auto">
            <a:xfrm rot="16200000" flipV="1">
              <a:off x="6866979" y="4533562"/>
              <a:ext cx="304800" cy="114367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66" name="Picture 6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2057400" y="1712448"/>
            <a:ext cx="952500" cy="228600"/>
          </a:xfrm>
          <a:prstGeom prst="rect">
            <a:avLst/>
          </a:prstGeom>
        </p:spPr>
      </p:pic>
      <p:grpSp>
        <p:nvGrpSpPr>
          <p:cNvPr id="52" name="Group 71"/>
          <p:cNvGrpSpPr/>
          <p:nvPr/>
        </p:nvGrpSpPr>
        <p:grpSpPr>
          <a:xfrm>
            <a:off x="4514855" y="5514201"/>
            <a:ext cx="805140" cy="1343799"/>
            <a:chOff x="3733800" y="5181600"/>
            <a:chExt cx="805140" cy="1343799"/>
          </a:xfrm>
        </p:grpSpPr>
        <p:sp>
          <p:nvSpPr>
            <p:cNvPr id="67" name="Double Bracket 66"/>
            <p:cNvSpPr/>
            <p:nvPr/>
          </p:nvSpPr>
          <p:spPr bwMode="auto">
            <a:xfrm>
              <a:off x="3733800" y="5181600"/>
              <a:ext cx="381000" cy="1219200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114800" y="6248400"/>
              <a:ext cx="4241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kx1</a:t>
              </a:r>
              <a:endParaRPr lang="en-US" dirty="0"/>
            </a:p>
          </p:txBody>
        </p:sp>
      </p:grpSp>
      <p:grpSp>
        <p:nvGrpSpPr>
          <p:cNvPr id="53" name="Group 72"/>
          <p:cNvGrpSpPr/>
          <p:nvPr/>
        </p:nvGrpSpPr>
        <p:grpSpPr>
          <a:xfrm>
            <a:off x="5886455" y="5514201"/>
            <a:ext cx="1482298" cy="1343799"/>
            <a:chOff x="5105400" y="5181600"/>
            <a:chExt cx="1482298" cy="1343799"/>
          </a:xfrm>
        </p:grpSpPr>
        <p:sp>
          <p:nvSpPr>
            <p:cNvPr id="70" name="Double Bracket 69"/>
            <p:cNvSpPr/>
            <p:nvPr/>
          </p:nvSpPr>
          <p:spPr bwMode="auto">
            <a:xfrm>
              <a:off x="5105400" y="5181600"/>
              <a:ext cx="1143000" cy="1143000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172200" y="6248400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kxk</a:t>
              </a:r>
              <a:endParaRPr lang="en-US" dirty="0"/>
            </a:p>
          </p:txBody>
        </p:sp>
      </p:grpSp>
      <p:pic>
        <p:nvPicPr>
          <p:cNvPr id="77" name="Picture 7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2362200" y="4343400"/>
            <a:ext cx="1346201" cy="254000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5355710" y="2024832"/>
            <a:ext cx="1502290" cy="762000"/>
            <a:chOff x="5355710" y="2024832"/>
            <a:chExt cx="1502290" cy="762000"/>
          </a:xfrm>
        </p:grpSpPr>
        <p:sp>
          <p:nvSpPr>
            <p:cNvPr id="81" name="Rounded Rectangle 80"/>
            <p:cNvSpPr/>
            <p:nvPr/>
          </p:nvSpPr>
          <p:spPr bwMode="auto">
            <a:xfrm>
              <a:off x="5355710" y="2024832"/>
              <a:ext cx="1219198" cy="762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85" name="Picture 84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1"/>
                <a:stretch>
                  <a:fillRect/>
                </a:stretch>
              </p:blipFill>
            </mc:Choice>
            <mc:Fallback>
              <p:blipFill>
                <a:blip r:embed="rId12"/>
                <a:stretch>
                  <a:fillRect/>
                </a:stretch>
              </p:blipFill>
            </mc:Fallback>
          </mc:AlternateContent>
          <p:spPr>
            <a:xfrm>
              <a:off x="6705600" y="2286000"/>
              <a:ext cx="152400" cy="165100"/>
            </a:xfrm>
            <a:prstGeom prst="rect">
              <a:avLst/>
            </a:prstGeom>
          </p:spPr>
        </p:pic>
      </p:grpSp>
      <p:pic>
        <p:nvPicPr>
          <p:cNvPr id="87" name="Picture 8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4191000" y="4343400"/>
            <a:ext cx="1689101" cy="292100"/>
          </a:xfrm>
          <a:prstGeom prst="rect">
            <a:avLst/>
          </a:prstGeom>
        </p:spPr>
      </p:pic>
      <p:pic>
        <p:nvPicPr>
          <p:cNvPr id="72" name="Picture 7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5"/>
              <a:stretch>
                <a:fillRect/>
              </a:stretch>
            </p:blipFill>
          </mc:Choice>
          <mc:Fallback>
            <p:blipFill>
              <a:blip r:embed="rId16"/>
              <a:stretch>
                <a:fillRect/>
              </a:stretch>
            </p:blipFill>
          </mc:Fallback>
        </mc:AlternateContent>
        <p:spPr>
          <a:xfrm>
            <a:off x="4165599" y="4800600"/>
            <a:ext cx="2844801" cy="4953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829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Output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14400" y="2069068"/>
            <a:ext cx="1121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Modeling</a:t>
            </a:r>
            <a:endParaRPr lang="en-US" sz="1800" dirty="0"/>
          </a:p>
        </p:txBody>
      </p:sp>
      <p:sp>
        <p:nvSpPr>
          <p:cNvPr id="27" name="TextBox 26"/>
          <p:cNvSpPr txBox="1"/>
          <p:nvPr/>
        </p:nvSpPr>
        <p:spPr>
          <a:xfrm>
            <a:off x="914400" y="2831068"/>
            <a:ext cx="1147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Inference</a:t>
            </a:r>
            <a:endParaRPr lang="en-US" sz="1800" dirty="0"/>
          </a:p>
        </p:txBody>
      </p:sp>
      <p:sp>
        <p:nvSpPr>
          <p:cNvPr id="28" name="TextBox 27"/>
          <p:cNvSpPr txBox="1"/>
          <p:nvPr/>
        </p:nvSpPr>
        <p:spPr>
          <a:xfrm>
            <a:off x="914400" y="3516868"/>
            <a:ext cx="108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Learning</a:t>
            </a:r>
            <a:endParaRPr lang="en-US" sz="1800" dirty="0"/>
          </a:p>
        </p:txBody>
      </p:sp>
      <p:sp>
        <p:nvSpPr>
          <p:cNvPr id="42" name="TextBox 41"/>
          <p:cNvSpPr txBox="1"/>
          <p:nvPr/>
        </p:nvSpPr>
        <p:spPr>
          <a:xfrm>
            <a:off x="4419001" y="1143000"/>
            <a:ext cx="3581999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Focused Inference </a:t>
            </a:r>
            <a:br>
              <a:rPr lang="en-US" sz="1800" dirty="0" smtClean="0"/>
            </a:br>
            <a:r>
              <a:rPr lang="en-US" sz="1300" dirty="0" smtClean="0"/>
              <a:t>-- </a:t>
            </a:r>
            <a:r>
              <a:rPr lang="en-US" sz="1300" dirty="0" smtClean="0">
                <a:solidFill>
                  <a:prstClr val="black"/>
                </a:solidFill>
              </a:rPr>
              <a:t>[Batra, </a:t>
            </a:r>
            <a:r>
              <a:rPr lang="en-US" sz="1300" dirty="0" err="1" smtClean="0">
                <a:solidFill>
                  <a:prstClr val="black"/>
                </a:solidFill>
              </a:rPr>
              <a:t>Nowozin</a:t>
            </a:r>
            <a:r>
              <a:rPr lang="en-US" sz="1300" dirty="0" smtClean="0">
                <a:solidFill>
                  <a:prstClr val="black"/>
                </a:solidFill>
              </a:rPr>
              <a:t>, </a:t>
            </a:r>
            <a:r>
              <a:rPr lang="en-US" sz="1300" dirty="0" err="1" smtClean="0">
                <a:solidFill>
                  <a:prstClr val="black"/>
                </a:solidFill>
              </a:rPr>
              <a:t>Kohli</a:t>
            </a:r>
            <a:r>
              <a:rPr lang="en-US" sz="1300" dirty="0" smtClean="0">
                <a:solidFill>
                  <a:prstClr val="black"/>
                </a:solidFill>
              </a:rPr>
              <a:t> AISTATS ’11] </a:t>
            </a:r>
            <a:br>
              <a:rPr lang="en-US" sz="1300" dirty="0" smtClean="0">
                <a:solidFill>
                  <a:prstClr val="black"/>
                </a:solidFill>
              </a:rPr>
            </a:br>
            <a:r>
              <a:rPr lang="en-US" sz="1300" dirty="0" smtClean="0">
                <a:solidFill>
                  <a:prstClr val="black"/>
                </a:solidFill>
              </a:rPr>
              <a:t>-- [Batra, </a:t>
            </a:r>
            <a:r>
              <a:rPr lang="en-US" sz="1300" dirty="0" err="1" smtClean="0">
                <a:solidFill>
                  <a:prstClr val="black"/>
                </a:solidFill>
              </a:rPr>
              <a:t>Kohli</a:t>
            </a:r>
            <a:r>
              <a:rPr lang="en-US" sz="1300" dirty="0" smtClean="0">
                <a:solidFill>
                  <a:prstClr val="black"/>
                </a:solidFill>
              </a:rPr>
              <a:t> CVPR ’11]</a:t>
            </a:r>
            <a:br>
              <a:rPr lang="en-US" sz="1300" dirty="0" smtClean="0">
                <a:solidFill>
                  <a:prstClr val="black"/>
                </a:solidFill>
              </a:rPr>
            </a:br>
            <a:r>
              <a:rPr lang="en-US" sz="1300" dirty="0" smtClean="0">
                <a:solidFill>
                  <a:prstClr val="black"/>
                </a:solidFill>
              </a:rPr>
              <a:t>-- [</a:t>
            </a:r>
            <a:r>
              <a:rPr lang="en-US" sz="1300" dirty="0" err="1" smtClean="0">
                <a:solidFill>
                  <a:prstClr val="black"/>
                </a:solidFill>
              </a:rPr>
              <a:t>Tarlow</a:t>
            </a:r>
            <a:r>
              <a:rPr lang="en-US" sz="1300" dirty="0" smtClean="0">
                <a:solidFill>
                  <a:prstClr val="black"/>
                </a:solidFill>
              </a:rPr>
              <a:t>, Batra, </a:t>
            </a:r>
            <a:r>
              <a:rPr lang="en-US" sz="1300" dirty="0" err="1" smtClean="0">
                <a:solidFill>
                  <a:prstClr val="black"/>
                </a:solidFill>
              </a:rPr>
              <a:t>Kohli</a:t>
            </a:r>
            <a:r>
              <a:rPr lang="en-US" sz="1300" dirty="0" smtClean="0">
                <a:solidFill>
                  <a:prstClr val="black"/>
                </a:solidFill>
              </a:rPr>
              <a:t>, </a:t>
            </a:r>
            <a:r>
              <a:rPr lang="en-US" sz="1300" dirty="0" err="1" smtClean="0">
                <a:solidFill>
                  <a:prstClr val="black"/>
                </a:solidFill>
              </a:rPr>
              <a:t>Kolmogorov</a:t>
            </a:r>
            <a:r>
              <a:rPr lang="en-US" sz="1300" dirty="0" smtClean="0">
                <a:solidFill>
                  <a:prstClr val="black"/>
                </a:solidFill>
              </a:rPr>
              <a:t> ICML ‘11]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419600" y="2819400"/>
            <a:ext cx="4552072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M-Best Modes </a:t>
            </a:r>
            <a:br>
              <a:rPr lang="en-US" sz="1800" dirty="0" smtClean="0"/>
            </a:br>
            <a:r>
              <a:rPr lang="en-US" sz="1300" dirty="0" smtClean="0"/>
              <a:t>-- </a:t>
            </a:r>
            <a:r>
              <a:rPr lang="en-US" sz="1300" dirty="0" smtClean="0">
                <a:solidFill>
                  <a:prstClr val="black"/>
                </a:solidFill>
              </a:rPr>
              <a:t>[</a:t>
            </a:r>
            <a:r>
              <a:rPr lang="en-US" sz="1300" dirty="0" err="1" smtClean="0">
                <a:solidFill>
                  <a:prstClr val="black"/>
                </a:solidFill>
              </a:rPr>
              <a:t>Yadollahpour</a:t>
            </a:r>
            <a:r>
              <a:rPr lang="en-US" sz="1300" dirty="0" smtClean="0">
                <a:solidFill>
                  <a:prstClr val="black"/>
                </a:solidFill>
              </a:rPr>
              <a:t>, Batra, </a:t>
            </a:r>
            <a:r>
              <a:rPr lang="en-US" sz="1300" dirty="0" err="1" smtClean="0">
                <a:solidFill>
                  <a:prstClr val="black"/>
                </a:solidFill>
              </a:rPr>
              <a:t>Shakhnarovich</a:t>
            </a:r>
            <a:r>
              <a:rPr lang="en-US" sz="1300" dirty="0" smtClean="0">
                <a:solidFill>
                  <a:prstClr val="black"/>
                </a:solidFill>
              </a:rPr>
              <a:t>, DISCML-NIPS ’11]</a:t>
            </a:r>
          </a:p>
        </p:txBody>
      </p:sp>
      <p:cxnSp>
        <p:nvCxnSpPr>
          <p:cNvPr id="46" name="Straight Arrow Connector 45"/>
          <p:cNvCxnSpPr/>
          <p:nvPr/>
        </p:nvCxnSpPr>
        <p:spPr bwMode="auto">
          <a:xfrm flipV="1">
            <a:off x="2514600" y="1816072"/>
            <a:ext cx="1447800" cy="12192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 bwMode="auto">
          <a:xfrm>
            <a:off x="2514600" y="3035272"/>
            <a:ext cx="144780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/>
          <p:cNvSpPr/>
          <p:nvPr/>
        </p:nvSpPr>
        <p:spPr bwMode="auto">
          <a:xfrm>
            <a:off x="762000" y="1981200"/>
            <a:ext cx="1447800" cy="533400"/>
          </a:xfrm>
          <a:prstGeom prst="roundRect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4267200" y="1066800"/>
            <a:ext cx="3962400" cy="1219200"/>
          </a:xfrm>
          <a:prstGeom prst="roundRect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7952E-6 3.90097E-6 L 0.0007 0.109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 problem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 general NP-hard </a:t>
            </a:r>
            <a:r>
              <a:rPr lang="en-US" sz="1600" dirty="0" smtClean="0"/>
              <a:t>[</a:t>
            </a:r>
            <a:r>
              <a:rPr lang="en-US" sz="1600" dirty="0" err="1" smtClean="0"/>
              <a:t>Shimony</a:t>
            </a:r>
            <a:r>
              <a:rPr lang="en-US" sz="1600" dirty="0" smtClean="0"/>
              <a:t> ‘94]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90600" y="3975319"/>
            <a:ext cx="396240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dirty="0" smtClean="0">
                <a:solidFill>
                  <a:srgbClr val="008000"/>
                </a:solidFill>
              </a:rPr>
              <a:t>Approximate Inference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0600" y="4420850"/>
            <a:ext cx="79432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  Heuristics: 		Loopy BP	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[Pearl, ‘88]</a:t>
            </a:r>
          </a:p>
          <a:p>
            <a:pPr lvl="0" algn="l">
              <a:buFont typeface="Arial"/>
              <a:buChar char="•"/>
            </a:pP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 Greedy: 		</a:t>
            </a:r>
            <a:r>
              <a:rPr lang="en-US" sz="1600" kern="0" dirty="0" err="1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α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-Expansion [</a:t>
            </a:r>
            <a:r>
              <a:rPr lang="en-US" sz="1600" kern="0" dirty="0" err="1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Boykov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’01, </a:t>
            </a:r>
            <a:r>
              <a:rPr lang="en-US" sz="1600" kern="0" dirty="0" err="1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Komodakis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‘05]</a:t>
            </a:r>
            <a:endParaRPr lang="en-US" sz="1600" dirty="0" smtClean="0">
              <a:solidFill>
                <a:prstClr val="black"/>
              </a:solidFill>
            </a:endParaRPr>
          </a:p>
          <a:p>
            <a:pPr lvl="0" algn="l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  LP Relaxations:		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[Schlesinger ‘76, Wainwright ’05, Sontag ’08, </a:t>
            </a:r>
            <a:r>
              <a:rPr lang="en-US" sz="1600" dirty="0" smtClean="0">
                <a:solidFill>
                  <a:prstClr val="black"/>
                </a:solidFill>
              </a:rPr>
              <a:t>Batra ‘10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]</a:t>
            </a:r>
            <a:endParaRPr lang="en-US" sz="1600" dirty="0" smtClean="0">
              <a:solidFill>
                <a:prstClr val="black"/>
              </a:solidFill>
            </a:endParaRPr>
          </a:p>
          <a:p>
            <a:pPr lvl="0" algn="l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  QP/SDP Relaxations: 	[</a:t>
            </a:r>
            <a:r>
              <a:rPr lang="en-US" sz="1600" dirty="0" err="1" smtClean="0">
                <a:solidFill>
                  <a:prstClr val="black"/>
                </a:solidFill>
              </a:rPr>
              <a:t>Ravikumar</a:t>
            </a:r>
            <a:r>
              <a:rPr lang="en-US" sz="1600" dirty="0" smtClean="0">
                <a:solidFill>
                  <a:prstClr val="black"/>
                </a:solidFill>
              </a:rPr>
              <a:t> ’06, Kumar ‘09]</a:t>
            </a:r>
            <a:endParaRPr lang="en-US" sz="1600" dirty="0"/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800600" y="2235200"/>
            <a:ext cx="3429000" cy="5080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068541" y="1665260"/>
            <a:ext cx="2133601" cy="4191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384482" y="2287560"/>
            <a:ext cx="1409701" cy="215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  <p:bldP spid="9" grpId="0"/>
      <p:bldP spid="10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MAP-MRF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Over-Complete Representation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pSp>
        <p:nvGrpSpPr>
          <p:cNvPr id="7" name="Group 40"/>
          <p:cNvGrpSpPr/>
          <p:nvPr/>
        </p:nvGrpSpPr>
        <p:grpSpPr>
          <a:xfrm>
            <a:off x="1524000" y="1932801"/>
            <a:ext cx="2557740" cy="1343799"/>
            <a:chOff x="1524000" y="1932801"/>
            <a:chExt cx="2557740" cy="1343799"/>
          </a:xfrm>
        </p:grpSpPr>
        <p:pic>
          <p:nvPicPr>
            <p:cNvPr id="6" name="Picture 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1524000" y="2402443"/>
              <a:ext cx="254000" cy="203200"/>
            </a:xfrm>
            <a:prstGeom prst="rect">
              <a:avLst/>
            </a:prstGeom>
          </p:spPr>
        </p:pic>
        <p:grpSp>
          <p:nvGrpSpPr>
            <p:cNvPr id="16" name="Group 6"/>
            <p:cNvGrpSpPr/>
            <p:nvPr/>
          </p:nvGrpSpPr>
          <p:grpSpPr>
            <a:xfrm>
              <a:off x="3124200" y="1932801"/>
              <a:ext cx="957540" cy="1343799"/>
              <a:chOff x="3733800" y="5181600"/>
              <a:chExt cx="957540" cy="1343799"/>
            </a:xfrm>
          </p:grpSpPr>
          <p:sp>
            <p:nvSpPr>
              <p:cNvPr id="8" name="Double Bracket 7"/>
              <p:cNvSpPr/>
              <p:nvPr/>
            </p:nvSpPr>
            <p:spPr bwMode="auto">
              <a:xfrm>
                <a:off x="3733800" y="5181600"/>
                <a:ext cx="533400" cy="1219200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267200" y="6248400"/>
                <a:ext cx="4241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kx1</a:t>
                </a:r>
                <a:endParaRPr lang="en-US" dirty="0"/>
              </a:p>
            </p:txBody>
          </p:sp>
        </p:grpSp>
        <p:pic>
          <p:nvPicPr>
            <p:cNvPr id="10" name="Picture 9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3174482" y="2390001"/>
              <a:ext cx="457200" cy="228600"/>
            </a:xfrm>
            <a:prstGeom prst="rect">
              <a:avLst/>
            </a:prstGeom>
          </p:spPr>
        </p:pic>
        <p:sp>
          <p:nvSpPr>
            <p:cNvPr id="11" name="Rounded Rectangle 10"/>
            <p:cNvSpPr>
              <a:spLocks noChangeAspect="1"/>
            </p:cNvSpPr>
            <p:nvPr/>
          </p:nvSpPr>
          <p:spPr bwMode="auto">
            <a:xfrm>
              <a:off x="3352800" y="1932801"/>
              <a:ext cx="73152" cy="731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" name="Rounded Rectangle 11"/>
            <p:cNvSpPr>
              <a:spLocks noChangeAspect="1"/>
            </p:cNvSpPr>
            <p:nvPr/>
          </p:nvSpPr>
          <p:spPr bwMode="auto">
            <a:xfrm>
              <a:off x="3352800" y="2237601"/>
              <a:ext cx="73152" cy="731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" name="Rounded Rectangle 12"/>
            <p:cNvSpPr>
              <a:spLocks noChangeAspect="1"/>
            </p:cNvSpPr>
            <p:nvPr/>
          </p:nvSpPr>
          <p:spPr bwMode="auto">
            <a:xfrm>
              <a:off x="3352800" y="3078849"/>
              <a:ext cx="73152" cy="731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4" name="Rounded Rectangle 13"/>
            <p:cNvSpPr>
              <a:spLocks noChangeAspect="1"/>
            </p:cNvSpPr>
            <p:nvPr/>
          </p:nvSpPr>
          <p:spPr bwMode="auto">
            <a:xfrm>
              <a:off x="3352800" y="2774049"/>
              <a:ext cx="73152" cy="731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" name="Right Arrow 14"/>
            <p:cNvSpPr/>
            <p:nvPr/>
          </p:nvSpPr>
          <p:spPr bwMode="auto">
            <a:xfrm>
              <a:off x="2209800" y="2390001"/>
              <a:ext cx="457200" cy="2286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7" name="Group 41"/>
          <p:cNvGrpSpPr/>
          <p:nvPr/>
        </p:nvGrpSpPr>
        <p:grpSpPr>
          <a:xfrm>
            <a:off x="1524000" y="3810000"/>
            <a:ext cx="2886748" cy="2410599"/>
            <a:chOff x="1524000" y="3810000"/>
            <a:chExt cx="2886748" cy="2410599"/>
          </a:xfrm>
        </p:grpSpPr>
        <p:sp>
          <p:nvSpPr>
            <p:cNvPr id="21" name="Double Bracket 20"/>
            <p:cNvSpPr/>
            <p:nvPr/>
          </p:nvSpPr>
          <p:spPr bwMode="auto">
            <a:xfrm>
              <a:off x="3124200" y="3810000"/>
              <a:ext cx="762000" cy="2286000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29552" y="5943600"/>
              <a:ext cx="4811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</a:t>
              </a:r>
              <a:r>
                <a:rPr lang="en-US" baseline="30000" dirty="0" smtClean="0"/>
                <a:t>2</a:t>
              </a:r>
              <a:r>
                <a:rPr lang="en-US" dirty="0" smtClean="0"/>
                <a:t>x1</a:t>
              </a:r>
              <a:endParaRPr lang="en-US" dirty="0"/>
            </a:p>
          </p:txBody>
        </p:sp>
        <p:sp>
          <p:nvSpPr>
            <p:cNvPr id="24" name="Rounded Rectangle 23"/>
            <p:cNvSpPr>
              <a:spLocks noChangeAspect="1"/>
            </p:cNvSpPr>
            <p:nvPr/>
          </p:nvSpPr>
          <p:spPr bwMode="auto">
            <a:xfrm>
              <a:off x="3432048" y="3886200"/>
              <a:ext cx="73152" cy="731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5" name="Rounded Rectangle 24"/>
            <p:cNvSpPr>
              <a:spLocks noChangeAspect="1"/>
            </p:cNvSpPr>
            <p:nvPr/>
          </p:nvSpPr>
          <p:spPr bwMode="auto">
            <a:xfrm>
              <a:off x="3432048" y="4191000"/>
              <a:ext cx="73152" cy="731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7" name="Rounded Rectangle 26"/>
            <p:cNvSpPr>
              <a:spLocks noChangeAspect="1"/>
            </p:cNvSpPr>
            <p:nvPr/>
          </p:nvSpPr>
          <p:spPr bwMode="auto">
            <a:xfrm>
              <a:off x="3432048" y="4495800"/>
              <a:ext cx="73152" cy="731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8" name="Right Arrow 27"/>
            <p:cNvSpPr/>
            <p:nvPr/>
          </p:nvSpPr>
          <p:spPr bwMode="auto">
            <a:xfrm>
              <a:off x="2209800" y="4876800"/>
              <a:ext cx="457200" cy="2286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9" name="Picture 2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1524000" y="4902716"/>
              <a:ext cx="317500" cy="215900"/>
            </a:xfrm>
            <a:prstGeom prst="rect">
              <a:avLst/>
            </a:prstGeom>
          </p:spPr>
        </p:pic>
        <p:pic>
          <p:nvPicPr>
            <p:cNvPr id="30" name="Picture 29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tretch>
                  <a:fillRect/>
                </a:stretch>
              </p:blipFill>
            </mc:Choice>
            <mc:Fallback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3150118" y="4825226"/>
              <a:ext cx="698500" cy="241300"/>
            </a:xfrm>
            <a:prstGeom prst="rect">
              <a:avLst/>
            </a:prstGeom>
          </p:spPr>
        </p:pic>
        <p:sp>
          <p:nvSpPr>
            <p:cNvPr id="31" name="Rounded Rectangle 30"/>
            <p:cNvSpPr>
              <a:spLocks noChangeAspect="1"/>
            </p:cNvSpPr>
            <p:nvPr/>
          </p:nvSpPr>
          <p:spPr bwMode="auto">
            <a:xfrm>
              <a:off x="3429000" y="5638800"/>
              <a:ext cx="73152" cy="731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2" name="Rounded Rectangle 31"/>
            <p:cNvSpPr>
              <a:spLocks noChangeAspect="1"/>
            </p:cNvSpPr>
            <p:nvPr/>
          </p:nvSpPr>
          <p:spPr bwMode="auto">
            <a:xfrm>
              <a:off x="3429000" y="5334000"/>
              <a:ext cx="73152" cy="731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3" name="Rounded Rectangle 32"/>
            <p:cNvSpPr>
              <a:spLocks noChangeAspect="1"/>
            </p:cNvSpPr>
            <p:nvPr/>
          </p:nvSpPr>
          <p:spPr bwMode="auto">
            <a:xfrm>
              <a:off x="3429000" y="5946648"/>
              <a:ext cx="73152" cy="731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4" name="Rounded Rectangle 33"/>
            <p:cNvSpPr>
              <a:spLocks noChangeAspect="1"/>
            </p:cNvSpPr>
            <p:nvPr/>
          </p:nvSpPr>
          <p:spPr bwMode="auto">
            <a:xfrm>
              <a:off x="3429000" y="5641848"/>
              <a:ext cx="73152" cy="731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35" name="Picture 3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5334000" y="4406900"/>
            <a:ext cx="1562100" cy="241300"/>
          </a:xfrm>
          <a:prstGeom prst="rect">
            <a:avLst/>
          </a:prstGeom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5334000" y="2237601"/>
            <a:ext cx="1320800" cy="228600"/>
          </a:xfrm>
          <a:prstGeom prst="rect">
            <a:avLst/>
          </a:prstGeom>
        </p:spPr>
      </p:pic>
      <p:pic>
        <p:nvPicPr>
          <p:cNvPr id="38" name="Picture 3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4724400" y="2618601"/>
            <a:ext cx="2324100" cy="228600"/>
          </a:xfrm>
          <a:prstGeom prst="rect">
            <a:avLst/>
          </a:prstGeom>
        </p:spPr>
      </p:pic>
      <p:pic>
        <p:nvPicPr>
          <p:cNvPr id="40" name="Picture 3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4724400" y="4864100"/>
            <a:ext cx="3314700" cy="241300"/>
          </a:xfrm>
          <a:prstGeom prst="rect">
            <a:avLst/>
          </a:prstGeom>
        </p:spPr>
      </p:pic>
      <p:grpSp>
        <p:nvGrpSpPr>
          <p:cNvPr id="18" name="Group 47"/>
          <p:cNvGrpSpPr/>
          <p:nvPr/>
        </p:nvGrpSpPr>
        <p:grpSpPr>
          <a:xfrm>
            <a:off x="834592" y="4674136"/>
            <a:ext cx="117908" cy="570706"/>
            <a:chOff x="834592" y="4648200"/>
            <a:chExt cx="117908" cy="570706"/>
          </a:xfrm>
        </p:grpSpPr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838200" y="46482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834592" y="5104606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3" name="Straight Connector 42"/>
            <p:cNvCxnSpPr>
              <a:stCxn id="37" idx="4"/>
              <a:endCxn id="39" idx="0"/>
            </p:cNvCxnSpPr>
            <p:nvPr/>
          </p:nvCxnSpPr>
          <p:spPr>
            <a:xfrm rot="5400000">
              <a:off x="722493" y="4931749"/>
              <a:ext cx="342106" cy="360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47" name="Oval 46"/>
          <p:cNvSpPr>
            <a:spLocks noChangeAspect="1"/>
          </p:cNvSpPr>
          <p:nvPr/>
        </p:nvSpPr>
        <p:spPr>
          <a:xfrm>
            <a:off x="914400" y="2502436"/>
            <a:ext cx="114300" cy="1143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MAP-MRF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Double Bracket 5"/>
          <p:cNvSpPr/>
          <p:nvPr/>
        </p:nvSpPr>
        <p:spPr bwMode="auto">
          <a:xfrm>
            <a:off x="3048000" y="1715274"/>
            <a:ext cx="2133600" cy="342126"/>
          </a:xfrm>
          <a:prstGeom prst="bracketPair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48100" y="1752600"/>
            <a:ext cx="419100" cy="228600"/>
          </a:xfrm>
          <a:prstGeom prst="rect">
            <a:avLst/>
          </a:prstGeom>
        </p:spPr>
      </p:pic>
      <p:sp>
        <p:nvSpPr>
          <p:cNvPr id="9" name="Rounded Rectangle 8"/>
          <p:cNvSpPr>
            <a:spLocks noChangeAspect="1"/>
          </p:cNvSpPr>
          <p:nvPr/>
        </p:nvSpPr>
        <p:spPr bwMode="auto">
          <a:xfrm>
            <a:off x="3203448" y="1828800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Rounded Rectangle 9"/>
          <p:cNvSpPr>
            <a:spLocks noChangeAspect="1"/>
          </p:cNvSpPr>
          <p:nvPr/>
        </p:nvSpPr>
        <p:spPr bwMode="auto">
          <a:xfrm>
            <a:off x="3505200" y="1828800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Rounded Rectangle 12"/>
          <p:cNvSpPr>
            <a:spLocks noChangeAspect="1"/>
          </p:cNvSpPr>
          <p:nvPr/>
        </p:nvSpPr>
        <p:spPr bwMode="auto">
          <a:xfrm>
            <a:off x="4498848" y="1828800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Rounded Rectangle 13"/>
          <p:cNvSpPr>
            <a:spLocks noChangeAspect="1"/>
          </p:cNvSpPr>
          <p:nvPr/>
        </p:nvSpPr>
        <p:spPr bwMode="auto">
          <a:xfrm>
            <a:off x="4879848" y="1828800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8" name="Group 6"/>
          <p:cNvGrpSpPr/>
          <p:nvPr/>
        </p:nvGrpSpPr>
        <p:grpSpPr>
          <a:xfrm>
            <a:off x="5443260" y="1371600"/>
            <a:ext cx="957540" cy="1343799"/>
            <a:chOff x="3733800" y="5181600"/>
            <a:chExt cx="957540" cy="1343799"/>
          </a:xfrm>
        </p:grpSpPr>
        <p:sp>
          <p:nvSpPr>
            <p:cNvPr id="24" name="Double Bracket 23"/>
            <p:cNvSpPr/>
            <p:nvPr/>
          </p:nvSpPr>
          <p:spPr bwMode="auto">
            <a:xfrm>
              <a:off x="3733800" y="5181600"/>
              <a:ext cx="533400" cy="1219200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67200" y="6248400"/>
              <a:ext cx="4241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kx1</a:t>
              </a:r>
              <a:endParaRPr lang="en-US" dirty="0"/>
            </a:p>
          </p:txBody>
        </p:sp>
      </p:grpSp>
      <p:pic>
        <p:nvPicPr>
          <p:cNvPr id="18" name="Picture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493542" y="1828800"/>
            <a:ext cx="457200" cy="228600"/>
          </a:xfrm>
          <a:prstGeom prst="rect">
            <a:avLst/>
          </a:prstGeom>
        </p:spPr>
      </p:pic>
      <p:sp>
        <p:nvSpPr>
          <p:cNvPr id="19" name="Rounded Rectangle 18"/>
          <p:cNvSpPr>
            <a:spLocks noChangeAspect="1"/>
          </p:cNvSpPr>
          <p:nvPr/>
        </p:nvSpPr>
        <p:spPr bwMode="auto">
          <a:xfrm>
            <a:off x="5671860" y="1371600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" name="Rounded Rectangle 19"/>
          <p:cNvSpPr>
            <a:spLocks noChangeAspect="1"/>
          </p:cNvSpPr>
          <p:nvPr/>
        </p:nvSpPr>
        <p:spPr bwMode="auto">
          <a:xfrm>
            <a:off x="5671860" y="1676400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1" name="Rounded Rectangle 20"/>
          <p:cNvSpPr>
            <a:spLocks noChangeAspect="1"/>
          </p:cNvSpPr>
          <p:nvPr/>
        </p:nvSpPr>
        <p:spPr bwMode="auto">
          <a:xfrm>
            <a:off x="5671860" y="2517648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2" name="Rounded Rectangle 21"/>
          <p:cNvSpPr>
            <a:spLocks noChangeAspect="1"/>
          </p:cNvSpPr>
          <p:nvPr/>
        </p:nvSpPr>
        <p:spPr bwMode="auto">
          <a:xfrm>
            <a:off x="5671860" y="2212848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0" name="Double Bracket 29"/>
          <p:cNvSpPr/>
          <p:nvPr/>
        </p:nvSpPr>
        <p:spPr bwMode="auto">
          <a:xfrm>
            <a:off x="5495252" y="3048000"/>
            <a:ext cx="762000" cy="2286000"/>
          </a:xfrm>
          <a:prstGeom prst="bracketPair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00604" y="5181600"/>
            <a:ext cx="481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30000" dirty="0" smtClean="0"/>
              <a:t>2</a:t>
            </a:r>
            <a:r>
              <a:rPr lang="en-US" dirty="0" smtClean="0"/>
              <a:t>x1</a:t>
            </a:r>
            <a:endParaRPr lang="en-US" dirty="0"/>
          </a:p>
        </p:txBody>
      </p:sp>
      <p:sp>
        <p:nvSpPr>
          <p:cNvPr id="32" name="Rounded Rectangle 31"/>
          <p:cNvSpPr>
            <a:spLocks noChangeAspect="1"/>
          </p:cNvSpPr>
          <p:nvPr/>
        </p:nvSpPr>
        <p:spPr bwMode="auto">
          <a:xfrm>
            <a:off x="5803100" y="3124200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3" name="Rounded Rectangle 32"/>
          <p:cNvSpPr>
            <a:spLocks noChangeAspect="1"/>
          </p:cNvSpPr>
          <p:nvPr/>
        </p:nvSpPr>
        <p:spPr bwMode="auto">
          <a:xfrm>
            <a:off x="5803100" y="3429000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4" name="Rounded Rectangle 33"/>
          <p:cNvSpPr>
            <a:spLocks noChangeAspect="1"/>
          </p:cNvSpPr>
          <p:nvPr/>
        </p:nvSpPr>
        <p:spPr bwMode="auto">
          <a:xfrm>
            <a:off x="5803100" y="3733800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37" name="Picture 3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521170" y="4063226"/>
            <a:ext cx="698500" cy="241300"/>
          </a:xfrm>
          <a:prstGeom prst="rect">
            <a:avLst/>
          </a:prstGeom>
        </p:spPr>
      </p:pic>
      <p:sp>
        <p:nvSpPr>
          <p:cNvPr id="38" name="Rounded Rectangle 37"/>
          <p:cNvSpPr>
            <a:spLocks noChangeAspect="1"/>
          </p:cNvSpPr>
          <p:nvPr/>
        </p:nvSpPr>
        <p:spPr bwMode="auto">
          <a:xfrm>
            <a:off x="5800052" y="4876800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9" name="Rounded Rectangle 38"/>
          <p:cNvSpPr>
            <a:spLocks noChangeAspect="1"/>
          </p:cNvSpPr>
          <p:nvPr/>
        </p:nvSpPr>
        <p:spPr bwMode="auto">
          <a:xfrm>
            <a:off x="5800052" y="4572000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0" name="Rounded Rectangle 39"/>
          <p:cNvSpPr>
            <a:spLocks noChangeAspect="1"/>
          </p:cNvSpPr>
          <p:nvPr/>
        </p:nvSpPr>
        <p:spPr bwMode="auto">
          <a:xfrm>
            <a:off x="5800052" y="5184648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1" name="Rounded Rectangle 40"/>
          <p:cNvSpPr>
            <a:spLocks noChangeAspect="1"/>
          </p:cNvSpPr>
          <p:nvPr/>
        </p:nvSpPr>
        <p:spPr bwMode="auto">
          <a:xfrm>
            <a:off x="5800052" y="4879848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2" name="Double Bracket 41"/>
          <p:cNvSpPr/>
          <p:nvPr/>
        </p:nvSpPr>
        <p:spPr bwMode="auto">
          <a:xfrm>
            <a:off x="2667000" y="3810000"/>
            <a:ext cx="2743200" cy="342126"/>
          </a:xfrm>
          <a:prstGeom prst="bracketPair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4" name="Rounded Rectangle 43"/>
          <p:cNvSpPr>
            <a:spLocks noChangeAspect="1"/>
          </p:cNvSpPr>
          <p:nvPr/>
        </p:nvSpPr>
        <p:spPr bwMode="auto">
          <a:xfrm>
            <a:off x="3127248" y="3923526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5" name="Rounded Rectangle 44"/>
          <p:cNvSpPr>
            <a:spLocks noChangeAspect="1"/>
          </p:cNvSpPr>
          <p:nvPr/>
        </p:nvSpPr>
        <p:spPr bwMode="auto">
          <a:xfrm>
            <a:off x="3454918" y="3923526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6" name="Rounded Rectangle 45"/>
          <p:cNvSpPr>
            <a:spLocks noChangeAspect="1"/>
          </p:cNvSpPr>
          <p:nvPr/>
        </p:nvSpPr>
        <p:spPr bwMode="auto">
          <a:xfrm>
            <a:off x="4563643" y="3923526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7" name="Rounded Rectangle 46"/>
          <p:cNvSpPr>
            <a:spLocks noChangeAspect="1"/>
          </p:cNvSpPr>
          <p:nvPr/>
        </p:nvSpPr>
        <p:spPr bwMode="auto">
          <a:xfrm>
            <a:off x="4868443" y="3923526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8" name="Rounded Rectangle 47"/>
          <p:cNvSpPr>
            <a:spLocks noChangeAspect="1"/>
          </p:cNvSpPr>
          <p:nvPr/>
        </p:nvSpPr>
        <p:spPr bwMode="auto">
          <a:xfrm>
            <a:off x="2817846" y="3926574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0" name="Rounded Rectangle 49"/>
          <p:cNvSpPr>
            <a:spLocks noChangeAspect="1"/>
          </p:cNvSpPr>
          <p:nvPr/>
        </p:nvSpPr>
        <p:spPr bwMode="auto">
          <a:xfrm>
            <a:off x="5171689" y="3923526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52" name="Picture 5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3722395" y="3834368"/>
            <a:ext cx="660400" cy="241300"/>
          </a:xfrm>
          <a:prstGeom prst="rect">
            <a:avLst/>
          </a:prstGeom>
        </p:spPr>
      </p:pic>
      <p:pic>
        <p:nvPicPr>
          <p:cNvPr id="54" name="Picture 5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1752600" y="3733800"/>
            <a:ext cx="774700" cy="736600"/>
          </a:xfrm>
          <a:prstGeom prst="rect">
            <a:avLst/>
          </a:prstGeom>
        </p:spPr>
      </p:pic>
      <p:pic>
        <p:nvPicPr>
          <p:cNvPr id="55" name="Picture 5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2362200" y="1676400"/>
            <a:ext cx="444500" cy="698500"/>
          </a:xfrm>
          <a:prstGeom prst="rect">
            <a:avLst/>
          </a:prstGeom>
        </p:spPr>
      </p:pic>
      <p:sp>
        <p:nvSpPr>
          <p:cNvPr id="56" name="Plus 55"/>
          <p:cNvSpPr/>
          <p:nvPr/>
        </p:nvSpPr>
        <p:spPr bwMode="auto">
          <a:xfrm>
            <a:off x="2286000" y="2895600"/>
            <a:ext cx="533400" cy="457200"/>
          </a:xfrm>
          <a:prstGeom prst="mathPlus">
            <a:avLst>
              <a:gd name="adj1" fmla="val 15962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1" name="Group 42"/>
          <p:cNvGrpSpPr/>
          <p:nvPr/>
        </p:nvGrpSpPr>
        <p:grpSpPr>
          <a:xfrm>
            <a:off x="609600" y="3924300"/>
            <a:ext cx="117908" cy="570706"/>
            <a:chOff x="834592" y="4648200"/>
            <a:chExt cx="117908" cy="570706"/>
          </a:xfrm>
        </p:grpSpPr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838200" y="46482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834592" y="5104606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3" name="Straight Connector 52"/>
            <p:cNvCxnSpPr>
              <a:stCxn id="49" idx="4"/>
              <a:endCxn id="51" idx="0"/>
            </p:cNvCxnSpPr>
            <p:nvPr/>
          </p:nvCxnSpPr>
          <p:spPr>
            <a:xfrm rot="5400000">
              <a:off x="722493" y="4931749"/>
              <a:ext cx="342106" cy="360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57" name="Oval 56"/>
          <p:cNvSpPr>
            <a:spLocks noChangeAspect="1"/>
          </p:cNvSpPr>
          <p:nvPr/>
        </p:nvSpPr>
        <p:spPr>
          <a:xfrm>
            <a:off x="689408" y="1752600"/>
            <a:ext cx="114300" cy="1143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MAP-MRF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Integer Program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828800" y="5537200"/>
            <a:ext cx="2209800" cy="558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828800" y="4800600"/>
            <a:ext cx="1854200" cy="5969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209800" y="4114800"/>
            <a:ext cx="1498600" cy="5588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133600" y="3378200"/>
            <a:ext cx="1930400" cy="2794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2438400" y="2857500"/>
            <a:ext cx="1625600" cy="266700"/>
          </a:xfrm>
          <a:prstGeom prst="rect">
            <a:avLst/>
          </a:prstGeom>
        </p:spPr>
      </p:pic>
      <p:grpSp>
        <p:nvGrpSpPr>
          <p:cNvPr id="18" name="Group 26"/>
          <p:cNvGrpSpPr/>
          <p:nvPr/>
        </p:nvGrpSpPr>
        <p:grpSpPr>
          <a:xfrm>
            <a:off x="4191000" y="2743200"/>
            <a:ext cx="3106101" cy="914400"/>
            <a:chOff x="4191000" y="2743200"/>
            <a:chExt cx="3106101" cy="914400"/>
          </a:xfrm>
        </p:grpSpPr>
        <p:sp>
          <p:nvSpPr>
            <p:cNvPr id="12" name="TextBox 11"/>
            <p:cNvSpPr txBox="1"/>
            <p:nvPr/>
          </p:nvSpPr>
          <p:spPr>
            <a:xfrm>
              <a:off x="5638800" y="2981158"/>
              <a:ext cx="16583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Indicator Variables</a:t>
              </a:r>
              <a:endParaRPr lang="en-US" sz="1400" dirty="0"/>
            </a:p>
          </p:txBody>
        </p:sp>
        <p:sp>
          <p:nvSpPr>
            <p:cNvPr id="13" name="Right Brace 12"/>
            <p:cNvSpPr/>
            <p:nvPr/>
          </p:nvSpPr>
          <p:spPr bwMode="auto">
            <a:xfrm>
              <a:off x="4191000" y="2743200"/>
              <a:ext cx="228600" cy="914400"/>
            </a:xfrm>
            <a:prstGeom prst="rightBrac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9" name="Straight Arrow Connector 18"/>
            <p:cNvCxnSpPr>
              <a:stCxn id="12" idx="1"/>
            </p:cNvCxnSpPr>
            <p:nvPr/>
          </p:nvCxnSpPr>
          <p:spPr bwMode="auto">
            <a:xfrm rot="10800000" flipV="1">
              <a:off x="4648200" y="3135046"/>
              <a:ext cx="990600" cy="6535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20" name="Group 27"/>
          <p:cNvGrpSpPr/>
          <p:nvPr/>
        </p:nvGrpSpPr>
        <p:grpSpPr>
          <a:xfrm>
            <a:off x="4191000" y="4140200"/>
            <a:ext cx="2898339" cy="1066800"/>
            <a:chOff x="4191000" y="4038600"/>
            <a:chExt cx="2898339" cy="1066800"/>
          </a:xfrm>
        </p:grpSpPr>
        <p:sp>
          <p:nvSpPr>
            <p:cNvPr id="14" name="Right Brace 13"/>
            <p:cNvSpPr/>
            <p:nvPr/>
          </p:nvSpPr>
          <p:spPr bwMode="auto">
            <a:xfrm>
              <a:off x="4191000" y="4038600"/>
              <a:ext cx="228600" cy="1066800"/>
            </a:xfrm>
            <a:prstGeom prst="rightBrac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46566" y="4340423"/>
              <a:ext cx="12427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Unique Label</a:t>
              </a:r>
              <a:endParaRPr lang="en-US" sz="1400" dirty="0"/>
            </a:p>
          </p:txBody>
        </p:sp>
        <p:cxnSp>
          <p:nvCxnSpPr>
            <p:cNvPr id="21" name="Straight Arrow Connector 20"/>
            <p:cNvCxnSpPr>
              <a:stCxn id="15" idx="1"/>
            </p:cNvCxnSpPr>
            <p:nvPr/>
          </p:nvCxnSpPr>
          <p:spPr bwMode="auto">
            <a:xfrm rot="10800000" flipV="1">
              <a:off x="4648200" y="4494312"/>
              <a:ext cx="1198366" cy="776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22" name="Group 28"/>
          <p:cNvGrpSpPr/>
          <p:nvPr/>
        </p:nvGrpSpPr>
        <p:grpSpPr>
          <a:xfrm>
            <a:off x="4191000" y="5486400"/>
            <a:ext cx="3271921" cy="533400"/>
            <a:chOff x="4191000" y="5486400"/>
            <a:chExt cx="3271921" cy="533400"/>
          </a:xfrm>
        </p:grpSpPr>
        <p:sp>
          <p:nvSpPr>
            <p:cNvPr id="16" name="Right Brace 15"/>
            <p:cNvSpPr/>
            <p:nvPr/>
          </p:nvSpPr>
          <p:spPr bwMode="auto">
            <a:xfrm>
              <a:off x="4191000" y="5486400"/>
              <a:ext cx="228600" cy="533400"/>
            </a:xfrm>
            <a:prstGeom prst="rightBrac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62266" y="5559623"/>
              <a:ext cx="21006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Consistent Assignments</a:t>
              </a:r>
              <a:endParaRPr lang="en-US" sz="1400" dirty="0"/>
            </a:p>
          </p:txBody>
        </p:sp>
        <p:cxnSp>
          <p:nvCxnSpPr>
            <p:cNvPr id="23" name="Straight Arrow Connector 22"/>
            <p:cNvCxnSpPr>
              <a:stCxn id="17" idx="1"/>
            </p:cNvCxnSpPr>
            <p:nvPr/>
          </p:nvCxnSpPr>
          <p:spPr bwMode="auto">
            <a:xfrm rot="10800000" flipV="1">
              <a:off x="4648200" y="5713512"/>
              <a:ext cx="714066" cy="776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24" name="Group 35"/>
          <p:cNvGrpSpPr/>
          <p:nvPr/>
        </p:nvGrpSpPr>
        <p:grpSpPr>
          <a:xfrm>
            <a:off x="609600" y="4953000"/>
            <a:ext cx="647700" cy="114300"/>
            <a:chOff x="609600" y="4953000"/>
            <a:chExt cx="647700" cy="114300"/>
          </a:xfrm>
        </p:grpSpPr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609600" y="4953000"/>
              <a:ext cx="114300" cy="114300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1143000" y="4953000"/>
              <a:ext cx="114300" cy="1143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0" name="Straight Connector 29"/>
            <p:cNvCxnSpPr>
              <a:stCxn id="25" idx="6"/>
              <a:endCxn id="26" idx="2"/>
            </p:cNvCxnSpPr>
            <p:nvPr/>
          </p:nvCxnSpPr>
          <p:spPr>
            <a:xfrm>
              <a:off x="723900" y="5010150"/>
              <a:ext cx="4191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31" name="Oval 30"/>
          <p:cNvSpPr>
            <a:spLocks noChangeAspect="1"/>
          </p:cNvSpPr>
          <p:nvPr/>
        </p:nvSpPr>
        <p:spPr>
          <a:xfrm>
            <a:off x="838200" y="4191000"/>
            <a:ext cx="114300" cy="1143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6200" y="5715000"/>
            <a:ext cx="1447800" cy="155576"/>
            <a:chOff x="76200" y="5715000"/>
            <a:chExt cx="1447800" cy="155576"/>
          </a:xfrm>
        </p:grpSpPr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76200" y="5715000"/>
              <a:ext cx="114300" cy="114300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609600" y="5715000"/>
              <a:ext cx="114300" cy="1143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4" name="Straight Connector 33"/>
            <p:cNvCxnSpPr>
              <a:stCxn id="32" idx="6"/>
              <a:endCxn id="33" idx="2"/>
            </p:cNvCxnSpPr>
            <p:nvPr/>
          </p:nvCxnSpPr>
          <p:spPr>
            <a:xfrm>
              <a:off x="190500" y="5772150"/>
              <a:ext cx="4191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1409700" y="57150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>
              <a:off x="914400" y="5715000"/>
              <a:ext cx="304800" cy="158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914400" y="5792788"/>
              <a:ext cx="304800" cy="158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914400" y="5868988"/>
              <a:ext cx="304800" cy="158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44" name="Picture 4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2601941" y="1981200"/>
            <a:ext cx="1409700" cy="43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MAP-MRF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Integer Program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32" name="Picture 3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590800" y="1981200"/>
            <a:ext cx="2032001" cy="1206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LP Relaxation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Linear Program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590800" y="1981200"/>
            <a:ext cx="1879601" cy="12065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914400" y="4190206"/>
            <a:ext cx="2362200" cy="1295400"/>
            <a:chOff x="914400" y="4037806"/>
            <a:chExt cx="2362200" cy="1295400"/>
          </a:xfrm>
        </p:grpSpPr>
        <p:pic>
          <p:nvPicPr>
            <p:cNvPr id="14" name="Picture 1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914400" y="4533900"/>
              <a:ext cx="457200" cy="190500"/>
            </a:xfrm>
            <a:prstGeom prst="rect">
              <a:avLst/>
            </a:prstGeom>
          </p:spPr>
        </p:pic>
        <p:sp>
          <p:nvSpPr>
            <p:cNvPr id="15" name="Double Bracket 14"/>
            <p:cNvSpPr/>
            <p:nvPr/>
          </p:nvSpPr>
          <p:spPr bwMode="auto">
            <a:xfrm>
              <a:off x="1676400" y="4037806"/>
              <a:ext cx="1600200" cy="1295400"/>
            </a:xfrm>
            <a:prstGeom prst="bracketPair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cxnSp>
        <p:nvCxnSpPr>
          <p:cNvPr id="17" name="Straight Arrow Connector 16"/>
          <p:cNvCxnSpPr/>
          <p:nvPr/>
        </p:nvCxnSpPr>
        <p:spPr bwMode="auto">
          <a:xfrm rot="5400000">
            <a:off x="3048000" y="4799806"/>
            <a:ext cx="1371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810000" y="4723606"/>
            <a:ext cx="546100" cy="21590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 bwMode="auto">
          <a:xfrm>
            <a:off x="1676400" y="5713412"/>
            <a:ext cx="1600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286000" y="5803900"/>
            <a:ext cx="546100" cy="215900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5394368" y="4495800"/>
            <a:ext cx="2301832" cy="954107"/>
            <a:chOff x="5394368" y="4343400"/>
            <a:chExt cx="2301832" cy="954107"/>
          </a:xfrm>
        </p:grpSpPr>
        <p:sp>
          <p:nvSpPr>
            <p:cNvPr id="73" name="TextBox 72"/>
            <p:cNvSpPr txBox="1"/>
            <p:nvPr/>
          </p:nvSpPr>
          <p:spPr>
            <a:xfrm>
              <a:off x="5394368" y="4343400"/>
              <a:ext cx="178778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Off-the-shelf solvers</a:t>
              </a:r>
              <a:br>
                <a:rPr lang="en-US" sz="1400" dirty="0" smtClean="0"/>
              </a:br>
              <a:r>
                <a:rPr lang="en-US" sz="1400" dirty="0" smtClean="0"/>
                <a:t>CPLEX</a:t>
              </a:r>
              <a:br>
                <a:rPr lang="en-US" sz="1400" dirty="0" smtClean="0"/>
              </a:br>
              <a:r>
                <a:rPr lang="en-US" sz="1400" dirty="0" err="1" smtClean="0"/>
                <a:t>Mosek</a:t>
              </a:r>
              <a:r>
                <a:rPr lang="en-US" sz="1400" dirty="0" smtClean="0"/>
                <a:t/>
              </a:r>
              <a:br>
                <a:rPr lang="en-US" sz="1400" dirty="0" smtClean="0"/>
              </a:br>
              <a:r>
                <a:rPr lang="en-US" sz="1400" dirty="0" smtClean="0"/>
                <a:t>etc</a:t>
              </a:r>
              <a:endParaRPr lang="en-US" sz="1400" dirty="0"/>
            </a:p>
          </p:txBody>
        </p:sp>
        <p:pic>
          <p:nvPicPr>
            <p:cNvPr id="74" name="Picture 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309102" y="4477385"/>
              <a:ext cx="387098" cy="399415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LP Relaxation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Block Co-ordinate Ascent on Dual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914400" y="4190206"/>
            <a:ext cx="2362200" cy="1295400"/>
            <a:chOff x="914400" y="4037806"/>
            <a:chExt cx="2362200" cy="1295400"/>
          </a:xfrm>
        </p:grpSpPr>
        <p:pic>
          <p:nvPicPr>
            <p:cNvPr id="20" name="Picture 19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914400" y="4533900"/>
              <a:ext cx="457200" cy="190500"/>
            </a:xfrm>
            <a:prstGeom prst="rect">
              <a:avLst/>
            </a:prstGeom>
          </p:spPr>
        </p:pic>
        <p:sp>
          <p:nvSpPr>
            <p:cNvPr id="22" name="Double Bracket 21"/>
            <p:cNvSpPr/>
            <p:nvPr/>
          </p:nvSpPr>
          <p:spPr bwMode="auto">
            <a:xfrm>
              <a:off x="1676400" y="4037806"/>
              <a:ext cx="1600200" cy="1295400"/>
            </a:xfrm>
            <a:prstGeom prst="bracketPair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cxnSp>
        <p:nvCxnSpPr>
          <p:cNvPr id="24" name="Straight Arrow Connector 23"/>
          <p:cNvCxnSpPr/>
          <p:nvPr/>
        </p:nvCxnSpPr>
        <p:spPr bwMode="auto">
          <a:xfrm rot="5400000">
            <a:off x="3048000" y="4799806"/>
            <a:ext cx="1371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810000" y="4723606"/>
            <a:ext cx="546100" cy="215900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 bwMode="auto">
          <a:xfrm>
            <a:off x="1676400" y="5713412"/>
            <a:ext cx="1600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286000" y="5803900"/>
            <a:ext cx="546100" cy="215900"/>
          </a:xfrm>
          <a:prstGeom prst="rect">
            <a:avLst/>
          </a:prstGeom>
        </p:spPr>
      </p:pic>
      <p:grpSp>
        <p:nvGrpSpPr>
          <p:cNvPr id="155" name="Group 154"/>
          <p:cNvGrpSpPr/>
          <p:nvPr/>
        </p:nvGrpSpPr>
        <p:grpSpPr>
          <a:xfrm>
            <a:off x="2286000" y="2057400"/>
            <a:ext cx="2133600" cy="1371600"/>
            <a:chOff x="4114800" y="2057400"/>
            <a:chExt cx="1482721" cy="1029494"/>
          </a:xfrm>
        </p:grpSpPr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4114800" y="20581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4579908" y="20581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8" name="Straight Connector 77"/>
            <p:cNvCxnSpPr>
              <a:stCxn id="76" idx="6"/>
              <a:endCxn id="77" idx="2"/>
            </p:cNvCxnSpPr>
            <p:nvPr/>
          </p:nvCxnSpPr>
          <p:spPr>
            <a:xfrm>
              <a:off x="4229100" y="2115344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9" name="Oval 78"/>
            <p:cNvSpPr>
              <a:spLocks noChangeAspect="1"/>
            </p:cNvSpPr>
            <p:nvPr/>
          </p:nvSpPr>
          <p:spPr>
            <a:xfrm>
              <a:off x="4114800" y="25153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val 79"/>
            <p:cNvSpPr>
              <a:spLocks noChangeAspect="1"/>
            </p:cNvSpPr>
            <p:nvPr/>
          </p:nvSpPr>
          <p:spPr>
            <a:xfrm>
              <a:off x="4579908" y="25153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1" name="Straight Connector 80"/>
            <p:cNvCxnSpPr>
              <a:stCxn id="79" idx="6"/>
              <a:endCxn id="80" idx="2"/>
            </p:cNvCxnSpPr>
            <p:nvPr/>
          </p:nvCxnSpPr>
          <p:spPr>
            <a:xfrm>
              <a:off x="4229100" y="2572544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2" name="Straight Connector 81"/>
            <p:cNvCxnSpPr>
              <a:stCxn id="76" idx="4"/>
              <a:endCxn id="79" idx="0"/>
            </p:cNvCxnSpPr>
            <p:nvPr/>
          </p:nvCxnSpPr>
          <p:spPr>
            <a:xfrm rot="5400000">
              <a:off x="4000500" y="23439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3" name="Straight Connector 82"/>
            <p:cNvCxnSpPr>
              <a:stCxn id="77" idx="4"/>
              <a:endCxn id="80" idx="0"/>
            </p:cNvCxnSpPr>
            <p:nvPr/>
          </p:nvCxnSpPr>
          <p:spPr>
            <a:xfrm rot="5400000">
              <a:off x="4465608" y="23439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4114800" y="29725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579908" y="29725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6" name="Straight Connector 85"/>
            <p:cNvCxnSpPr>
              <a:stCxn id="84" idx="6"/>
              <a:endCxn id="85" idx="2"/>
            </p:cNvCxnSpPr>
            <p:nvPr/>
          </p:nvCxnSpPr>
          <p:spPr>
            <a:xfrm>
              <a:off x="4229100" y="3029744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5029629" y="20581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5483221" y="20574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2" name="Straight Connector 91"/>
            <p:cNvCxnSpPr>
              <a:stCxn id="90" idx="6"/>
              <a:endCxn id="91" idx="2"/>
            </p:cNvCxnSpPr>
            <p:nvPr/>
          </p:nvCxnSpPr>
          <p:spPr>
            <a:xfrm flipV="1">
              <a:off x="5143929" y="2114550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3" name="Oval 92"/>
            <p:cNvSpPr>
              <a:spLocks noChangeAspect="1"/>
            </p:cNvSpPr>
            <p:nvPr/>
          </p:nvSpPr>
          <p:spPr>
            <a:xfrm>
              <a:off x="5029629" y="25153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5483221" y="25146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5" name="Straight Connector 94"/>
            <p:cNvCxnSpPr>
              <a:stCxn id="93" idx="6"/>
              <a:endCxn id="94" idx="2"/>
            </p:cNvCxnSpPr>
            <p:nvPr/>
          </p:nvCxnSpPr>
          <p:spPr>
            <a:xfrm flipV="1">
              <a:off x="5143929" y="2571750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5029629" y="29725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Oval 96"/>
            <p:cNvSpPr>
              <a:spLocks noChangeAspect="1"/>
            </p:cNvSpPr>
            <p:nvPr/>
          </p:nvSpPr>
          <p:spPr>
            <a:xfrm>
              <a:off x="5483221" y="29718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8" name="Straight Connector 97"/>
            <p:cNvCxnSpPr>
              <a:stCxn id="96" idx="6"/>
              <a:endCxn id="97" idx="2"/>
            </p:cNvCxnSpPr>
            <p:nvPr/>
          </p:nvCxnSpPr>
          <p:spPr>
            <a:xfrm flipV="1">
              <a:off x="5143929" y="3028950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2" name="Straight Connector 101"/>
            <p:cNvCxnSpPr>
              <a:stCxn id="96" idx="2"/>
              <a:endCxn id="85" idx="6"/>
            </p:cNvCxnSpPr>
            <p:nvPr/>
          </p:nvCxnSpPr>
          <p:spPr>
            <a:xfrm rot="10800000">
              <a:off x="4694209" y="3029744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4" name="Straight Connector 103"/>
            <p:cNvCxnSpPr>
              <a:stCxn id="80" idx="6"/>
              <a:endCxn id="93" idx="2"/>
            </p:cNvCxnSpPr>
            <p:nvPr/>
          </p:nvCxnSpPr>
          <p:spPr>
            <a:xfrm>
              <a:off x="4694208" y="2572544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5" name="Straight Connector 104"/>
            <p:cNvCxnSpPr>
              <a:stCxn id="77" idx="6"/>
              <a:endCxn id="90" idx="2"/>
            </p:cNvCxnSpPr>
            <p:nvPr/>
          </p:nvCxnSpPr>
          <p:spPr>
            <a:xfrm>
              <a:off x="4694208" y="2115344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6" name="Straight Connector 105"/>
            <p:cNvCxnSpPr>
              <a:stCxn id="80" idx="4"/>
              <a:endCxn id="85" idx="0"/>
            </p:cNvCxnSpPr>
            <p:nvPr/>
          </p:nvCxnSpPr>
          <p:spPr>
            <a:xfrm rot="5400000">
              <a:off x="4465608" y="28011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7" name="Straight Connector 106"/>
            <p:cNvCxnSpPr>
              <a:stCxn id="79" idx="4"/>
              <a:endCxn id="84" idx="0"/>
            </p:cNvCxnSpPr>
            <p:nvPr/>
          </p:nvCxnSpPr>
          <p:spPr>
            <a:xfrm rot="5400000">
              <a:off x="4000500" y="28011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0" name="Straight Connector 109"/>
            <p:cNvCxnSpPr>
              <a:stCxn id="90" idx="4"/>
              <a:endCxn id="93" idx="0"/>
            </p:cNvCxnSpPr>
            <p:nvPr/>
          </p:nvCxnSpPr>
          <p:spPr>
            <a:xfrm rot="5400000">
              <a:off x="4915329" y="23439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1" name="Straight Connector 110"/>
            <p:cNvCxnSpPr>
              <a:stCxn id="91" idx="4"/>
              <a:endCxn id="94" idx="0"/>
            </p:cNvCxnSpPr>
            <p:nvPr/>
          </p:nvCxnSpPr>
          <p:spPr>
            <a:xfrm rot="5400000">
              <a:off x="5368921" y="2343150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2" name="Straight Connector 111"/>
            <p:cNvCxnSpPr>
              <a:stCxn id="94" idx="4"/>
              <a:endCxn id="97" idx="0"/>
            </p:cNvCxnSpPr>
            <p:nvPr/>
          </p:nvCxnSpPr>
          <p:spPr>
            <a:xfrm rot="5400000">
              <a:off x="5368921" y="2800350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3" name="Straight Connector 112"/>
            <p:cNvCxnSpPr>
              <a:stCxn id="93" idx="4"/>
              <a:endCxn id="96" idx="0"/>
            </p:cNvCxnSpPr>
            <p:nvPr/>
          </p:nvCxnSpPr>
          <p:spPr>
            <a:xfrm rot="5400000">
              <a:off x="4915329" y="28011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cxnSp>
        <p:nvCxnSpPr>
          <p:cNvPr id="164" name="Straight Connector 163"/>
          <p:cNvCxnSpPr/>
          <p:nvPr/>
        </p:nvCxnSpPr>
        <p:spPr>
          <a:xfrm flipV="1">
            <a:off x="3048000" y="2665942"/>
            <a:ext cx="576072" cy="1058"/>
          </a:xfrm>
          <a:prstGeom prst="line">
            <a:avLst/>
          </a:prstGeom>
          <a:ln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V="1">
            <a:off x="3048000" y="2819400"/>
            <a:ext cx="576072" cy="1058"/>
          </a:xfrm>
          <a:prstGeom prst="line">
            <a:avLst/>
          </a:prstGeom>
          <a:ln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5" name="Picture 4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124200" y="2373340"/>
            <a:ext cx="469900" cy="203200"/>
          </a:xfrm>
          <a:prstGeom prst="rect">
            <a:avLst/>
          </a:prstGeom>
        </p:spPr>
      </p:pic>
      <p:pic>
        <p:nvPicPr>
          <p:cNvPr id="46" name="Picture 4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3124200" y="2895600"/>
            <a:ext cx="469900" cy="203200"/>
          </a:xfrm>
          <a:prstGeom prst="rect">
            <a:avLst/>
          </a:prstGeom>
        </p:spPr>
      </p:pic>
      <p:cxnSp>
        <p:nvCxnSpPr>
          <p:cNvPr id="48" name="Straight Connector 47"/>
          <p:cNvCxnSpPr/>
          <p:nvPr/>
        </p:nvCxnSpPr>
        <p:spPr bwMode="auto">
          <a:xfrm rot="10800000" flipH="1">
            <a:off x="1676400" y="4495800"/>
            <a:ext cx="160020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 bwMode="auto">
          <a:xfrm rot="10800000" flipH="1">
            <a:off x="1676401" y="4646612"/>
            <a:ext cx="160020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Output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9995" y="1447800"/>
            <a:ext cx="2705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Machine Learning [Pre-90s]</a:t>
            </a:r>
            <a:endParaRPr lang="en-US" sz="1600" dirty="0"/>
          </a:p>
        </p:txBody>
      </p:sp>
      <p:sp>
        <p:nvSpPr>
          <p:cNvPr id="11" name="Double Brace 10"/>
          <p:cNvSpPr/>
          <p:nvPr/>
        </p:nvSpPr>
        <p:spPr bwMode="auto">
          <a:xfrm>
            <a:off x="1219200" y="4953000"/>
            <a:ext cx="990600" cy="381000"/>
          </a:xfrm>
          <a:prstGeom prst="bracePair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09191" y="4953000"/>
            <a:ext cx="7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+1, -1</a:t>
            </a:r>
            <a:endParaRPr lang="en-US" sz="1800" dirty="0"/>
          </a:p>
        </p:txBody>
      </p:sp>
      <p:sp>
        <p:nvSpPr>
          <p:cNvPr id="22" name="TextBox 21"/>
          <p:cNvSpPr txBox="1"/>
          <p:nvPr/>
        </p:nvSpPr>
        <p:spPr>
          <a:xfrm>
            <a:off x="1143000" y="4495800"/>
            <a:ext cx="1198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2 Classes</a:t>
            </a:r>
            <a:endParaRPr lang="en-US" sz="1800" dirty="0"/>
          </a:p>
        </p:txBody>
      </p:sp>
      <p:grpSp>
        <p:nvGrpSpPr>
          <p:cNvPr id="6" name="Group 58"/>
          <p:cNvGrpSpPr/>
          <p:nvPr/>
        </p:nvGrpSpPr>
        <p:grpSpPr>
          <a:xfrm>
            <a:off x="3657600" y="1447800"/>
            <a:ext cx="5102860" cy="2743200"/>
            <a:chOff x="3657600" y="1447800"/>
            <a:chExt cx="5102860" cy="2743200"/>
          </a:xfrm>
        </p:grpSpPr>
        <p:sp>
          <p:nvSpPr>
            <p:cNvPr id="9" name="Right Arrow 8"/>
            <p:cNvSpPr/>
            <p:nvPr/>
          </p:nvSpPr>
          <p:spPr bwMode="auto">
            <a:xfrm>
              <a:off x="3657600" y="2667000"/>
              <a:ext cx="1295400" cy="4572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7" name="Group 56"/>
            <p:cNvGrpSpPr/>
            <p:nvPr/>
          </p:nvGrpSpPr>
          <p:grpSpPr>
            <a:xfrm>
              <a:off x="5410200" y="1447800"/>
              <a:ext cx="3350260" cy="2743200"/>
              <a:chOff x="5410200" y="1447800"/>
              <a:chExt cx="3350260" cy="274320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5808648" y="1447800"/>
                <a:ext cx="241664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Machine Learning Today</a:t>
                </a:r>
                <a:endParaRPr lang="en-US" sz="1600" dirty="0"/>
              </a:p>
            </p:txBody>
          </p:sp>
          <p:grpSp>
            <p:nvGrpSpPr>
              <p:cNvPr id="13" name="Group 28"/>
              <p:cNvGrpSpPr/>
              <p:nvPr/>
            </p:nvGrpSpPr>
            <p:grpSpPr>
              <a:xfrm>
                <a:off x="5791200" y="3069648"/>
                <a:ext cx="2590800" cy="1121352"/>
                <a:chOff x="5791200" y="2133600"/>
                <a:chExt cx="2590800" cy="1121352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867400" y="2133600"/>
                  <a:ext cx="2514600" cy="256446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791200" y="2667000"/>
                  <a:ext cx="2463800" cy="587952"/>
                </a:xfrm>
                <a:prstGeom prst="rect">
                  <a:avLst/>
                </a:prstGeom>
              </p:spPr>
            </p:pic>
            <p:sp>
              <p:nvSpPr>
                <p:cNvPr id="20" name="Right Arrow 19"/>
                <p:cNvSpPr/>
                <p:nvPr/>
              </p:nvSpPr>
              <p:spPr bwMode="auto">
                <a:xfrm rot="5400000">
                  <a:off x="6743700" y="2509068"/>
                  <a:ext cx="381000" cy="152400"/>
                </a:xfrm>
                <a:prstGeom prst="rightArrow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endParaRPr>
                </a:p>
              </p:txBody>
            </p:sp>
          </p:grpSp>
          <p:grpSp>
            <p:nvGrpSpPr>
              <p:cNvPr id="16" name="Group 25"/>
              <p:cNvGrpSpPr/>
              <p:nvPr/>
            </p:nvGrpSpPr>
            <p:grpSpPr>
              <a:xfrm>
                <a:off x="5410200" y="2057400"/>
                <a:ext cx="3350260" cy="892809"/>
                <a:chOff x="5410200" y="3429000"/>
                <a:chExt cx="3350260" cy="892809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4"/>
                <a:srcRect b="986"/>
                <a:stretch>
                  <a:fillRect/>
                </a:stretch>
              </p:blipFill>
              <p:spPr>
                <a:xfrm>
                  <a:off x="5410200" y="3429000"/>
                  <a:ext cx="1371600" cy="892809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391400" y="3429000"/>
                  <a:ext cx="1369060" cy="881380"/>
                </a:xfrm>
                <a:prstGeom prst="rect">
                  <a:avLst/>
                </a:prstGeom>
              </p:spPr>
            </p:pic>
            <p:sp>
              <p:nvSpPr>
                <p:cNvPr id="21" name="Right Arrow 20"/>
                <p:cNvSpPr/>
                <p:nvPr/>
              </p:nvSpPr>
              <p:spPr bwMode="auto">
                <a:xfrm>
                  <a:off x="6861479" y="3800830"/>
                  <a:ext cx="381000" cy="152400"/>
                </a:xfrm>
                <a:prstGeom prst="rightArrow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endParaRPr>
                </a:p>
              </p:txBody>
            </p:sp>
          </p:grpSp>
        </p:grpSp>
      </p:grpSp>
      <p:grpSp>
        <p:nvGrpSpPr>
          <p:cNvPr id="17" name="Group 27"/>
          <p:cNvGrpSpPr/>
          <p:nvPr/>
        </p:nvGrpSpPr>
        <p:grpSpPr>
          <a:xfrm>
            <a:off x="5485208" y="4495800"/>
            <a:ext cx="3071424" cy="1066800"/>
            <a:chOff x="5485208" y="4495800"/>
            <a:chExt cx="3071424" cy="1066800"/>
          </a:xfrm>
        </p:grpSpPr>
        <p:sp>
          <p:nvSpPr>
            <p:cNvPr id="23" name="Double Brace 22"/>
            <p:cNvSpPr/>
            <p:nvPr/>
          </p:nvSpPr>
          <p:spPr bwMode="auto">
            <a:xfrm>
              <a:off x="6357380" y="4876800"/>
              <a:ext cx="1600200" cy="685800"/>
            </a:xfrm>
            <a:prstGeom prst="bracePair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400800" y="4840069"/>
              <a:ext cx="14421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all trees, </a:t>
              </a:r>
              <a:br>
                <a:rPr lang="en-US" sz="1800" dirty="0" smtClean="0"/>
              </a:br>
              <a:r>
                <a:rPr lang="en-US" sz="1800" dirty="0" smtClean="0"/>
                <a:t>all </a:t>
              </a:r>
              <a:r>
                <a:rPr lang="en-US" sz="1800" dirty="0" err="1" smtClean="0"/>
                <a:t>labellings</a:t>
              </a:r>
              <a:endParaRPr lang="en-US" sz="18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485208" y="4495800"/>
              <a:ext cx="3071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Exponentially Many Classes</a:t>
              </a:r>
              <a:endParaRPr lang="en-US" sz="1800" dirty="0"/>
            </a:p>
          </p:txBody>
        </p:sp>
      </p:grpSp>
      <p:cxnSp>
        <p:nvCxnSpPr>
          <p:cNvPr id="31" name="Straight Arrow Connector 30"/>
          <p:cNvCxnSpPr/>
          <p:nvPr/>
        </p:nvCxnSpPr>
        <p:spPr bwMode="auto">
          <a:xfrm rot="5400000" flipH="1" flipV="1">
            <a:off x="-495300" y="3162300"/>
            <a:ext cx="23622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 bwMode="auto">
          <a:xfrm>
            <a:off x="533400" y="4267200"/>
            <a:ext cx="25908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 bwMode="auto">
          <a:xfrm>
            <a:off x="533400" y="2514600"/>
            <a:ext cx="2590800" cy="1600200"/>
          </a:xfrm>
          <a:prstGeom prst="line">
            <a:avLst/>
          </a:prstGeom>
          <a:ln w="254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 bwMode="auto">
          <a:xfrm>
            <a:off x="337365" y="2656144"/>
            <a:ext cx="2590800" cy="1600200"/>
          </a:xfrm>
          <a:prstGeom prst="line">
            <a:avLst/>
          </a:prstGeom>
          <a:ln w="25400">
            <a:solidFill>
              <a:schemeClr val="tx1"/>
            </a:solidFill>
            <a:prstDash val="dashDot"/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>
            <a:off x="609600" y="2286000"/>
            <a:ext cx="2590800" cy="1600200"/>
          </a:xfrm>
          <a:prstGeom prst="line">
            <a:avLst/>
          </a:prstGeom>
          <a:ln w="25400">
            <a:solidFill>
              <a:schemeClr val="tx1"/>
            </a:solidFill>
            <a:prstDash val="dashDot"/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784935" y="2721488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024390" y="28194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351345" y="29718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2351345" y="2781857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2089735" y="2558024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046545" y="2340488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1730445" y="2416688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512700" y="2400857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1393310" y="2683945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111890" y="31242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916384" y="3543857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045090" y="3772457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1384439" y="3772457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2046545" y="3914001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1785380" y="3609201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1480580" y="3570544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1188404" y="3439856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1438929" y="3254888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025149" y="327660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LP Relaxation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Block Co-ordinate Ascent on Dual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grpSp>
        <p:nvGrpSpPr>
          <p:cNvPr id="6" name="Group 18"/>
          <p:cNvGrpSpPr/>
          <p:nvPr/>
        </p:nvGrpSpPr>
        <p:grpSpPr>
          <a:xfrm>
            <a:off x="914400" y="4190206"/>
            <a:ext cx="2362200" cy="1295400"/>
            <a:chOff x="914400" y="4037806"/>
            <a:chExt cx="2362200" cy="1295400"/>
          </a:xfrm>
        </p:grpSpPr>
        <p:pic>
          <p:nvPicPr>
            <p:cNvPr id="20" name="Picture 19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914400" y="4533900"/>
              <a:ext cx="457200" cy="190500"/>
            </a:xfrm>
            <a:prstGeom prst="rect">
              <a:avLst/>
            </a:prstGeom>
          </p:spPr>
        </p:pic>
        <p:sp>
          <p:nvSpPr>
            <p:cNvPr id="22" name="Double Bracket 21"/>
            <p:cNvSpPr/>
            <p:nvPr/>
          </p:nvSpPr>
          <p:spPr bwMode="auto">
            <a:xfrm>
              <a:off x="1676400" y="4037806"/>
              <a:ext cx="1600200" cy="1295400"/>
            </a:xfrm>
            <a:prstGeom prst="bracketPair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cxnSp>
        <p:nvCxnSpPr>
          <p:cNvPr id="24" name="Straight Arrow Connector 23"/>
          <p:cNvCxnSpPr/>
          <p:nvPr/>
        </p:nvCxnSpPr>
        <p:spPr bwMode="auto">
          <a:xfrm rot="5400000">
            <a:off x="3048000" y="4799806"/>
            <a:ext cx="1371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810000" y="4723606"/>
            <a:ext cx="546100" cy="215900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 bwMode="auto">
          <a:xfrm>
            <a:off x="1676400" y="5713412"/>
            <a:ext cx="1600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286000" y="5803900"/>
            <a:ext cx="546100" cy="215900"/>
          </a:xfrm>
          <a:prstGeom prst="rect">
            <a:avLst/>
          </a:prstGeom>
        </p:spPr>
      </p:pic>
      <p:grpSp>
        <p:nvGrpSpPr>
          <p:cNvPr id="7" name="Group 154"/>
          <p:cNvGrpSpPr/>
          <p:nvPr/>
        </p:nvGrpSpPr>
        <p:grpSpPr>
          <a:xfrm>
            <a:off x="2286000" y="2057400"/>
            <a:ext cx="2133600" cy="1371600"/>
            <a:chOff x="4114800" y="2057400"/>
            <a:chExt cx="1482721" cy="1029494"/>
          </a:xfrm>
        </p:grpSpPr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4114800" y="20581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4579908" y="20581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8" name="Straight Connector 77"/>
            <p:cNvCxnSpPr>
              <a:stCxn id="76" idx="6"/>
              <a:endCxn id="77" idx="2"/>
            </p:cNvCxnSpPr>
            <p:nvPr/>
          </p:nvCxnSpPr>
          <p:spPr>
            <a:xfrm>
              <a:off x="4229100" y="2115344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9" name="Oval 78"/>
            <p:cNvSpPr>
              <a:spLocks noChangeAspect="1"/>
            </p:cNvSpPr>
            <p:nvPr/>
          </p:nvSpPr>
          <p:spPr>
            <a:xfrm>
              <a:off x="4114800" y="25153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val 79"/>
            <p:cNvSpPr>
              <a:spLocks noChangeAspect="1"/>
            </p:cNvSpPr>
            <p:nvPr/>
          </p:nvSpPr>
          <p:spPr>
            <a:xfrm>
              <a:off x="4579908" y="25153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1" name="Straight Connector 80"/>
            <p:cNvCxnSpPr>
              <a:stCxn id="79" idx="6"/>
              <a:endCxn id="80" idx="2"/>
            </p:cNvCxnSpPr>
            <p:nvPr/>
          </p:nvCxnSpPr>
          <p:spPr>
            <a:xfrm>
              <a:off x="4229100" y="2572544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2" name="Straight Connector 81"/>
            <p:cNvCxnSpPr>
              <a:stCxn id="76" idx="4"/>
              <a:endCxn id="79" idx="0"/>
            </p:cNvCxnSpPr>
            <p:nvPr/>
          </p:nvCxnSpPr>
          <p:spPr>
            <a:xfrm rot="5400000">
              <a:off x="4000500" y="23439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3" name="Straight Connector 82"/>
            <p:cNvCxnSpPr>
              <a:stCxn id="77" idx="4"/>
              <a:endCxn id="80" idx="0"/>
            </p:cNvCxnSpPr>
            <p:nvPr/>
          </p:nvCxnSpPr>
          <p:spPr>
            <a:xfrm rot="5400000">
              <a:off x="4465608" y="23439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4114800" y="29725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579908" y="29725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6" name="Straight Connector 85"/>
            <p:cNvCxnSpPr>
              <a:stCxn id="84" idx="6"/>
              <a:endCxn id="85" idx="2"/>
            </p:cNvCxnSpPr>
            <p:nvPr/>
          </p:nvCxnSpPr>
          <p:spPr>
            <a:xfrm>
              <a:off x="4229100" y="3029744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5029629" y="20581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5483221" y="20574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2" name="Straight Connector 91"/>
            <p:cNvCxnSpPr>
              <a:stCxn id="90" idx="6"/>
              <a:endCxn id="91" idx="2"/>
            </p:cNvCxnSpPr>
            <p:nvPr/>
          </p:nvCxnSpPr>
          <p:spPr>
            <a:xfrm flipV="1">
              <a:off x="5143929" y="2114550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3" name="Oval 92"/>
            <p:cNvSpPr>
              <a:spLocks noChangeAspect="1"/>
            </p:cNvSpPr>
            <p:nvPr/>
          </p:nvSpPr>
          <p:spPr>
            <a:xfrm>
              <a:off x="5029629" y="25153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5483221" y="25146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5" name="Straight Connector 94"/>
            <p:cNvCxnSpPr>
              <a:stCxn id="93" idx="6"/>
              <a:endCxn id="94" idx="2"/>
            </p:cNvCxnSpPr>
            <p:nvPr/>
          </p:nvCxnSpPr>
          <p:spPr>
            <a:xfrm flipV="1">
              <a:off x="5143929" y="2571750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5029629" y="29725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Oval 96"/>
            <p:cNvSpPr>
              <a:spLocks noChangeAspect="1"/>
            </p:cNvSpPr>
            <p:nvPr/>
          </p:nvSpPr>
          <p:spPr>
            <a:xfrm>
              <a:off x="5483221" y="29718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8" name="Straight Connector 97"/>
            <p:cNvCxnSpPr>
              <a:stCxn id="96" idx="6"/>
              <a:endCxn id="97" idx="2"/>
            </p:cNvCxnSpPr>
            <p:nvPr/>
          </p:nvCxnSpPr>
          <p:spPr>
            <a:xfrm flipV="1">
              <a:off x="5143929" y="3028950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2" name="Straight Connector 101"/>
            <p:cNvCxnSpPr>
              <a:stCxn id="96" idx="2"/>
              <a:endCxn id="85" idx="6"/>
            </p:cNvCxnSpPr>
            <p:nvPr/>
          </p:nvCxnSpPr>
          <p:spPr>
            <a:xfrm rot="10800000">
              <a:off x="4694209" y="3029744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4" name="Straight Connector 103"/>
            <p:cNvCxnSpPr>
              <a:stCxn id="80" idx="6"/>
              <a:endCxn id="93" idx="2"/>
            </p:cNvCxnSpPr>
            <p:nvPr/>
          </p:nvCxnSpPr>
          <p:spPr>
            <a:xfrm>
              <a:off x="4694208" y="2572544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5" name="Straight Connector 104"/>
            <p:cNvCxnSpPr>
              <a:stCxn id="77" idx="6"/>
              <a:endCxn id="90" idx="2"/>
            </p:cNvCxnSpPr>
            <p:nvPr/>
          </p:nvCxnSpPr>
          <p:spPr>
            <a:xfrm>
              <a:off x="4694208" y="2115344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6" name="Straight Connector 105"/>
            <p:cNvCxnSpPr>
              <a:stCxn id="80" idx="4"/>
              <a:endCxn id="85" idx="0"/>
            </p:cNvCxnSpPr>
            <p:nvPr/>
          </p:nvCxnSpPr>
          <p:spPr>
            <a:xfrm rot="5400000">
              <a:off x="4465608" y="28011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7" name="Straight Connector 106"/>
            <p:cNvCxnSpPr>
              <a:stCxn id="79" idx="4"/>
              <a:endCxn id="84" idx="0"/>
            </p:cNvCxnSpPr>
            <p:nvPr/>
          </p:nvCxnSpPr>
          <p:spPr>
            <a:xfrm rot="5400000">
              <a:off x="4000500" y="28011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0" name="Straight Connector 109"/>
            <p:cNvCxnSpPr>
              <a:stCxn id="90" idx="4"/>
              <a:endCxn id="93" idx="0"/>
            </p:cNvCxnSpPr>
            <p:nvPr/>
          </p:nvCxnSpPr>
          <p:spPr>
            <a:xfrm rot="5400000">
              <a:off x="4915329" y="23439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1" name="Straight Connector 110"/>
            <p:cNvCxnSpPr>
              <a:stCxn id="91" idx="4"/>
              <a:endCxn id="94" idx="0"/>
            </p:cNvCxnSpPr>
            <p:nvPr/>
          </p:nvCxnSpPr>
          <p:spPr>
            <a:xfrm rot="5400000">
              <a:off x="5368921" y="2343150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2" name="Straight Connector 111"/>
            <p:cNvCxnSpPr>
              <a:stCxn id="94" idx="4"/>
              <a:endCxn id="97" idx="0"/>
            </p:cNvCxnSpPr>
            <p:nvPr/>
          </p:nvCxnSpPr>
          <p:spPr>
            <a:xfrm rot="5400000">
              <a:off x="5368921" y="2800350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3" name="Straight Connector 112"/>
            <p:cNvCxnSpPr>
              <a:stCxn id="93" idx="4"/>
              <a:endCxn id="96" idx="0"/>
            </p:cNvCxnSpPr>
            <p:nvPr/>
          </p:nvCxnSpPr>
          <p:spPr>
            <a:xfrm rot="5400000">
              <a:off x="4915329" y="28011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cxnSp>
        <p:nvCxnSpPr>
          <p:cNvPr id="158" name="Straight Connector 157"/>
          <p:cNvCxnSpPr/>
          <p:nvPr/>
        </p:nvCxnSpPr>
        <p:spPr>
          <a:xfrm flipV="1">
            <a:off x="3733800" y="2665942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V="1">
            <a:off x="3733800" y="32766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 flipV="1">
            <a:off x="3733800" y="20574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 flipV="1">
            <a:off x="3048000" y="32766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flipV="1">
            <a:off x="3048000" y="20574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 flipV="1">
            <a:off x="2438400" y="26670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V="1">
            <a:off x="2438400" y="3277658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 flipV="1">
            <a:off x="2438400" y="2058458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 flipV="1">
            <a:off x="3733800" y="28194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2438400" y="28194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3733800" y="22098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3048000" y="22098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2438400" y="22098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3733800" y="34290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3048000" y="34290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2438400" y="34290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 bwMode="auto">
          <a:xfrm rot="5400000">
            <a:off x="2020094" y="2453994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none" w="med" len="med"/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 bwMode="auto">
          <a:xfrm rot="5400000">
            <a:off x="2020094" y="3085306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none" w="med" len="med"/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 bwMode="auto">
          <a:xfrm rot="5400000">
            <a:off x="2172494" y="2450592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 bwMode="auto">
          <a:xfrm rot="5400000">
            <a:off x="2172494" y="3085306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 bwMode="auto">
          <a:xfrm rot="5400000">
            <a:off x="2705894" y="2399506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none" w="med" len="med"/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 bwMode="auto">
          <a:xfrm rot="5400000">
            <a:off x="2705894" y="3030818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none" w="med" len="med"/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 bwMode="auto">
          <a:xfrm rot="5400000">
            <a:off x="2858294" y="2396104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 bwMode="auto">
          <a:xfrm rot="5400000">
            <a:off x="2858294" y="3030818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 bwMode="auto">
          <a:xfrm rot="5400000">
            <a:off x="3337204" y="2479108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none" w="med" len="med"/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 bwMode="auto">
          <a:xfrm rot="5400000">
            <a:off x="3337204" y="3110420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none" w="med" len="med"/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 bwMode="auto">
          <a:xfrm rot="5400000">
            <a:off x="3489604" y="2475706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 bwMode="auto">
          <a:xfrm rot="5400000">
            <a:off x="3489604" y="3110420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 bwMode="auto">
          <a:xfrm rot="5400000">
            <a:off x="4001294" y="2479108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none" w="med" len="med"/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 bwMode="auto">
          <a:xfrm rot="5400000">
            <a:off x="4001294" y="3110420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none" w="med" len="med"/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 bwMode="auto">
          <a:xfrm rot="5400000">
            <a:off x="4153694" y="2475706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 bwMode="auto">
          <a:xfrm rot="5400000">
            <a:off x="4153694" y="3110420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flipV="1">
            <a:off x="3048000" y="2665942"/>
            <a:ext cx="576072" cy="1058"/>
          </a:xfrm>
          <a:prstGeom prst="line">
            <a:avLst/>
          </a:prstGeom>
          <a:ln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V="1">
            <a:off x="3048000" y="2819400"/>
            <a:ext cx="576072" cy="1058"/>
          </a:xfrm>
          <a:prstGeom prst="line">
            <a:avLst/>
          </a:prstGeom>
          <a:ln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9" name="Picture 10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124200" y="2819400"/>
            <a:ext cx="469900" cy="304800"/>
          </a:xfrm>
          <a:prstGeom prst="rect">
            <a:avLst/>
          </a:prstGeom>
        </p:spPr>
      </p:pic>
      <p:pic>
        <p:nvPicPr>
          <p:cNvPr id="114" name="Picture 11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3124200" y="2286000"/>
            <a:ext cx="4699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LP Relaxation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Block Co-ordinate Ascent on Dual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grpSp>
        <p:nvGrpSpPr>
          <p:cNvPr id="6" name="Group 18"/>
          <p:cNvGrpSpPr/>
          <p:nvPr/>
        </p:nvGrpSpPr>
        <p:grpSpPr>
          <a:xfrm>
            <a:off x="914400" y="4190206"/>
            <a:ext cx="2362200" cy="1295400"/>
            <a:chOff x="914400" y="4037806"/>
            <a:chExt cx="2362200" cy="1295400"/>
          </a:xfrm>
        </p:grpSpPr>
        <p:pic>
          <p:nvPicPr>
            <p:cNvPr id="20" name="Picture 19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914400" y="4533900"/>
              <a:ext cx="457200" cy="190500"/>
            </a:xfrm>
            <a:prstGeom prst="rect">
              <a:avLst/>
            </a:prstGeom>
          </p:spPr>
        </p:pic>
        <p:sp>
          <p:nvSpPr>
            <p:cNvPr id="22" name="Double Bracket 21"/>
            <p:cNvSpPr/>
            <p:nvPr/>
          </p:nvSpPr>
          <p:spPr bwMode="auto">
            <a:xfrm>
              <a:off x="1676400" y="4037806"/>
              <a:ext cx="1600200" cy="1295400"/>
            </a:xfrm>
            <a:prstGeom prst="bracketPair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cxnSp>
        <p:nvCxnSpPr>
          <p:cNvPr id="24" name="Straight Arrow Connector 23"/>
          <p:cNvCxnSpPr/>
          <p:nvPr/>
        </p:nvCxnSpPr>
        <p:spPr bwMode="auto">
          <a:xfrm rot="5400000">
            <a:off x="3048000" y="4799806"/>
            <a:ext cx="1371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810000" y="4723606"/>
            <a:ext cx="546100" cy="215900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 bwMode="auto">
          <a:xfrm>
            <a:off x="1676400" y="5713412"/>
            <a:ext cx="1600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286000" y="5803900"/>
            <a:ext cx="546100" cy="215900"/>
          </a:xfrm>
          <a:prstGeom prst="rect">
            <a:avLst/>
          </a:prstGeom>
        </p:spPr>
      </p:pic>
      <p:grpSp>
        <p:nvGrpSpPr>
          <p:cNvPr id="7" name="Group 154"/>
          <p:cNvGrpSpPr/>
          <p:nvPr/>
        </p:nvGrpSpPr>
        <p:grpSpPr>
          <a:xfrm>
            <a:off x="2286000" y="2057400"/>
            <a:ext cx="2133600" cy="1371600"/>
            <a:chOff x="4114800" y="2057400"/>
            <a:chExt cx="1482721" cy="1029494"/>
          </a:xfrm>
        </p:grpSpPr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4114800" y="20581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4579908" y="20581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8" name="Straight Connector 77"/>
            <p:cNvCxnSpPr>
              <a:stCxn id="76" idx="6"/>
              <a:endCxn id="77" idx="2"/>
            </p:cNvCxnSpPr>
            <p:nvPr/>
          </p:nvCxnSpPr>
          <p:spPr>
            <a:xfrm>
              <a:off x="4229100" y="2115344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9" name="Oval 78"/>
            <p:cNvSpPr>
              <a:spLocks noChangeAspect="1"/>
            </p:cNvSpPr>
            <p:nvPr/>
          </p:nvSpPr>
          <p:spPr>
            <a:xfrm>
              <a:off x="4114800" y="25153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val 79"/>
            <p:cNvSpPr>
              <a:spLocks noChangeAspect="1"/>
            </p:cNvSpPr>
            <p:nvPr/>
          </p:nvSpPr>
          <p:spPr>
            <a:xfrm>
              <a:off x="4579908" y="25153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1" name="Straight Connector 80"/>
            <p:cNvCxnSpPr>
              <a:stCxn id="79" idx="6"/>
              <a:endCxn id="80" idx="2"/>
            </p:cNvCxnSpPr>
            <p:nvPr/>
          </p:nvCxnSpPr>
          <p:spPr>
            <a:xfrm>
              <a:off x="4229100" y="2572544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2" name="Straight Connector 81"/>
            <p:cNvCxnSpPr>
              <a:stCxn id="76" idx="4"/>
              <a:endCxn id="79" idx="0"/>
            </p:cNvCxnSpPr>
            <p:nvPr/>
          </p:nvCxnSpPr>
          <p:spPr>
            <a:xfrm rot="5400000">
              <a:off x="4000500" y="23439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3" name="Straight Connector 82"/>
            <p:cNvCxnSpPr>
              <a:stCxn id="77" idx="4"/>
              <a:endCxn id="80" idx="0"/>
            </p:cNvCxnSpPr>
            <p:nvPr/>
          </p:nvCxnSpPr>
          <p:spPr>
            <a:xfrm rot="5400000">
              <a:off x="4465608" y="23439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4114800" y="29725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579908" y="29725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6" name="Straight Connector 85"/>
            <p:cNvCxnSpPr>
              <a:stCxn id="84" idx="6"/>
              <a:endCxn id="85" idx="2"/>
            </p:cNvCxnSpPr>
            <p:nvPr/>
          </p:nvCxnSpPr>
          <p:spPr>
            <a:xfrm>
              <a:off x="4229100" y="3029744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5029629" y="20581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5483221" y="20574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2" name="Straight Connector 91"/>
            <p:cNvCxnSpPr>
              <a:stCxn id="90" idx="6"/>
              <a:endCxn id="91" idx="2"/>
            </p:cNvCxnSpPr>
            <p:nvPr/>
          </p:nvCxnSpPr>
          <p:spPr>
            <a:xfrm flipV="1">
              <a:off x="5143929" y="2114550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3" name="Oval 92"/>
            <p:cNvSpPr>
              <a:spLocks noChangeAspect="1"/>
            </p:cNvSpPr>
            <p:nvPr/>
          </p:nvSpPr>
          <p:spPr>
            <a:xfrm>
              <a:off x="5029629" y="25153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5483221" y="25146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5" name="Straight Connector 94"/>
            <p:cNvCxnSpPr>
              <a:stCxn id="93" idx="6"/>
              <a:endCxn id="94" idx="2"/>
            </p:cNvCxnSpPr>
            <p:nvPr/>
          </p:nvCxnSpPr>
          <p:spPr>
            <a:xfrm flipV="1">
              <a:off x="5143929" y="2571750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5029629" y="29725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Oval 96"/>
            <p:cNvSpPr>
              <a:spLocks noChangeAspect="1"/>
            </p:cNvSpPr>
            <p:nvPr/>
          </p:nvSpPr>
          <p:spPr>
            <a:xfrm>
              <a:off x="5483221" y="29718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8" name="Straight Connector 97"/>
            <p:cNvCxnSpPr>
              <a:stCxn id="96" idx="6"/>
              <a:endCxn id="97" idx="2"/>
            </p:cNvCxnSpPr>
            <p:nvPr/>
          </p:nvCxnSpPr>
          <p:spPr>
            <a:xfrm flipV="1">
              <a:off x="5143929" y="3028950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2" name="Straight Connector 101"/>
            <p:cNvCxnSpPr>
              <a:stCxn id="96" idx="2"/>
              <a:endCxn id="85" idx="6"/>
            </p:cNvCxnSpPr>
            <p:nvPr/>
          </p:nvCxnSpPr>
          <p:spPr>
            <a:xfrm rot="10800000">
              <a:off x="4694209" y="3029744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4" name="Straight Connector 103"/>
            <p:cNvCxnSpPr>
              <a:stCxn id="80" idx="6"/>
              <a:endCxn id="93" idx="2"/>
            </p:cNvCxnSpPr>
            <p:nvPr/>
          </p:nvCxnSpPr>
          <p:spPr>
            <a:xfrm>
              <a:off x="4694208" y="2572544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5" name="Straight Connector 104"/>
            <p:cNvCxnSpPr>
              <a:stCxn id="77" idx="6"/>
              <a:endCxn id="90" idx="2"/>
            </p:cNvCxnSpPr>
            <p:nvPr/>
          </p:nvCxnSpPr>
          <p:spPr>
            <a:xfrm>
              <a:off x="4694208" y="2115344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6" name="Straight Connector 105"/>
            <p:cNvCxnSpPr>
              <a:stCxn id="80" idx="4"/>
              <a:endCxn id="85" idx="0"/>
            </p:cNvCxnSpPr>
            <p:nvPr/>
          </p:nvCxnSpPr>
          <p:spPr>
            <a:xfrm rot="5400000">
              <a:off x="4465608" y="28011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7" name="Straight Connector 106"/>
            <p:cNvCxnSpPr>
              <a:stCxn id="79" idx="4"/>
              <a:endCxn id="84" idx="0"/>
            </p:cNvCxnSpPr>
            <p:nvPr/>
          </p:nvCxnSpPr>
          <p:spPr>
            <a:xfrm rot="5400000">
              <a:off x="4000500" y="28011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0" name="Straight Connector 109"/>
            <p:cNvCxnSpPr>
              <a:stCxn id="90" idx="4"/>
              <a:endCxn id="93" idx="0"/>
            </p:cNvCxnSpPr>
            <p:nvPr/>
          </p:nvCxnSpPr>
          <p:spPr>
            <a:xfrm rot="5400000">
              <a:off x="4915329" y="23439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1" name="Straight Connector 110"/>
            <p:cNvCxnSpPr>
              <a:stCxn id="91" idx="4"/>
              <a:endCxn id="94" idx="0"/>
            </p:cNvCxnSpPr>
            <p:nvPr/>
          </p:nvCxnSpPr>
          <p:spPr>
            <a:xfrm rot="5400000">
              <a:off x="5368921" y="2343150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2" name="Straight Connector 111"/>
            <p:cNvCxnSpPr>
              <a:stCxn id="94" idx="4"/>
              <a:endCxn id="97" idx="0"/>
            </p:cNvCxnSpPr>
            <p:nvPr/>
          </p:nvCxnSpPr>
          <p:spPr>
            <a:xfrm rot="5400000">
              <a:off x="5368921" y="2800350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3" name="Straight Connector 112"/>
            <p:cNvCxnSpPr>
              <a:stCxn id="93" idx="4"/>
              <a:endCxn id="96" idx="0"/>
            </p:cNvCxnSpPr>
            <p:nvPr/>
          </p:nvCxnSpPr>
          <p:spPr>
            <a:xfrm rot="5400000">
              <a:off x="4915329" y="28011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cxnSp>
        <p:nvCxnSpPr>
          <p:cNvPr id="158" name="Straight Connector 157"/>
          <p:cNvCxnSpPr/>
          <p:nvPr/>
        </p:nvCxnSpPr>
        <p:spPr>
          <a:xfrm flipV="1">
            <a:off x="3733800" y="2665942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V="1">
            <a:off x="3733800" y="32766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 flipV="1">
            <a:off x="3733800" y="20574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 flipV="1">
            <a:off x="3048000" y="32766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flipV="1">
            <a:off x="3048000" y="20574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 flipV="1">
            <a:off x="2438400" y="26670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V="1">
            <a:off x="2438400" y="3277658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 flipV="1">
            <a:off x="2438400" y="2058458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 flipV="1">
            <a:off x="3733800" y="28194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2438400" y="28194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3733800" y="22098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3048000" y="22098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2438400" y="22098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3733800" y="34290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3048000" y="34290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2438400" y="34290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 bwMode="auto">
          <a:xfrm rot="5400000">
            <a:off x="2020094" y="2453994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none" w="med" len="med"/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 bwMode="auto">
          <a:xfrm rot="5400000">
            <a:off x="2020094" y="3085306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none" w="med" len="med"/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 bwMode="auto">
          <a:xfrm rot="5400000">
            <a:off x="2172494" y="2450592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 bwMode="auto">
          <a:xfrm rot="5400000">
            <a:off x="2172494" y="3085306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 bwMode="auto">
          <a:xfrm rot="5400000">
            <a:off x="2705894" y="2399506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none" w="med" len="med"/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 bwMode="auto">
          <a:xfrm rot="5400000">
            <a:off x="2705894" y="3030818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none" w="med" len="med"/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 bwMode="auto">
          <a:xfrm rot="5400000">
            <a:off x="2858294" y="2396104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 bwMode="auto">
          <a:xfrm rot="5400000">
            <a:off x="2858294" y="3030818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 bwMode="auto">
          <a:xfrm rot="5400000">
            <a:off x="3337204" y="2479108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none" w="med" len="med"/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 bwMode="auto">
          <a:xfrm rot="5400000">
            <a:off x="3337204" y="3110420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none" w="med" len="med"/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 bwMode="auto">
          <a:xfrm rot="5400000">
            <a:off x="3489604" y="2475706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 bwMode="auto">
          <a:xfrm rot="5400000">
            <a:off x="3489604" y="3110420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 bwMode="auto">
          <a:xfrm rot="5400000">
            <a:off x="4001294" y="2479108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none" w="med" len="med"/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 bwMode="auto">
          <a:xfrm rot="5400000">
            <a:off x="4001294" y="3110420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none" w="med" len="med"/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 bwMode="auto">
          <a:xfrm rot="5400000">
            <a:off x="4153694" y="2475706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 bwMode="auto">
          <a:xfrm rot="5400000">
            <a:off x="4153694" y="3110420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flipV="1">
            <a:off x="3048000" y="2665942"/>
            <a:ext cx="576072" cy="1058"/>
          </a:xfrm>
          <a:prstGeom prst="line">
            <a:avLst/>
          </a:prstGeom>
          <a:ln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V="1">
            <a:off x="3048000" y="2819400"/>
            <a:ext cx="576072" cy="1058"/>
          </a:xfrm>
          <a:prstGeom prst="line">
            <a:avLst/>
          </a:prstGeom>
          <a:ln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15" name="Picture 11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124200" y="2286000"/>
            <a:ext cx="495300" cy="304800"/>
          </a:xfrm>
          <a:prstGeom prst="rect">
            <a:avLst/>
          </a:prstGeom>
        </p:spPr>
      </p:pic>
      <p:pic>
        <p:nvPicPr>
          <p:cNvPr id="116" name="Picture 11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3124200" y="2895600"/>
            <a:ext cx="495300" cy="304800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5638800" y="2286000"/>
            <a:ext cx="2853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Distributed Message-Passing</a:t>
            </a:r>
            <a:endParaRPr lang="en-US" sz="1600" dirty="0"/>
          </a:p>
        </p:txBody>
      </p:sp>
      <p:sp>
        <p:nvSpPr>
          <p:cNvPr id="118" name="TextBox 117"/>
          <p:cNvSpPr txBox="1"/>
          <p:nvPr/>
        </p:nvSpPr>
        <p:spPr>
          <a:xfrm>
            <a:off x="5715000" y="3048000"/>
            <a:ext cx="1492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Still inefficient!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LP Relaxation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Block Co-ordinate Ascent on Dual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pSp>
        <p:nvGrpSpPr>
          <p:cNvPr id="6" name="Group 18"/>
          <p:cNvGrpSpPr/>
          <p:nvPr/>
        </p:nvGrpSpPr>
        <p:grpSpPr>
          <a:xfrm>
            <a:off x="914400" y="4190206"/>
            <a:ext cx="2362200" cy="1295400"/>
            <a:chOff x="914400" y="4037806"/>
            <a:chExt cx="2362200" cy="1295400"/>
          </a:xfrm>
        </p:grpSpPr>
        <p:pic>
          <p:nvPicPr>
            <p:cNvPr id="20" name="Picture 19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914400" y="4533900"/>
              <a:ext cx="457200" cy="190500"/>
            </a:xfrm>
            <a:prstGeom prst="rect">
              <a:avLst/>
            </a:prstGeom>
          </p:spPr>
        </p:pic>
        <p:sp>
          <p:nvSpPr>
            <p:cNvPr id="22" name="Double Bracket 21"/>
            <p:cNvSpPr/>
            <p:nvPr/>
          </p:nvSpPr>
          <p:spPr bwMode="auto">
            <a:xfrm>
              <a:off x="1676400" y="4037806"/>
              <a:ext cx="1600200" cy="1295400"/>
            </a:xfrm>
            <a:prstGeom prst="bracketPair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cxnSp>
        <p:nvCxnSpPr>
          <p:cNvPr id="24" name="Straight Arrow Connector 23"/>
          <p:cNvCxnSpPr/>
          <p:nvPr/>
        </p:nvCxnSpPr>
        <p:spPr bwMode="auto">
          <a:xfrm rot="5400000">
            <a:off x="3048000" y="4799806"/>
            <a:ext cx="1371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810000" y="4723606"/>
            <a:ext cx="546100" cy="215900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 bwMode="auto">
          <a:xfrm>
            <a:off x="1676400" y="5713412"/>
            <a:ext cx="1600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286000" y="5803900"/>
            <a:ext cx="546100" cy="215900"/>
          </a:xfrm>
          <a:prstGeom prst="rect">
            <a:avLst/>
          </a:prstGeom>
        </p:spPr>
      </p:pic>
      <p:grpSp>
        <p:nvGrpSpPr>
          <p:cNvPr id="7" name="Group 154"/>
          <p:cNvGrpSpPr/>
          <p:nvPr/>
        </p:nvGrpSpPr>
        <p:grpSpPr>
          <a:xfrm>
            <a:off x="2286000" y="2057400"/>
            <a:ext cx="2133600" cy="1371600"/>
            <a:chOff x="4114800" y="2057400"/>
            <a:chExt cx="1482721" cy="1029494"/>
          </a:xfrm>
        </p:grpSpPr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4114800" y="20581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4579908" y="20581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8" name="Straight Connector 77"/>
            <p:cNvCxnSpPr>
              <a:stCxn id="76" idx="6"/>
              <a:endCxn id="77" idx="2"/>
            </p:cNvCxnSpPr>
            <p:nvPr/>
          </p:nvCxnSpPr>
          <p:spPr>
            <a:xfrm>
              <a:off x="4229100" y="2115344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9" name="Oval 78"/>
            <p:cNvSpPr>
              <a:spLocks noChangeAspect="1"/>
            </p:cNvSpPr>
            <p:nvPr/>
          </p:nvSpPr>
          <p:spPr>
            <a:xfrm>
              <a:off x="4114800" y="25153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val 79"/>
            <p:cNvSpPr>
              <a:spLocks noChangeAspect="1"/>
            </p:cNvSpPr>
            <p:nvPr/>
          </p:nvSpPr>
          <p:spPr>
            <a:xfrm>
              <a:off x="4579908" y="25153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1" name="Straight Connector 80"/>
            <p:cNvCxnSpPr>
              <a:stCxn id="79" idx="6"/>
              <a:endCxn id="80" idx="2"/>
            </p:cNvCxnSpPr>
            <p:nvPr/>
          </p:nvCxnSpPr>
          <p:spPr>
            <a:xfrm>
              <a:off x="4229100" y="2572544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2" name="Straight Connector 81"/>
            <p:cNvCxnSpPr>
              <a:stCxn id="76" idx="4"/>
              <a:endCxn id="79" idx="0"/>
            </p:cNvCxnSpPr>
            <p:nvPr/>
          </p:nvCxnSpPr>
          <p:spPr>
            <a:xfrm rot="5400000">
              <a:off x="4000500" y="23439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3" name="Straight Connector 82"/>
            <p:cNvCxnSpPr>
              <a:stCxn id="77" idx="4"/>
              <a:endCxn id="80" idx="0"/>
            </p:cNvCxnSpPr>
            <p:nvPr/>
          </p:nvCxnSpPr>
          <p:spPr>
            <a:xfrm rot="5400000">
              <a:off x="4465608" y="23439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4114800" y="29725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579908" y="29725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6" name="Straight Connector 85"/>
            <p:cNvCxnSpPr>
              <a:stCxn id="84" idx="6"/>
              <a:endCxn id="85" idx="2"/>
            </p:cNvCxnSpPr>
            <p:nvPr/>
          </p:nvCxnSpPr>
          <p:spPr>
            <a:xfrm>
              <a:off x="4229100" y="3029744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5029629" y="20581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5483221" y="20574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2" name="Straight Connector 91"/>
            <p:cNvCxnSpPr>
              <a:stCxn id="90" idx="6"/>
              <a:endCxn id="91" idx="2"/>
            </p:cNvCxnSpPr>
            <p:nvPr/>
          </p:nvCxnSpPr>
          <p:spPr>
            <a:xfrm flipV="1">
              <a:off x="5143929" y="2114550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3" name="Oval 92"/>
            <p:cNvSpPr>
              <a:spLocks noChangeAspect="1"/>
            </p:cNvSpPr>
            <p:nvPr/>
          </p:nvSpPr>
          <p:spPr>
            <a:xfrm>
              <a:off x="5029629" y="25153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5483221" y="25146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5" name="Straight Connector 94"/>
            <p:cNvCxnSpPr>
              <a:stCxn id="93" idx="6"/>
              <a:endCxn id="94" idx="2"/>
            </p:cNvCxnSpPr>
            <p:nvPr/>
          </p:nvCxnSpPr>
          <p:spPr>
            <a:xfrm flipV="1">
              <a:off x="5143929" y="2571750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5029629" y="2972594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Oval 96"/>
            <p:cNvSpPr>
              <a:spLocks noChangeAspect="1"/>
            </p:cNvSpPr>
            <p:nvPr/>
          </p:nvSpPr>
          <p:spPr>
            <a:xfrm>
              <a:off x="5483221" y="29718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8" name="Straight Connector 97"/>
            <p:cNvCxnSpPr>
              <a:stCxn id="96" idx="6"/>
              <a:endCxn id="97" idx="2"/>
            </p:cNvCxnSpPr>
            <p:nvPr/>
          </p:nvCxnSpPr>
          <p:spPr>
            <a:xfrm flipV="1">
              <a:off x="5143929" y="3028950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2" name="Straight Connector 101"/>
            <p:cNvCxnSpPr>
              <a:stCxn id="96" idx="2"/>
              <a:endCxn id="85" idx="6"/>
            </p:cNvCxnSpPr>
            <p:nvPr/>
          </p:nvCxnSpPr>
          <p:spPr>
            <a:xfrm rot="10800000">
              <a:off x="4694209" y="3029744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4" name="Straight Connector 103"/>
            <p:cNvCxnSpPr>
              <a:stCxn id="80" idx="6"/>
              <a:endCxn id="93" idx="2"/>
            </p:cNvCxnSpPr>
            <p:nvPr/>
          </p:nvCxnSpPr>
          <p:spPr>
            <a:xfrm>
              <a:off x="4694208" y="2572544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5" name="Straight Connector 104"/>
            <p:cNvCxnSpPr>
              <a:stCxn id="77" idx="6"/>
              <a:endCxn id="90" idx="2"/>
            </p:cNvCxnSpPr>
            <p:nvPr/>
          </p:nvCxnSpPr>
          <p:spPr>
            <a:xfrm>
              <a:off x="4694208" y="2115344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6" name="Straight Connector 105"/>
            <p:cNvCxnSpPr>
              <a:stCxn id="80" idx="4"/>
              <a:endCxn id="85" idx="0"/>
            </p:cNvCxnSpPr>
            <p:nvPr/>
          </p:nvCxnSpPr>
          <p:spPr>
            <a:xfrm rot="5400000">
              <a:off x="4465608" y="28011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7" name="Straight Connector 106"/>
            <p:cNvCxnSpPr>
              <a:stCxn id="79" idx="4"/>
              <a:endCxn id="84" idx="0"/>
            </p:cNvCxnSpPr>
            <p:nvPr/>
          </p:nvCxnSpPr>
          <p:spPr>
            <a:xfrm rot="5400000">
              <a:off x="4000500" y="28011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0" name="Straight Connector 109"/>
            <p:cNvCxnSpPr>
              <a:stCxn id="90" idx="4"/>
              <a:endCxn id="93" idx="0"/>
            </p:cNvCxnSpPr>
            <p:nvPr/>
          </p:nvCxnSpPr>
          <p:spPr>
            <a:xfrm rot="5400000">
              <a:off x="4915329" y="23439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1" name="Straight Connector 110"/>
            <p:cNvCxnSpPr>
              <a:stCxn id="91" idx="4"/>
              <a:endCxn id="94" idx="0"/>
            </p:cNvCxnSpPr>
            <p:nvPr/>
          </p:nvCxnSpPr>
          <p:spPr>
            <a:xfrm rot="5400000">
              <a:off x="5368921" y="2343150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2" name="Straight Connector 111"/>
            <p:cNvCxnSpPr>
              <a:stCxn id="94" idx="4"/>
              <a:endCxn id="97" idx="0"/>
            </p:cNvCxnSpPr>
            <p:nvPr/>
          </p:nvCxnSpPr>
          <p:spPr>
            <a:xfrm rot="5400000">
              <a:off x="5368921" y="2800350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3" name="Straight Connector 112"/>
            <p:cNvCxnSpPr>
              <a:stCxn id="93" idx="4"/>
              <a:endCxn id="96" idx="0"/>
            </p:cNvCxnSpPr>
            <p:nvPr/>
          </p:nvCxnSpPr>
          <p:spPr>
            <a:xfrm rot="5400000">
              <a:off x="4915329" y="2801144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cxnSp>
        <p:nvCxnSpPr>
          <p:cNvPr id="158" name="Straight Connector 157"/>
          <p:cNvCxnSpPr/>
          <p:nvPr/>
        </p:nvCxnSpPr>
        <p:spPr>
          <a:xfrm flipV="1">
            <a:off x="3733800" y="2665942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V="1">
            <a:off x="3733800" y="32766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 flipV="1">
            <a:off x="3733800" y="20574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 flipV="1">
            <a:off x="3048000" y="32766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flipV="1">
            <a:off x="3048000" y="20574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 flipV="1">
            <a:off x="2438400" y="26670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V="1">
            <a:off x="2438400" y="3277658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 flipV="1">
            <a:off x="2438400" y="2058458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 flipV="1">
            <a:off x="3733800" y="28194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2438400" y="28194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3733800" y="22098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3048000" y="22098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2438400" y="22098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3733800" y="34290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3048000" y="34290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2438400" y="3429000"/>
            <a:ext cx="576072" cy="1058"/>
          </a:xfrm>
          <a:prstGeom prst="line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 bwMode="auto">
          <a:xfrm rot="5400000">
            <a:off x="2020094" y="2453994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none" w="med" len="med"/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 bwMode="auto">
          <a:xfrm rot="5400000">
            <a:off x="2020094" y="3085306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none" w="med" len="med"/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 bwMode="auto">
          <a:xfrm rot="5400000">
            <a:off x="2172494" y="2450592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 bwMode="auto">
          <a:xfrm rot="5400000">
            <a:off x="2172494" y="3085306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 bwMode="auto">
          <a:xfrm rot="5400000">
            <a:off x="2705894" y="2399506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none" w="med" len="med"/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 bwMode="auto">
          <a:xfrm rot="5400000">
            <a:off x="2705894" y="3030818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none" w="med" len="med"/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 bwMode="auto">
          <a:xfrm rot="5400000">
            <a:off x="2858294" y="2396104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 bwMode="auto">
          <a:xfrm rot="5400000">
            <a:off x="2858294" y="3030818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 bwMode="auto">
          <a:xfrm rot="5400000">
            <a:off x="3337204" y="2479108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none" w="med" len="med"/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 bwMode="auto">
          <a:xfrm rot="5400000">
            <a:off x="3337204" y="3110420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none" w="med" len="med"/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 bwMode="auto">
          <a:xfrm rot="5400000">
            <a:off x="3489604" y="2475706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 bwMode="auto">
          <a:xfrm rot="5400000">
            <a:off x="3489604" y="3110420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 bwMode="auto">
          <a:xfrm rot="5400000">
            <a:off x="4001294" y="2479108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none" w="med" len="med"/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 bwMode="auto">
          <a:xfrm rot="5400000">
            <a:off x="4001294" y="3110420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none" w="med" len="med"/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 bwMode="auto">
          <a:xfrm rot="5400000">
            <a:off x="4153694" y="2475706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 bwMode="auto">
          <a:xfrm rot="5400000">
            <a:off x="4153694" y="3110420"/>
            <a:ext cx="533400" cy="1588"/>
          </a:xfrm>
          <a:prstGeom prst="straightConnector1">
            <a:avLst/>
          </a:prstGeom>
          <a:ln>
            <a:solidFill>
              <a:schemeClr val="accent2">
                <a:alpha val="20000"/>
              </a:schemeClr>
            </a:solidFill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flipV="1">
            <a:off x="3048000" y="2665942"/>
            <a:ext cx="576072" cy="1058"/>
          </a:xfrm>
          <a:prstGeom prst="line">
            <a:avLst/>
          </a:prstGeom>
          <a:ln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V="1">
            <a:off x="3048000" y="2819400"/>
            <a:ext cx="576072" cy="1058"/>
          </a:xfrm>
          <a:prstGeom prst="line">
            <a:avLst/>
          </a:prstGeom>
          <a:ln>
            <a:headEnd type="stealth" w="lg" len="lg"/>
            <a:tailEnd type="non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1" name="Picture 100" descr="Sniper Kitty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2438400"/>
            <a:ext cx="3335694" cy="2971800"/>
          </a:xfrm>
          <a:prstGeom prst="rect">
            <a:avLst/>
          </a:prstGeom>
        </p:spPr>
      </p:pic>
      <p:sp>
        <p:nvSpPr>
          <p:cNvPr id="103" name="TextBox 102"/>
          <p:cNvSpPr txBox="1"/>
          <p:nvPr/>
        </p:nvSpPr>
        <p:spPr>
          <a:xfrm>
            <a:off x="5867400" y="1981200"/>
            <a:ext cx="1986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Focussed</a:t>
            </a:r>
            <a:r>
              <a:rPr lang="en-US" sz="1600" dirty="0" smtClean="0"/>
              <a:t> Inference</a:t>
            </a:r>
            <a:endParaRPr lang="en-US" sz="1600" dirty="0"/>
          </a:p>
        </p:txBody>
      </p:sp>
      <p:pic>
        <p:nvPicPr>
          <p:cNvPr id="100" name="Picture 9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124200" y="2286000"/>
            <a:ext cx="495300" cy="304800"/>
          </a:xfrm>
          <a:prstGeom prst="rect">
            <a:avLst/>
          </a:prstGeom>
        </p:spPr>
      </p:pic>
      <p:pic>
        <p:nvPicPr>
          <p:cNvPr id="108" name="Picture 10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3124200" y="2895600"/>
            <a:ext cx="4953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Focused Inference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Scheduling dual-updates in LPs</a:t>
            </a:r>
          </a:p>
          <a:p>
            <a:pPr lvl="1"/>
            <a:r>
              <a:rPr lang="en-US" sz="1600" dirty="0" smtClean="0"/>
              <a:t>[</a:t>
            </a:r>
            <a:r>
              <a:rPr lang="en-US" sz="1600" dirty="0" err="1" smtClean="0"/>
              <a:t>Tarlow</a:t>
            </a:r>
            <a:r>
              <a:rPr lang="en-US" sz="1600" dirty="0" smtClean="0"/>
              <a:t>, Batra, </a:t>
            </a:r>
            <a:r>
              <a:rPr lang="en-US" sz="1600" dirty="0" err="1" smtClean="0"/>
              <a:t>Kohli</a:t>
            </a:r>
            <a:r>
              <a:rPr lang="en-US" sz="1600" dirty="0" smtClean="0"/>
              <a:t>, </a:t>
            </a:r>
            <a:r>
              <a:rPr lang="en-US" sz="1600" dirty="0" err="1" smtClean="0"/>
              <a:t>Kolmogorov</a:t>
            </a:r>
            <a:r>
              <a:rPr lang="en-US" sz="1600" dirty="0" smtClean="0"/>
              <a:t>, ICML ‘11]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419100" y="4739640"/>
            <a:ext cx="1889760" cy="1661160"/>
            <a:chOff x="3124200" y="3200400"/>
            <a:chExt cx="1889760" cy="1661160"/>
          </a:xfrm>
        </p:grpSpPr>
        <p:sp>
          <p:nvSpPr>
            <p:cNvPr id="28" name="Oval 27"/>
            <p:cNvSpPr>
              <a:spLocks noChangeAspect="1"/>
            </p:cNvSpPr>
            <p:nvPr/>
          </p:nvSpPr>
          <p:spPr bwMode="auto">
            <a:xfrm>
              <a:off x="3962400" y="3200400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 bwMode="auto">
            <a:xfrm>
              <a:off x="4876800" y="3733800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 bwMode="auto">
            <a:xfrm>
              <a:off x="3124200" y="3733800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 bwMode="auto">
            <a:xfrm>
              <a:off x="3352800" y="4724400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 bwMode="auto">
            <a:xfrm>
              <a:off x="4648200" y="4724400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33" name="Straight Connector 32"/>
            <p:cNvCxnSpPr>
              <a:stCxn id="28" idx="3"/>
              <a:endCxn id="30" idx="7"/>
            </p:cNvCxnSpPr>
            <p:nvPr/>
          </p:nvCxnSpPr>
          <p:spPr bwMode="auto">
            <a:xfrm rot="5400000">
              <a:off x="3393673" y="3165073"/>
              <a:ext cx="436414" cy="74121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28" idx="5"/>
              <a:endCxn id="29" idx="1"/>
            </p:cNvCxnSpPr>
            <p:nvPr/>
          </p:nvCxnSpPr>
          <p:spPr bwMode="auto">
            <a:xfrm rot="16200000" flipH="1">
              <a:off x="4269973" y="3126973"/>
              <a:ext cx="436414" cy="81741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30" idx="4"/>
              <a:endCxn id="31" idx="0"/>
            </p:cNvCxnSpPr>
            <p:nvPr/>
          </p:nvCxnSpPr>
          <p:spPr bwMode="auto">
            <a:xfrm rot="16200000" flipH="1">
              <a:off x="2880360" y="4183380"/>
              <a:ext cx="853440" cy="2286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32" idx="2"/>
              <a:endCxn id="31" idx="6"/>
            </p:cNvCxnSpPr>
            <p:nvPr/>
          </p:nvCxnSpPr>
          <p:spPr bwMode="auto">
            <a:xfrm rot="10800000">
              <a:off x="3489960" y="4792980"/>
              <a:ext cx="1158240" cy="158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29" idx="4"/>
              <a:endCxn id="32" idx="0"/>
            </p:cNvCxnSpPr>
            <p:nvPr/>
          </p:nvCxnSpPr>
          <p:spPr bwMode="auto">
            <a:xfrm rot="5400000">
              <a:off x="4404360" y="4183380"/>
              <a:ext cx="853440" cy="2286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83" name="Up Arrow 82"/>
          <p:cNvSpPr/>
          <p:nvPr/>
        </p:nvSpPr>
        <p:spPr bwMode="auto">
          <a:xfrm>
            <a:off x="1257300" y="5120640"/>
            <a:ext cx="152400" cy="914400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667000" y="2438400"/>
            <a:ext cx="848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Primal LP</a:t>
            </a:r>
            <a:endParaRPr lang="en-GB" dirty="0"/>
          </a:p>
        </p:txBody>
      </p:sp>
      <p:sp>
        <p:nvSpPr>
          <p:cNvPr id="85" name="TextBox 84"/>
          <p:cNvSpPr txBox="1"/>
          <p:nvPr/>
        </p:nvSpPr>
        <p:spPr>
          <a:xfrm>
            <a:off x="2667000" y="5029200"/>
            <a:ext cx="729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Dual LP</a:t>
            </a:r>
            <a:endParaRPr lang="en-GB" dirty="0"/>
          </a:p>
        </p:txBody>
      </p:sp>
      <p:sp>
        <p:nvSpPr>
          <p:cNvPr id="64" name="Hexagon 63"/>
          <p:cNvSpPr>
            <a:spLocks noChangeAspect="1"/>
          </p:cNvSpPr>
          <p:nvPr/>
        </p:nvSpPr>
        <p:spPr bwMode="auto">
          <a:xfrm>
            <a:off x="320690" y="2453640"/>
            <a:ext cx="1927210" cy="1645920"/>
          </a:xfrm>
          <a:prstGeom prst="hexagon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GB" sz="2400"/>
          </a:p>
        </p:txBody>
      </p:sp>
      <p:grpSp>
        <p:nvGrpSpPr>
          <p:cNvPr id="57" name="Group 56"/>
          <p:cNvGrpSpPr/>
          <p:nvPr/>
        </p:nvGrpSpPr>
        <p:grpSpPr>
          <a:xfrm>
            <a:off x="266700" y="2377440"/>
            <a:ext cx="2042160" cy="1785516"/>
            <a:chOff x="990600" y="2362200"/>
            <a:chExt cx="2042160" cy="1785516"/>
          </a:xfrm>
        </p:grpSpPr>
        <p:sp>
          <p:nvSpPr>
            <p:cNvPr id="66" name="Oval 65"/>
            <p:cNvSpPr>
              <a:spLocks/>
            </p:cNvSpPr>
            <p:nvPr/>
          </p:nvSpPr>
          <p:spPr bwMode="auto">
            <a:xfrm>
              <a:off x="1386450" y="4010555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67" name="Oval 66"/>
            <p:cNvSpPr>
              <a:spLocks/>
            </p:cNvSpPr>
            <p:nvPr/>
          </p:nvSpPr>
          <p:spPr bwMode="auto">
            <a:xfrm>
              <a:off x="2492674" y="3999415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68" name="Oval 67"/>
            <p:cNvSpPr>
              <a:spLocks/>
            </p:cNvSpPr>
            <p:nvPr/>
          </p:nvSpPr>
          <p:spPr bwMode="auto">
            <a:xfrm>
              <a:off x="2514600" y="2362200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69" name="Oval 68"/>
            <p:cNvSpPr>
              <a:spLocks/>
            </p:cNvSpPr>
            <p:nvPr/>
          </p:nvSpPr>
          <p:spPr bwMode="auto">
            <a:xfrm>
              <a:off x="1371600" y="2362200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70" name="Oval 69"/>
            <p:cNvSpPr>
              <a:spLocks/>
            </p:cNvSpPr>
            <p:nvPr/>
          </p:nvSpPr>
          <p:spPr bwMode="auto">
            <a:xfrm>
              <a:off x="990600" y="3200400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71" name="Oval 70"/>
            <p:cNvSpPr>
              <a:spLocks/>
            </p:cNvSpPr>
            <p:nvPr/>
          </p:nvSpPr>
          <p:spPr bwMode="auto">
            <a:xfrm>
              <a:off x="2895600" y="3200400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266700" y="2096080"/>
            <a:ext cx="2041525" cy="2234926"/>
            <a:chOff x="990600" y="2080840"/>
            <a:chExt cx="2041525" cy="2234926"/>
          </a:xfrm>
        </p:grpSpPr>
        <p:sp>
          <p:nvSpPr>
            <p:cNvPr id="72" name="Oval 71"/>
            <p:cNvSpPr>
              <a:spLocks noChangeAspect="1"/>
            </p:cNvSpPr>
            <p:nvPr/>
          </p:nvSpPr>
          <p:spPr bwMode="auto">
            <a:xfrm>
              <a:off x="990600" y="2667000"/>
              <a:ext cx="136525" cy="13652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 bwMode="auto">
            <a:xfrm>
              <a:off x="2895600" y="2667000"/>
              <a:ext cx="136525" cy="13652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 bwMode="auto">
            <a:xfrm>
              <a:off x="1024023" y="3733800"/>
              <a:ext cx="136525" cy="13652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 bwMode="auto">
            <a:xfrm>
              <a:off x="1940326" y="4179241"/>
              <a:ext cx="136525" cy="13652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79" name="Oval 78"/>
            <p:cNvSpPr>
              <a:spLocks noChangeAspect="1"/>
            </p:cNvSpPr>
            <p:nvPr/>
          </p:nvSpPr>
          <p:spPr bwMode="auto">
            <a:xfrm>
              <a:off x="2895600" y="3657600"/>
              <a:ext cx="136525" cy="13652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80" name="Oval 79"/>
            <p:cNvSpPr>
              <a:spLocks noChangeAspect="1"/>
            </p:cNvSpPr>
            <p:nvPr/>
          </p:nvSpPr>
          <p:spPr bwMode="auto">
            <a:xfrm>
              <a:off x="1931088" y="2080840"/>
              <a:ext cx="136525" cy="13652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cxnSp>
          <p:nvCxnSpPr>
            <p:cNvPr id="82" name="Straight Connector 81"/>
            <p:cNvCxnSpPr>
              <a:stCxn id="69" idx="7"/>
              <a:endCxn id="80" idx="2"/>
            </p:cNvCxnSpPr>
            <p:nvPr/>
          </p:nvCxnSpPr>
          <p:spPr bwMode="auto">
            <a:xfrm rot="5400000" flipH="1" flipV="1">
              <a:off x="1585668" y="2052108"/>
              <a:ext cx="248424" cy="44241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68" idx="1"/>
              <a:endCxn id="80" idx="6"/>
            </p:cNvCxnSpPr>
            <p:nvPr/>
          </p:nvCxnSpPr>
          <p:spPr bwMode="auto">
            <a:xfrm rot="16200000" flipV="1">
              <a:off x="2176938" y="2039778"/>
              <a:ext cx="248424" cy="46707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73" idx="1"/>
              <a:endCxn id="68" idx="6"/>
            </p:cNvCxnSpPr>
            <p:nvPr/>
          </p:nvCxnSpPr>
          <p:spPr bwMode="auto">
            <a:xfrm rot="16200000" flipV="1">
              <a:off x="2663191" y="2434591"/>
              <a:ext cx="240973" cy="26383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stCxn id="71" idx="0"/>
              <a:endCxn id="73" idx="4"/>
            </p:cNvCxnSpPr>
            <p:nvPr/>
          </p:nvCxnSpPr>
          <p:spPr bwMode="auto">
            <a:xfrm rot="16200000" flipV="1">
              <a:off x="2757965" y="3009424"/>
              <a:ext cx="412115" cy="31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stCxn id="79" idx="0"/>
              <a:endCxn id="71" idx="4"/>
            </p:cNvCxnSpPr>
            <p:nvPr/>
          </p:nvCxnSpPr>
          <p:spPr bwMode="auto">
            <a:xfrm rot="5400000" flipH="1" flipV="1">
              <a:off x="2811622" y="3505043"/>
              <a:ext cx="304799" cy="31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>
              <a:stCxn id="79" idx="3"/>
              <a:endCxn id="67" idx="6"/>
            </p:cNvCxnSpPr>
            <p:nvPr/>
          </p:nvCxnSpPr>
          <p:spPr bwMode="auto">
            <a:xfrm rot="5400000">
              <a:off x="2618162" y="3785803"/>
              <a:ext cx="309105" cy="2857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stCxn id="67" idx="3"/>
              <a:endCxn id="77" idx="6"/>
            </p:cNvCxnSpPr>
            <p:nvPr/>
          </p:nvCxnSpPr>
          <p:spPr bwMode="auto">
            <a:xfrm rot="5400000">
              <a:off x="2236919" y="3971661"/>
              <a:ext cx="115775" cy="43591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>
              <a:stCxn id="77" idx="2"/>
              <a:endCxn id="66" idx="5"/>
            </p:cNvCxnSpPr>
            <p:nvPr/>
          </p:nvCxnSpPr>
          <p:spPr bwMode="auto">
            <a:xfrm rot="10800000">
              <a:off x="1503524" y="4142870"/>
              <a:ext cx="436803" cy="10463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stCxn id="66" idx="1"/>
              <a:endCxn id="76" idx="5"/>
            </p:cNvCxnSpPr>
            <p:nvPr/>
          </p:nvCxnSpPr>
          <p:spPr bwMode="auto">
            <a:xfrm rot="16200000" flipV="1">
              <a:off x="1175771" y="3815115"/>
              <a:ext cx="195551" cy="26598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76" idx="0"/>
              <a:endCxn id="70" idx="4"/>
            </p:cNvCxnSpPr>
            <p:nvPr/>
          </p:nvCxnSpPr>
          <p:spPr bwMode="auto">
            <a:xfrm rot="16200000" flipV="1">
              <a:off x="885234" y="3526748"/>
              <a:ext cx="380999" cy="3310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70" idx="0"/>
              <a:endCxn id="72" idx="4"/>
            </p:cNvCxnSpPr>
            <p:nvPr/>
          </p:nvCxnSpPr>
          <p:spPr bwMode="auto">
            <a:xfrm rot="16200000" flipV="1">
              <a:off x="852965" y="3009424"/>
              <a:ext cx="412115" cy="31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72" idx="7"/>
              <a:endCxn id="69" idx="2"/>
            </p:cNvCxnSpPr>
            <p:nvPr/>
          </p:nvCxnSpPr>
          <p:spPr bwMode="auto">
            <a:xfrm rot="5400000" flipH="1" flipV="1">
              <a:off x="1118879" y="2434274"/>
              <a:ext cx="240973" cy="26446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 45"/>
          <p:cNvGrpSpPr/>
          <p:nvPr/>
        </p:nvGrpSpPr>
        <p:grpSpPr>
          <a:xfrm>
            <a:off x="4980801" y="3185836"/>
            <a:ext cx="3248799" cy="2331972"/>
            <a:chOff x="4599801" y="2925828"/>
            <a:chExt cx="3248799" cy="2331972"/>
          </a:xfrm>
        </p:grpSpPr>
        <p:cxnSp>
          <p:nvCxnSpPr>
            <p:cNvPr id="171" name="Straight Arrow Connector 170"/>
            <p:cNvCxnSpPr/>
            <p:nvPr/>
          </p:nvCxnSpPr>
          <p:spPr bwMode="auto">
            <a:xfrm rot="5400000" flipH="1" flipV="1">
              <a:off x="3886200" y="4037806"/>
              <a:ext cx="21336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/>
            <p:nvPr/>
          </p:nvCxnSpPr>
          <p:spPr bwMode="auto">
            <a:xfrm>
              <a:off x="4800600" y="4953000"/>
              <a:ext cx="3048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73" name="TextBox 172"/>
            <p:cNvSpPr txBox="1"/>
            <p:nvPr/>
          </p:nvSpPr>
          <p:spPr>
            <a:xfrm>
              <a:off x="6715199" y="4980801"/>
              <a:ext cx="10572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Computation</a:t>
              </a:r>
              <a:endParaRPr lang="en-GB" dirty="0"/>
            </a:p>
          </p:txBody>
        </p:sp>
        <p:sp>
          <p:nvSpPr>
            <p:cNvPr id="174" name="TextBox 173"/>
            <p:cNvSpPr txBox="1"/>
            <p:nvPr/>
          </p:nvSpPr>
          <p:spPr>
            <a:xfrm rot="16200000">
              <a:off x="4325229" y="3200400"/>
              <a:ext cx="8261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Objective</a:t>
              </a:r>
              <a:endParaRPr lang="en-GB" dirty="0"/>
            </a:p>
          </p:txBody>
        </p:sp>
      </p:grpSp>
      <p:sp>
        <p:nvSpPr>
          <p:cNvPr id="175" name="Freeform 174"/>
          <p:cNvSpPr/>
          <p:nvPr/>
        </p:nvSpPr>
        <p:spPr bwMode="auto">
          <a:xfrm>
            <a:off x="5656541" y="4519200"/>
            <a:ext cx="2485800" cy="986046"/>
          </a:xfrm>
          <a:custGeom>
            <a:avLst/>
            <a:gdLst>
              <a:gd name="connsiteX0" fmla="*/ 0 w 2485800"/>
              <a:gd name="connsiteY0" fmla="*/ 986046 h 986046"/>
              <a:gd name="connsiteX1" fmla="*/ 434201 w 2485800"/>
              <a:gd name="connsiteY1" fmla="*/ 161024 h 986046"/>
              <a:gd name="connsiteX2" fmla="*/ 2485800 w 2485800"/>
              <a:gd name="connsiteY2" fmla="*/ 19902 h 986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5800" h="986046">
                <a:moveTo>
                  <a:pt x="0" y="986046"/>
                </a:moveTo>
                <a:cubicBezTo>
                  <a:pt x="9950" y="654047"/>
                  <a:pt x="19901" y="322048"/>
                  <a:pt x="434201" y="161024"/>
                </a:cubicBezTo>
                <a:cubicBezTo>
                  <a:pt x="848501" y="0"/>
                  <a:pt x="2485800" y="19902"/>
                  <a:pt x="2485800" y="19902"/>
                </a:cubicBezTo>
              </a:path>
            </a:pathLst>
          </a:cu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6" name="Freeform 175"/>
          <p:cNvSpPr/>
          <p:nvPr/>
        </p:nvSpPr>
        <p:spPr bwMode="auto">
          <a:xfrm>
            <a:off x="5558846" y="2819400"/>
            <a:ext cx="2583495" cy="1487212"/>
          </a:xfrm>
          <a:custGeom>
            <a:avLst/>
            <a:gdLst>
              <a:gd name="connsiteX0" fmla="*/ 0 w 2583495"/>
              <a:gd name="connsiteY0" fmla="*/ 0 h 1487212"/>
              <a:gd name="connsiteX1" fmla="*/ 162825 w 2583495"/>
              <a:gd name="connsiteY1" fmla="*/ 542778 h 1487212"/>
              <a:gd name="connsiteX2" fmla="*/ 521041 w 2583495"/>
              <a:gd name="connsiteY2" fmla="*/ 531922 h 1487212"/>
              <a:gd name="connsiteX3" fmla="*/ 564461 w 2583495"/>
              <a:gd name="connsiteY3" fmla="*/ 749034 h 1487212"/>
              <a:gd name="connsiteX4" fmla="*/ 792417 w 2583495"/>
              <a:gd name="connsiteY4" fmla="*/ 770745 h 1487212"/>
              <a:gd name="connsiteX5" fmla="*/ 814127 w 2583495"/>
              <a:gd name="connsiteY5" fmla="*/ 868445 h 1487212"/>
              <a:gd name="connsiteX6" fmla="*/ 933532 w 2583495"/>
              <a:gd name="connsiteY6" fmla="*/ 868445 h 1487212"/>
              <a:gd name="connsiteX7" fmla="*/ 955242 w 2583495"/>
              <a:gd name="connsiteY7" fmla="*/ 998712 h 1487212"/>
              <a:gd name="connsiteX8" fmla="*/ 1161487 w 2583495"/>
              <a:gd name="connsiteY8" fmla="*/ 998712 h 1487212"/>
              <a:gd name="connsiteX9" fmla="*/ 1194053 w 2583495"/>
              <a:gd name="connsiteY9" fmla="*/ 1183256 h 1487212"/>
              <a:gd name="connsiteX10" fmla="*/ 1541413 w 2583495"/>
              <a:gd name="connsiteY10" fmla="*/ 1183256 h 1487212"/>
              <a:gd name="connsiteX11" fmla="*/ 1563123 w 2583495"/>
              <a:gd name="connsiteY11" fmla="*/ 1259245 h 1487212"/>
              <a:gd name="connsiteX12" fmla="*/ 1660818 w 2583495"/>
              <a:gd name="connsiteY12" fmla="*/ 1291812 h 1487212"/>
              <a:gd name="connsiteX13" fmla="*/ 1660818 w 2583495"/>
              <a:gd name="connsiteY13" fmla="*/ 1400367 h 1487212"/>
              <a:gd name="connsiteX14" fmla="*/ 2040744 w 2583495"/>
              <a:gd name="connsiteY14" fmla="*/ 1411223 h 1487212"/>
              <a:gd name="connsiteX15" fmla="*/ 2116729 w 2583495"/>
              <a:gd name="connsiteY15" fmla="*/ 1487212 h 1487212"/>
              <a:gd name="connsiteX16" fmla="*/ 2583495 w 2583495"/>
              <a:gd name="connsiteY16" fmla="*/ 1476356 h 148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83495" h="1487212">
                <a:moveTo>
                  <a:pt x="0" y="0"/>
                </a:moveTo>
                <a:lnTo>
                  <a:pt x="162825" y="542778"/>
                </a:lnTo>
                <a:lnTo>
                  <a:pt x="521041" y="531922"/>
                </a:lnTo>
                <a:lnTo>
                  <a:pt x="564461" y="749034"/>
                </a:lnTo>
                <a:lnTo>
                  <a:pt x="792417" y="770745"/>
                </a:lnTo>
                <a:lnTo>
                  <a:pt x="814127" y="868445"/>
                </a:lnTo>
                <a:lnTo>
                  <a:pt x="933532" y="868445"/>
                </a:lnTo>
                <a:lnTo>
                  <a:pt x="955242" y="998712"/>
                </a:lnTo>
                <a:lnTo>
                  <a:pt x="1161487" y="998712"/>
                </a:lnTo>
                <a:lnTo>
                  <a:pt x="1194053" y="1183256"/>
                </a:lnTo>
                <a:lnTo>
                  <a:pt x="1541413" y="1183256"/>
                </a:lnTo>
                <a:lnTo>
                  <a:pt x="1563123" y="1259245"/>
                </a:lnTo>
                <a:lnTo>
                  <a:pt x="1660818" y="1291812"/>
                </a:lnTo>
                <a:lnTo>
                  <a:pt x="1660818" y="1400367"/>
                </a:lnTo>
                <a:lnTo>
                  <a:pt x="2040744" y="1411223"/>
                </a:lnTo>
                <a:lnTo>
                  <a:pt x="2116729" y="1487212"/>
                </a:lnTo>
                <a:lnTo>
                  <a:pt x="2583495" y="1476356"/>
                </a:lnTo>
              </a:path>
            </a:pathLst>
          </a:cu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7" name="Freeform 176"/>
          <p:cNvSpPr/>
          <p:nvPr/>
        </p:nvSpPr>
        <p:spPr bwMode="auto">
          <a:xfrm>
            <a:off x="5633740" y="4367846"/>
            <a:ext cx="2595860" cy="1225389"/>
          </a:xfrm>
          <a:custGeom>
            <a:avLst/>
            <a:gdLst>
              <a:gd name="connsiteX0" fmla="*/ 0 w 2595860"/>
              <a:gd name="connsiteY0" fmla="*/ 1225389 h 1225389"/>
              <a:gd name="connsiteX1" fmla="*/ 479064 w 2595860"/>
              <a:gd name="connsiteY1" fmla="*/ 278497 h 1225389"/>
              <a:gd name="connsiteX2" fmla="*/ 2595860 w 2595860"/>
              <a:gd name="connsiteY2" fmla="*/ 0 h 1225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5860" h="1225389">
                <a:moveTo>
                  <a:pt x="0" y="1225389"/>
                </a:moveTo>
                <a:cubicBezTo>
                  <a:pt x="23210" y="854058"/>
                  <a:pt x="46421" y="482728"/>
                  <a:pt x="479064" y="278497"/>
                </a:cubicBezTo>
                <a:cubicBezTo>
                  <a:pt x="911707" y="74266"/>
                  <a:pt x="2595860" y="0"/>
                  <a:pt x="2595860" y="0"/>
                </a:cubicBezTo>
              </a:path>
            </a:pathLst>
          </a:cu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8" name="Freeform 177"/>
          <p:cNvSpPr/>
          <p:nvPr/>
        </p:nvSpPr>
        <p:spPr bwMode="auto">
          <a:xfrm>
            <a:off x="5600317" y="2819400"/>
            <a:ext cx="2618142" cy="1537306"/>
          </a:xfrm>
          <a:custGeom>
            <a:avLst/>
            <a:gdLst>
              <a:gd name="connsiteX0" fmla="*/ 0 w 2618142"/>
              <a:gd name="connsiteY0" fmla="*/ 0 h 1537306"/>
              <a:gd name="connsiteX1" fmla="*/ 144833 w 2618142"/>
              <a:gd name="connsiteY1" fmla="*/ 556995 h 1537306"/>
              <a:gd name="connsiteX2" fmla="*/ 523628 w 2618142"/>
              <a:gd name="connsiteY2" fmla="*/ 545855 h 1537306"/>
              <a:gd name="connsiteX3" fmla="*/ 545910 w 2618142"/>
              <a:gd name="connsiteY3" fmla="*/ 779793 h 1537306"/>
              <a:gd name="connsiteX4" fmla="*/ 802154 w 2618142"/>
              <a:gd name="connsiteY4" fmla="*/ 779793 h 1537306"/>
              <a:gd name="connsiteX5" fmla="*/ 802154 w 2618142"/>
              <a:gd name="connsiteY5" fmla="*/ 880052 h 1537306"/>
              <a:gd name="connsiteX6" fmla="*/ 924705 w 2618142"/>
              <a:gd name="connsiteY6" fmla="*/ 880052 h 1537306"/>
              <a:gd name="connsiteX7" fmla="*/ 935846 w 2618142"/>
              <a:gd name="connsiteY7" fmla="*/ 1024871 h 1537306"/>
              <a:gd name="connsiteX8" fmla="*/ 1158667 w 2618142"/>
              <a:gd name="connsiteY8" fmla="*/ 1024871 h 1537306"/>
              <a:gd name="connsiteX9" fmla="*/ 1180949 w 2618142"/>
              <a:gd name="connsiteY9" fmla="*/ 1203109 h 1537306"/>
              <a:gd name="connsiteX10" fmla="*/ 1314641 w 2618142"/>
              <a:gd name="connsiteY10" fmla="*/ 1203109 h 1537306"/>
              <a:gd name="connsiteX11" fmla="*/ 1537462 w 2618142"/>
              <a:gd name="connsiteY11" fmla="*/ 1191969 h 1537306"/>
              <a:gd name="connsiteX12" fmla="*/ 1537462 w 2618142"/>
              <a:gd name="connsiteY12" fmla="*/ 1281088 h 1537306"/>
              <a:gd name="connsiteX13" fmla="*/ 1648872 w 2618142"/>
              <a:gd name="connsiteY13" fmla="*/ 1303368 h 1537306"/>
              <a:gd name="connsiteX14" fmla="*/ 1648872 w 2618142"/>
              <a:gd name="connsiteY14" fmla="*/ 1425907 h 1537306"/>
              <a:gd name="connsiteX15" fmla="*/ 1771423 w 2618142"/>
              <a:gd name="connsiteY15" fmla="*/ 1437047 h 1537306"/>
              <a:gd name="connsiteX16" fmla="*/ 2016526 w 2618142"/>
              <a:gd name="connsiteY16" fmla="*/ 1437047 h 1537306"/>
              <a:gd name="connsiteX17" fmla="*/ 2127936 w 2618142"/>
              <a:gd name="connsiteY17" fmla="*/ 1492746 h 1537306"/>
              <a:gd name="connsiteX18" fmla="*/ 2384180 w 2618142"/>
              <a:gd name="connsiteY18" fmla="*/ 1481606 h 1537306"/>
              <a:gd name="connsiteX19" fmla="*/ 2384180 w 2618142"/>
              <a:gd name="connsiteY19" fmla="*/ 1481606 h 1537306"/>
              <a:gd name="connsiteX20" fmla="*/ 2618142 w 2618142"/>
              <a:gd name="connsiteY20" fmla="*/ 1537306 h 153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18142" h="1537306">
                <a:moveTo>
                  <a:pt x="0" y="0"/>
                </a:moveTo>
                <a:lnTo>
                  <a:pt x="144833" y="556995"/>
                </a:lnTo>
                <a:lnTo>
                  <a:pt x="523628" y="545855"/>
                </a:lnTo>
                <a:lnTo>
                  <a:pt x="545910" y="779793"/>
                </a:lnTo>
                <a:lnTo>
                  <a:pt x="802154" y="779793"/>
                </a:lnTo>
                <a:lnTo>
                  <a:pt x="802154" y="880052"/>
                </a:lnTo>
                <a:lnTo>
                  <a:pt x="924705" y="880052"/>
                </a:lnTo>
                <a:lnTo>
                  <a:pt x="935846" y="1024871"/>
                </a:lnTo>
                <a:lnTo>
                  <a:pt x="1158667" y="1024871"/>
                </a:lnTo>
                <a:lnTo>
                  <a:pt x="1180949" y="1203109"/>
                </a:lnTo>
                <a:lnTo>
                  <a:pt x="1314641" y="1203109"/>
                </a:lnTo>
                <a:lnTo>
                  <a:pt x="1537462" y="1191969"/>
                </a:lnTo>
                <a:lnTo>
                  <a:pt x="1537462" y="1281088"/>
                </a:lnTo>
                <a:lnTo>
                  <a:pt x="1648872" y="1303368"/>
                </a:lnTo>
                <a:lnTo>
                  <a:pt x="1648872" y="1425907"/>
                </a:lnTo>
                <a:lnTo>
                  <a:pt x="1771423" y="1437047"/>
                </a:lnTo>
                <a:lnTo>
                  <a:pt x="2016526" y="1437047"/>
                </a:lnTo>
                <a:lnTo>
                  <a:pt x="2127936" y="1492746"/>
                </a:lnTo>
                <a:lnTo>
                  <a:pt x="2384180" y="1481606"/>
                </a:lnTo>
                <a:lnTo>
                  <a:pt x="2384180" y="1481606"/>
                </a:lnTo>
                <a:lnTo>
                  <a:pt x="2618142" y="1537306"/>
                </a:lnTo>
              </a:path>
            </a:pathLst>
          </a:cu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62" name="Picture 6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709777" y="2819400"/>
            <a:ext cx="1511301" cy="965200"/>
          </a:xfrm>
          <a:prstGeom prst="rect">
            <a:avLst/>
          </a:prstGeom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0" y="5486400"/>
            <a:ext cx="127000" cy="228600"/>
          </a:xfrm>
          <a:prstGeom prst="rect">
            <a:avLst/>
          </a:prstGeom>
        </p:spPr>
      </p:pic>
      <p:pic>
        <p:nvPicPr>
          <p:cNvPr id="74" name="Picture 7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667000" y="5410200"/>
            <a:ext cx="1384301" cy="635000"/>
          </a:xfrm>
          <a:prstGeom prst="rect">
            <a:avLst/>
          </a:prstGeom>
        </p:spPr>
      </p:pic>
      <p:grpSp>
        <p:nvGrpSpPr>
          <p:cNvPr id="96" name="Group 95"/>
          <p:cNvGrpSpPr/>
          <p:nvPr/>
        </p:nvGrpSpPr>
        <p:grpSpPr>
          <a:xfrm>
            <a:off x="6326317" y="2743200"/>
            <a:ext cx="2167468" cy="622300"/>
            <a:chOff x="6326317" y="2743200"/>
            <a:chExt cx="2167468" cy="622300"/>
          </a:xfrm>
        </p:grpSpPr>
        <p:sp>
          <p:nvSpPr>
            <p:cNvPr id="87" name="TextBox 86"/>
            <p:cNvSpPr txBox="1"/>
            <p:nvPr/>
          </p:nvSpPr>
          <p:spPr>
            <a:xfrm>
              <a:off x="6326317" y="2743200"/>
              <a:ext cx="216746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00" dirty="0" smtClean="0"/>
                <a:t>Complementary Slackness</a:t>
              </a:r>
              <a:endParaRPr lang="en-GB" sz="1300" dirty="0"/>
            </a:p>
          </p:txBody>
        </p:sp>
        <p:pic>
          <p:nvPicPr>
            <p:cNvPr id="92" name="Picture 91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tretch>
                  <a:fillRect/>
                </a:stretch>
              </p:blipFill>
            </mc:Choice>
            <mc:Fallback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6629400" y="3124200"/>
              <a:ext cx="1600200" cy="241300"/>
            </a:xfrm>
            <a:prstGeom prst="rect">
              <a:avLst/>
            </a:prstGeom>
          </p:spPr>
        </p:pic>
      </p:grpSp>
      <p:pic>
        <p:nvPicPr>
          <p:cNvPr id="100" name="Picture 279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09700" y="3063240"/>
            <a:ext cx="279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" name="Down Arrow 100"/>
          <p:cNvSpPr/>
          <p:nvPr/>
        </p:nvSpPr>
        <p:spPr bwMode="auto">
          <a:xfrm>
            <a:off x="1257300" y="2758440"/>
            <a:ext cx="152400" cy="9906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animBg="1"/>
      <p:bldP spid="175" grpId="1" animBg="1"/>
      <p:bldP spid="176" grpId="0" animBg="1"/>
      <p:bldP spid="176" grpId="1" animBg="1"/>
      <p:bldP spid="177" grpId="0" animBg="1"/>
      <p:bldP spid="17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Focused Inference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Scheduling dual-updates in LPs</a:t>
            </a:r>
          </a:p>
          <a:p>
            <a:pPr lvl="1"/>
            <a:r>
              <a:rPr lang="en-US" sz="1600" dirty="0" smtClean="0"/>
              <a:t>[</a:t>
            </a:r>
            <a:r>
              <a:rPr lang="en-US" sz="1600" dirty="0" err="1" smtClean="0"/>
              <a:t>Tarlow</a:t>
            </a:r>
            <a:r>
              <a:rPr lang="en-US" sz="1600" dirty="0" smtClean="0"/>
              <a:t>, Batra, </a:t>
            </a:r>
            <a:r>
              <a:rPr lang="en-US" sz="1600" dirty="0" err="1" smtClean="0"/>
              <a:t>Kohli</a:t>
            </a:r>
            <a:r>
              <a:rPr lang="en-US" sz="1600" dirty="0" smtClean="0"/>
              <a:t>, </a:t>
            </a:r>
            <a:r>
              <a:rPr lang="en-US" sz="1600" dirty="0" err="1" smtClean="0"/>
              <a:t>Kolmogorov</a:t>
            </a:r>
            <a:r>
              <a:rPr lang="en-US" sz="1600" dirty="0" smtClean="0"/>
              <a:t>, ICML ‘11]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pSp>
        <p:nvGrpSpPr>
          <p:cNvPr id="41" name="Group 118"/>
          <p:cNvGrpSpPr/>
          <p:nvPr/>
        </p:nvGrpSpPr>
        <p:grpSpPr>
          <a:xfrm>
            <a:off x="609601" y="3111411"/>
            <a:ext cx="2382893" cy="1940846"/>
            <a:chOff x="74612" y="4602063"/>
            <a:chExt cx="2382893" cy="1940846"/>
          </a:xfrm>
        </p:grpSpPr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76200" y="46028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541308" y="46028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4" name="Straight Connector 43"/>
            <p:cNvCxnSpPr>
              <a:stCxn id="42" idx="6"/>
              <a:endCxn id="43" idx="2"/>
            </p:cNvCxnSpPr>
            <p:nvPr/>
          </p:nvCxnSpPr>
          <p:spPr>
            <a:xfrm>
              <a:off x="190500" y="4660007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5" name="Oval 44"/>
            <p:cNvSpPr>
              <a:spLocks noChangeAspect="1"/>
            </p:cNvSpPr>
            <p:nvPr/>
          </p:nvSpPr>
          <p:spPr>
            <a:xfrm>
              <a:off x="76200" y="50600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>
              <a:off x="541308" y="50600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7" name="Straight Connector 46"/>
            <p:cNvCxnSpPr>
              <a:stCxn id="45" idx="6"/>
              <a:endCxn id="46" idx="2"/>
            </p:cNvCxnSpPr>
            <p:nvPr/>
          </p:nvCxnSpPr>
          <p:spPr>
            <a:xfrm>
              <a:off x="190500" y="5117207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8" name="Straight Connector 47"/>
            <p:cNvCxnSpPr>
              <a:stCxn id="42" idx="4"/>
              <a:endCxn id="45" idx="0"/>
            </p:cNvCxnSpPr>
            <p:nvPr/>
          </p:nvCxnSpPr>
          <p:spPr>
            <a:xfrm rot="5400000">
              <a:off x="-38100" y="48886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9" name="Straight Connector 48"/>
            <p:cNvCxnSpPr>
              <a:stCxn id="43" idx="4"/>
              <a:endCxn id="46" idx="0"/>
            </p:cNvCxnSpPr>
            <p:nvPr/>
          </p:nvCxnSpPr>
          <p:spPr>
            <a:xfrm rot="5400000">
              <a:off x="427008" y="48886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76200" y="55172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541308" y="55172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2" name="Straight Connector 51"/>
            <p:cNvCxnSpPr>
              <a:stCxn id="50" idx="6"/>
              <a:endCxn id="51" idx="2"/>
            </p:cNvCxnSpPr>
            <p:nvPr/>
          </p:nvCxnSpPr>
          <p:spPr>
            <a:xfrm>
              <a:off x="190500" y="5574407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3" name="Oval 52"/>
            <p:cNvSpPr>
              <a:spLocks noChangeAspect="1"/>
            </p:cNvSpPr>
            <p:nvPr/>
          </p:nvSpPr>
          <p:spPr>
            <a:xfrm>
              <a:off x="76200" y="59744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>
            <a:xfrm>
              <a:off x="541308" y="59744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5" name="Straight Connector 54"/>
            <p:cNvCxnSpPr>
              <a:stCxn id="53" idx="6"/>
              <a:endCxn id="54" idx="2"/>
            </p:cNvCxnSpPr>
            <p:nvPr/>
          </p:nvCxnSpPr>
          <p:spPr>
            <a:xfrm>
              <a:off x="190500" y="6031607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6" name="Oval 55"/>
            <p:cNvSpPr>
              <a:spLocks noChangeAspect="1"/>
            </p:cNvSpPr>
            <p:nvPr/>
          </p:nvSpPr>
          <p:spPr>
            <a:xfrm>
              <a:off x="991029" y="46028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val 56"/>
            <p:cNvSpPr>
              <a:spLocks noChangeAspect="1"/>
            </p:cNvSpPr>
            <p:nvPr/>
          </p:nvSpPr>
          <p:spPr>
            <a:xfrm>
              <a:off x="1444621" y="46020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8" name="Straight Connector 57"/>
            <p:cNvCxnSpPr>
              <a:stCxn id="56" idx="6"/>
              <a:endCxn id="57" idx="2"/>
            </p:cNvCxnSpPr>
            <p:nvPr/>
          </p:nvCxnSpPr>
          <p:spPr>
            <a:xfrm flipV="1">
              <a:off x="1105329" y="46592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9" name="Oval 58"/>
            <p:cNvSpPr>
              <a:spLocks noChangeAspect="1"/>
            </p:cNvSpPr>
            <p:nvPr/>
          </p:nvSpPr>
          <p:spPr>
            <a:xfrm>
              <a:off x="991029" y="50600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val 59"/>
            <p:cNvSpPr>
              <a:spLocks noChangeAspect="1"/>
            </p:cNvSpPr>
            <p:nvPr/>
          </p:nvSpPr>
          <p:spPr>
            <a:xfrm>
              <a:off x="1444621" y="50592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1" name="Straight Connector 60"/>
            <p:cNvCxnSpPr>
              <a:stCxn id="59" idx="6"/>
              <a:endCxn id="60" idx="2"/>
            </p:cNvCxnSpPr>
            <p:nvPr/>
          </p:nvCxnSpPr>
          <p:spPr>
            <a:xfrm flipV="1">
              <a:off x="1105329" y="51164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2" name="Oval 61"/>
            <p:cNvSpPr>
              <a:spLocks noChangeAspect="1"/>
            </p:cNvSpPr>
            <p:nvPr/>
          </p:nvSpPr>
          <p:spPr>
            <a:xfrm>
              <a:off x="991029" y="55172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1444621" y="55164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4" name="Straight Connector 63"/>
            <p:cNvCxnSpPr>
              <a:stCxn id="62" idx="6"/>
              <a:endCxn id="63" idx="2"/>
            </p:cNvCxnSpPr>
            <p:nvPr/>
          </p:nvCxnSpPr>
          <p:spPr>
            <a:xfrm flipV="1">
              <a:off x="1105329" y="55736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991029" y="59744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1444621" y="59736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8" name="Straight Connector 67"/>
            <p:cNvCxnSpPr>
              <a:stCxn id="66" idx="6"/>
              <a:endCxn id="67" idx="2"/>
            </p:cNvCxnSpPr>
            <p:nvPr/>
          </p:nvCxnSpPr>
          <p:spPr>
            <a:xfrm flipV="1">
              <a:off x="1105329" y="60308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9" name="Straight Connector 68"/>
            <p:cNvCxnSpPr>
              <a:stCxn id="62" idx="2"/>
              <a:endCxn id="51" idx="6"/>
            </p:cNvCxnSpPr>
            <p:nvPr/>
          </p:nvCxnSpPr>
          <p:spPr>
            <a:xfrm rot="10800000">
              <a:off x="655609" y="5574407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0" name="Straight Connector 69"/>
            <p:cNvCxnSpPr>
              <a:stCxn id="66" idx="2"/>
              <a:endCxn id="54" idx="6"/>
            </p:cNvCxnSpPr>
            <p:nvPr/>
          </p:nvCxnSpPr>
          <p:spPr>
            <a:xfrm rot="10800000">
              <a:off x="655609" y="6031607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1" name="Straight Connector 70"/>
            <p:cNvCxnSpPr>
              <a:stCxn id="46" idx="6"/>
              <a:endCxn id="59" idx="2"/>
            </p:cNvCxnSpPr>
            <p:nvPr/>
          </p:nvCxnSpPr>
          <p:spPr>
            <a:xfrm>
              <a:off x="655608" y="5117207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2" name="Straight Connector 71"/>
            <p:cNvCxnSpPr>
              <a:stCxn id="43" idx="6"/>
              <a:endCxn id="56" idx="2"/>
            </p:cNvCxnSpPr>
            <p:nvPr/>
          </p:nvCxnSpPr>
          <p:spPr>
            <a:xfrm>
              <a:off x="655608" y="4660007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3" name="Straight Connector 72"/>
            <p:cNvCxnSpPr>
              <a:stCxn id="46" idx="4"/>
              <a:endCxn id="51" idx="0"/>
            </p:cNvCxnSpPr>
            <p:nvPr/>
          </p:nvCxnSpPr>
          <p:spPr>
            <a:xfrm rot="5400000">
              <a:off x="427008" y="53458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6" name="Straight Connector 75"/>
            <p:cNvCxnSpPr>
              <a:stCxn id="45" idx="4"/>
              <a:endCxn id="50" idx="0"/>
            </p:cNvCxnSpPr>
            <p:nvPr/>
          </p:nvCxnSpPr>
          <p:spPr>
            <a:xfrm rot="5400000">
              <a:off x="-38100" y="53458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7" name="Straight Connector 76"/>
            <p:cNvCxnSpPr>
              <a:stCxn id="51" idx="4"/>
              <a:endCxn id="54" idx="0"/>
            </p:cNvCxnSpPr>
            <p:nvPr/>
          </p:nvCxnSpPr>
          <p:spPr>
            <a:xfrm rot="5400000">
              <a:off x="427008" y="58030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9" name="Straight Connector 78"/>
            <p:cNvCxnSpPr>
              <a:stCxn id="50" idx="4"/>
              <a:endCxn id="53" idx="0"/>
            </p:cNvCxnSpPr>
            <p:nvPr/>
          </p:nvCxnSpPr>
          <p:spPr>
            <a:xfrm rot="5400000">
              <a:off x="-38100" y="58030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0" name="Straight Connector 79"/>
            <p:cNvCxnSpPr>
              <a:stCxn id="56" idx="4"/>
              <a:endCxn id="59" idx="0"/>
            </p:cNvCxnSpPr>
            <p:nvPr/>
          </p:nvCxnSpPr>
          <p:spPr>
            <a:xfrm rot="5400000">
              <a:off x="876729" y="48886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2" name="Straight Connector 81"/>
            <p:cNvCxnSpPr>
              <a:stCxn id="57" idx="4"/>
              <a:endCxn id="60" idx="0"/>
            </p:cNvCxnSpPr>
            <p:nvPr/>
          </p:nvCxnSpPr>
          <p:spPr>
            <a:xfrm rot="5400000">
              <a:off x="1330321" y="4887813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6" name="Straight Connector 85"/>
            <p:cNvCxnSpPr>
              <a:stCxn id="60" idx="4"/>
              <a:endCxn id="63" idx="0"/>
            </p:cNvCxnSpPr>
            <p:nvPr/>
          </p:nvCxnSpPr>
          <p:spPr>
            <a:xfrm rot="5400000">
              <a:off x="1330321" y="5345013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8" name="Straight Connector 87"/>
            <p:cNvCxnSpPr>
              <a:stCxn id="59" idx="4"/>
              <a:endCxn id="62" idx="0"/>
            </p:cNvCxnSpPr>
            <p:nvPr/>
          </p:nvCxnSpPr>
          <p:spPr>
            <a:xfrm rot="5400000">
              <a:off x="876729" y="53458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0" name="Straight Connector 89"/>
            <p:cNvCxnSpPr>
              <a:stCxn id="63" idx="4"/>
              <a:endCxn id="67" idx="0"/>
            </p:cNvCxnSpPr>
            <p:nvPr/>
          </p:nvCxnSpPr>
          <p:spPr>
            <a:xfrm rot="5400000">
              <a:off x="1330321" y="5802213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1" name="Straight Connector 90"/>
            <p:cNvCxnSpPr>
              <a:stCxn id="62" idx="4"/>
              <a:endCxn id="66" idx="0"/>
            </p:cNvCxnSpPr>
            <p:nvPr/>
          </p:nvCxnSpPr>
          <p:spPr>
            <a:xfrm rot="5400000">
              <a:off x="876729" y="58030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3" name="Oval 92"/>
            <p:cNvSpPr>
              <a:spLocks noChangeAspect="1"/>
            </p:cNvSpPr>
            <p:nvPr/>
          </p:nvSpPr>
          <p:spPr>
            <a:xfrm>
              <a:off x="1902160" y="46060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4" name="Straight Connector 93"/>
            <p:cNvCxnSpPr>
              <a:endCxn id="93" idx="2"/>
            </p:cNvCxnSpPr>
            <p:nvPr/>
          </p:nvCxnSpPr>
          <p:spPr>
            <a:xfrm flipV="1">
              <a:off x="1562868" y="46631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5" name="Oval 94"/>
            <p:cNvSpPr>
              <a:spLocks noChangeAspect="1"/>
            </p:cNvSpPr>
            <p:nvPr/>
          </p:nvSpPr>
          <p:spPr>
            <a:xfrm>
              <a:off x="1902160" y="50632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7" name="Straight Connector 96"/>
            <p:cNvCxnSpPr>
              <a:endCxn id="95" idx="2"/>
            </p:cNvCxnSpPr>
            <p:nvPr/>
          </p:nvCxnSpPr>
          <p:spPr>
            <a:xfrm flipV="1">
              <a:off x="1562868" y="51203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8" name="Oval 97"/>
            <p:cNvSpPr>
              <a:spLocks noChangeAspect="1"/>
            </p:cNvSpPr>
            <p:nvPr/>
          </p:nvSpPr>
          <p:spPr>
            <a:xfrm>
              <a:off x="1902160" y="55204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9" name="Straight Connector 98"/>
            <p:cNvCxnSpPr>
              <a:endCxn id="98" idx="2"/>
            </p:cNvCxnSpPr>
            <p:nvPr/>
          </p:nvCxnSpPr>
          <p:spPr>
            <a:xfrm flipV="1">
              <a:off x="1562868" y="55775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02" name="Oval 101"/>
            <p:cNvSpPr>
              <a:spLocks noChangeAspect="1"/>
            </p:cNvSpPr>
            <p:nvPr/>
          </p:nvSpPr>
          <p:spPr>
            <a:xfrm>
              <a:off x="1902160" y="59776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4" name="Straight Connector 103"/>
            <p:cNvCxnSpPr>
              <a:endCxn id="102" idx="2"/>
            </p:cNvCxnSpPr>
            <p:nvPr/>
          </p:nvCxnSpPr>
          <p:spPr>
            <a:xfrm flipV="1">
              <a:off x="1562868" y="60347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5" name="Straight Connector 104"/>
            <p:cNvCxnSpPr>
              <a:stCxn id="93" idx="4"/>
              <a:endCxn id="95" idx="0"/>
            </p:cNvCxnSpPr>
            <p:nvPr/>
          </p:nvCxnSpPr>
          <p:spPr>
            <a:xfrm rot="5400000">
              <a:off x="1787860" y="489176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6" name="Straight Connector 105"/>
            <p:cNvCxnSpPr>
              <a:stCxn id="95" idx="4"/>
              <a:endCxn id="98" idx="0"/>
            </p:cNvCxnSpPr>
            <p:nvPr/>
          </p:nvCxnSpPr>
          <p:spPr>
            <a:xfrm rot="5400000">
              <a:off x="1787860" y="534896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7" name="Straight Connector 106"/>
            <p:cNvCxnSpPr>
              <a:stCxn id="98" idx="4"/>
              <a:endCxn id="102" idx="0"/>
            </p:cNvCxnSpPr>
            <p:nvPr/>
          </p:nvCxnSpPr>
          <p:spPr>
            <a:xfrm rot="5400000">
              <a:off x="1787860" y="580616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08" name="Oval 107"/>
            <p:cNvSpPr>
              <a:spLocks noChangeAspect="1"/>
            </p:cNvSpPr>
            <p:nvPr/>
          </p:nvSpPr>
          <p:spPr>
            <a:xfrm>
              <a:off x="2343205" y="46099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9" name="Straight Connector 108"/>
            <p:cNvCxnSpPr>
              <a:endCxn id="108" idx="2"/>
            </p:cNvCxnSpPr>
            <p:nvPr/>
          </p:nvCxnSpPr>
          <p:spPr>
            <a:xfrm flipV="1">
              <a:off x="2003913" y="46671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10" name="Oval 109"/>
            <p:cNvSpPr>
              <a:spLocks noChangeAspect="1"/>
            </p:cNvSpPr>
            <p:nvPr/>
          </p:nvSpPr>
          <p:spPr>
            <a:xfrm>
              <a:off x="2343205" y="50671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1" name="Straight Connector 110"/>
            <p:cNvCxnSpPr>
              <a:endCxn id="110" idx="2"/>
            </p:cNvCxnSpPr>
            <p:nvPr/>
          </p:nvCxnSpPr>
          <p:spPr>
            <a:xfrm flipV="1">
              <a:off x="2003913" y="51243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12" name="Oval 111"/>
            <p:cNvSpPr>
              <a:spLocks noChangeAspect="1"/>
            </p:cNvSpPr>
            <p:nvPr/>
          </p:nvSpPr>
          <p:spPr>
            <a:xfrm>
              <a:off x="2343205" y="55243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3" name="Straight Connector 112"/>
            <p:cNvCxnSpPr>
              <a:endCxn id="112" idx="2"/>
            </p:cNvCxnSpPr>
            <p:nvPr/>
          </p:nvCxnSpPr>
          <p:spPr>
            <a:xfrm flipV="1">
              <a:off x="2003913" y="55815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14" name="Oval 113"/>
            <p:cNvSpPr>
              <a:spLocks noChangeAspect="1"/>
            </p:cNvSpPr>
            <p:nvPr/>
          </p:nvSpPr>
          <p:spPr>
            <a:xfrm>
              <a:off x="2343205" y="59815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5" name="Straight Connector 114"/>
            <p:cNvCxnSpPr>
              <a:endCxn id="114" idx="2"/>
            </p:cNvCxnSpPr>
            <p:nvPr/>
          </p:nvCxnSpPr>
          <p:spPr>
            <a:xfrm flipV="1">
              <a:off x="2003913" y="60387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6" name="Straight Connector 115"/>
            <p:cNvCxnSpPr>
              <a:stCxn id="108" idx="4"/>
              <a:endCxn id="110" idx="0"/>
            </p:cNvCxnSpPr>
            <p:nvPr/>
          </p:nvCxnSpPr>
          <p:spPr>
            <a:xfrm rot="5400000">
              <a:off x="2228905" y="489572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7" name="Straight Connector 116"/>
            <p:cNvCxnSpPr>
              <a:stCxn id="110" idx="4"/>
              <a:endCxn id="112" idx="0"/>
            </p:cNvCxnSpPr>
            <p:nvPr/>
          </p:nvCxnSpPr>
          <p:spPr>
            <a:xfrm rot="5400000">
              <a:off x="2228905" y="535292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8" name="Straight Connector 117"/>
            <p:cNvCxnSpPr>
              <a:stCxn id="112" idx="4"/>
              <a:endCxn id="114" idx="0"/>
            </p:cNvCxnSpPr>
            <p:nvPr/>
          </p:nvCxnSpPr>
          <p:spPr>
            <a:xfrm rot="5400000">
              <a:off x="2228905" y="581012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4612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539720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1" name="Straight Connector 120"/>
            <p:cNvCxnSpPr>
              <a:stCxn id="119" idx="6"/>
              <a:endCxn id="120" idx="2"/>
            </p:cNvCxnSpPr>
            <p:nvPr/>
          </p:nvCxnSpPr>
          <p:spPr>
            <a:xfrm>
              <a:off x="188912" y="6485759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22" name="Oval 121"/>
            <p:cNvSpPr>
              <a:spLocks noChangeAspect="1"/>
            </p:cNvSpPr>
            <p:nvPr/>
          </p:nvSpPr>
          <p:spPr>
            <a:xfrm>
              <a:off x="989441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Oval 122"/>
            <p:cNvSpPr>
              <a:spLocks noChangeAspect="1"/>
            </p:cNvSpPr>
            <p:nvPr/>
          </p:nvSpPr>
          <p:spPr>
            <a:xfrm>
              <a:off x="1443033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4" name="Straight Connector 123"/>
            <p:cNvCxnSpPr>
              <a:stCxn id="122" idx="6"/>
              <a:endCxn id="123" idx="2"/>
            </p:cNvCxnSpPr>
            <p:nvPr/>
          </p:nvCxnSpPr>
          <p:spPr>
            <a:xfrm>
              <a:off x="1103741" y="6485759"/>
              <a:ext cx="33929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5" name="Straight Connector 124"/>
            <p:cNvCxnSpPr>
              <a:stCxn id="122" idx="2"/>
              <a:endCxn id="120" idx="6"/>
            </p:cNvCxnSpPr>
            <p:nvPr/>
          </p:nvCxnSpPr>
          <p:spPr>
            <a:xfrm rot="10800000">
              <a:off x="654021" y="6485759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6" name="Straight Connector 125"/>
            <p:cNvCxnSpPr>
              <a:stCxn id="54" idx="4"/>
              <a:endCxn id="120" idx="0"/>
            </p:cNvCxnSpPr>
            <p:nvPr/>
          </p:nvCxnSpPr>
          <p:spPr>
            <a:xfrm rot="5400000">
              <a:off x="427738" y="6257889"/>
              <a:ext cx="33985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7" name="Straight Connector 126"/>
            <p:cNvCxnSpPr>
              <a:stCxn id="53" idx="4"/>
              <a:endCxn id="119" idx="0"/>
            </p:cNvCxnSpPr>
            <p:nvPr/>
          </p:nvCxnSpPr>
          <p:spPr>
            <a:xfrm rot="5400000">
              <a:off x="-37370" y="6257889"/>
              <a:ext cx="33985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8" name="Straight Connector 127"/>
            <p:cNvCxnSpPr>
              <a:stCxn id="67" idx="4"/>
              <a:endCxn id="123" idx="0"/>
            </p:cNvCxnSpPr>
            <p:nvPr/>
          </p:nvCxnSpPr>
          <p:spPr>
            <a:xfrm rot="5400000">
              <a:off x="1330654" y="6257492"/>
              <a:ext cx="34064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9" name="Straight Connector 128"/>
            <p:cNvCxnSpPr>
              <a:stCxn id="66" idx="4"/>
              <a:endCxn id="122" idx="0"/>
            </p:cNvCxnSpPr>
            <p:nvPr/>
          </p:nvCxnSpPr>
          <p:spPr>
            <a:xfrm rot="5400000">
              <a:off x="877459" y="6257889"/>
              <a:ext cx="33985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30" name="Oval 129"/>
            <p:cNvSpPr>
              <a:spLocks noChangeAspect="1"/>
            </p:cNvSpPr>
            <p:nvPr/>
          </p:nvSpPr>
          <p:spPr>
            <a:xfrm>
              <a:off x="1900572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1" name="Straight Connector 130"/>
            <p:cNvCxnSpPr>
              <a:stCxn id="123" idx="6"/>
              <a:endCxn id="130" idx="2"/>
            </p:cNvCxnSpPr>
            <p:nvPr/>
          </p:nvCxnSpPr>
          <p:spPr>
            <a:xfrm>
              <a:off x="1557333" y="6485759"/>
              <a:ext cx="343239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2" name="Straight Connector 131"/>
            <p:cNvCxnSpPr>
              <a:stCxn id="102" idx="4"/>
              <a:endCxn id="130" idx="0"/>
            </p:cNvCxnSpPr>
            <p:nvPr/>
          </p:nvCxnSpPr>
          <p:spPr>
            <a:xfrm rot="5400000">
              <a:off x="1790170" y="6259469"/>
              <a:ext cx="33669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33" name="Oval 132"/>
            <p:cNvSpPr>
              <a:spLocks noChangeAspect="1"/>
            </p:cNvSpPr>
            <p:nvPr/>
          </p:nvSpPr>
          <p:spPr>
            <a:xfrm>
              <a:off x="2341617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4" name="Straight Connector 133"/>
            <p:cNvCxnSpPr>
              <a:stCxn id="130" idx="6"/>
              <a:endCxn id="133" idx="2"/>
            </p:cNvCxnSpPr>
            <p:nvPr/>
          </p:nvCxnSpPr>
          <p:spPr>
            <a:xfrm>
              <a:off x="2014872" y="6485759"/>
              <a:ext cx="326745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5" name="Straight Connector 134"/>
            <p:cNvCxnSpPr>
              <a:stCxn id="114" idx="4"/>
              <a:endCxn id="133" idx="0"/>
            </p:cNvCxnSpPr>
            <p:nvPr/>
          </p:nvCxnSpPr>
          <p:spPr>
            <a:xfrm rot="5400000">
              <a:off x="2233192" y="6261446"/>
              <a:ext cx="33273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136" name="Rounded Rectangle 135"/>
          <p:cNvSpPr/>
          <p:nvPr/>
        </p:nvSpPr>
        <p:spPr bwMode="auto">
          <a:xfrm>
            <a:off x="533402" y="3035211"/>
            <a:ext cx="761998" cy="7620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7" name="Rounded Rectangle 136"/>
          <p:cNvSpPr/>
          <p:nvPr/>
        </p:nvSpPr>
        <p:spPr bwMode="auto">
          <a:xfrm>
            <a:off x="1426090" y="3035211"/>
            <a:ext cx="761998" cy="7620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8" name="Rounded Rectangle 137"/>
          <p:cNvSpPr/>
          <p:nvPr/>
        </p:nvSpPr>
        <p:spPr bwMode="auto">
          <a:xfrm>
            <a:off x="2351345" y="3035211"/>
            <a:ext cx="761998" cy="7620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9" name="Rounded Rectangle 138"/>
          <p:cNvSpPr/>
          <p:nvPr/>
        </p:nvSpPr>
        <p:spPr bwMode="auto">
          <a:xfrm>
            <a:off x="522545" y="3949611"/>
            <a:ext cx="761998" cy="76200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0" name="Rounded Rectangle 139"/>
          <p:cNvSpPr/>
          <p:nvPr/>
        </p:nvSpPr>
        <p:spPr bwMode="auto">
          <a:xfrm>
            <a:off x="1426090" y="3949611"/>
            <a:ext cx="761998" cy="76200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1" name="Rounded Rectangle 140"/>
          <p:cNvSpPr/>
          <p:nvPr/>
        </p:nvSpPr>
        <p:spPr bwMode="auto">
          <a:xfrm>
            <a:off x="2351345" y="3949611"/>
            <a:ext cx="761998" cy="76200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2" name="Rounded Rectangle 141"/>
          <p:cNvSpPr/>
          <p:nvPr/>
        </p:nvSpPr>
        <p:spPr bwMode="auto">
          <a:xfrm>
            <a:off x="522545" y="4787811"/>
            <a:ext cx="761998" cy="381000"/>
          </a:xfrm>
          <a:prstGeom prst="roundRect">
            <a:avLst/>
          </a:prstGeom>
          <a:solidFill>
            <a:schemeClr val="accent6">
              <a:lumMod val="75000"/>
              <a:alpha val="80000"/>
            </a:schemeClr>
          </a:solidFill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3" name="Rounded Rectangle 142"/>
          <p:cNvSpPr/>
          <p:nvPr/>
        </p:nvSpPr>
        <p:spPr bwMode="auto">
          <a:xfrm>
            <a:off x="1426090" y="4787811"/>
            <a:ext cx="761998" cy="381000"/>
          </a:xfrm>
          <a:prstGeom prst="roundRect">
            <a:avLst/>
          </a:prstGeom>
          <a:solidFill>
            <a:schemeClr val="accent6">
              <a:lumMod val="75000"/>
              <a:alpha val="80000"/>
            </a:schemeClr>
          </a:solidFill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4" name="Rounded Rectangle 143"/>
          <p:cNvSpPr/>
          <p:nvPr/>
        </p:nvSpPr>
        <p:spPr bwMode="auto">
          <a:xfrm>
            <a:off x="2351345" y="4787811"/>
            <a:ext cx="761998" cy="381000"/>
          </a:xfrm>
          <a:prstGeom prst="roundRect">
            <a:avLst/>
          </a:prstGeom>
          <a:solidFill>
            <a:schemeClr val="accent6">
              <a:lumMod val="75000"/>
              <a:alpha val="80000"/>
            </a:schemeClr>
          </a:solidFill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0" name="Left Arrow 169"/>
          <p:cNvSpPr/>
          <p:nvPr/>
        </p:nvSpPr>
        <p:spPr bwMode="auto">
          <a:xfrm>
            <a:off x="3646745" y="4102011"/>
            <a:ext cx="1447800" cy="304800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6" name="Freeform 155"/>
          <p:cNvSpPr/>
          <p:nvPr/>
        </p:nvSpPr>
        <p:spPr bwMode="auto">
          <a:xfrm>
            <a:off x="5633180" y="4367846"/>
            <a:ext cx="2595860" cy="1225389"/>
          </a:xfrm>
          <a:custGeom>
            <a:avLst/>
            <a:gdLst>
              <a:gd name="connsiteX0" fmla="*/ 0 w 2595860"/>
              <a:gd name="connsiteY0" fmla="*/ 1225389 h 1225389"/>
              <a:gd name="connsiteX1" fmla="*/ 479064 w 2595860"/>
              <a:gd name="connsiteY1" fmla="*/ 278497 h 1225389"/>
              <a:gd name="connsiteX2" fmla="*/ 2595860 w 2595860"/>
              <a:gd name="connsiteY2" fmla="*/ 0 h 1225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5860" h="1225389">
                <a:moveTo>
                  <a:pt x="0" y="1225389"/>
                </a:moveTo>
                <a:cubicBezTo>
                  <a:pt x="23210" y="854058"/>
                  <a:pt x="46421" y="482728"/>
                  <a:pt x="479064" y="278497"/>
                </a:cubicBezTo>
                <a:cubicBezTo>
                  <a:pt x="911707" y="74266"/>
                  <a:pt x="2595860" y="0"/>
                  <a:pt x="2595860" y="0"/>
                </a:cubicBezTo>
              </a:path>
            </a:pathLst>
          </a:cu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7" name="Freeform 156"/>
          <p:cNvSpPr/>
          <p:nvPr/>
        </p:nvSpPr>
        <p:spPr bwMode="auto">
          <a:xfrm>
            <a:off x="5599757" y="2819400"/>
            <a:ext cx="2618142" cy="1537306"/>
          </a:xfrm>
          <a:custGeom>
            <a:avLst/>
            <a:gdLst>
              <a:gd name="connsiteX0" fmla="*/ 0 w 2618142"/>
              <a:gd name="connsiteY0" fmla="*/ 0 h 1537306"/>
              <a:gd name="connsiteX1" fmla="*/ 144833 w 2618142"/>
              <a:gd name="connsiteY1" fmla="*/ 556995 h 1537306"/>
              <a:gd name="connsiteX2" fmla="*/ 523628 w 2618142"/>
              <a:gd name="connsiteY2" fmla="*/ 545855 h 1537306"/>
              <a:gd name="connsiteX3" fmla="*/ 545910 w 2618142"/>
              <a:gd name="connsiteY3" fmla="*/ 779793 h 1537306"/>
              <a:gd name="connsiteX4" fmla="*/ 802154 w 2618142"/>
              <a:gd name="connsiteY4" fmla="*/ 779793 h 1537306"/>
              <a:gd name="connsiteX5" fmla="*/ 802154 w 2618142"/>
              <a:gd name="connsiteY5" fmla="*/ 880052 h 1537306"/>
              <a:gd name="connsiteX6" fmla="*/ 924705 w 2618142"/>
              <a:gd name="connsiteY6" fmla="*/ 880052 h 1537306"/>
              <a:gd name="connsiteX7" fmla="*/ 935846 w 2618142"/>
              <a:gd name="connsiteY7" fmla="*/ 1024871 h 1537306"/>
              <a:gd name="connsiteX8" fmla="*/ 1158667 w 2618142"/>
              <a:gd name="connsiteY8" fmla="*/ 1024871 h 1537306"/>
              <a:gd name="connsiteX9" fmla="*/ 1180949 w 2618142"/>
              <a:gd name="connsiteY9" fmla="*/ 1203109 h 1537306"/>
              <a:gd name="connsiteX10" fmla="*/ 1314641 w 2618142"/>
              <a:gd name="connsiteY10" fmla="*/ 1203109 h 1537306"/>
              <a:gd name="connsiteX11" fmla="*/ 1537462 w 2618142"/>
              <a:gd name="connsiteY11" fmla="*/ 1191969 h 1537306"/>
              <a:gd name="connsiteX12" fmla="*/ 1537462 w 2618142"/>
              <a:gd name="connsiteY12" fmla="*/ 1281088 h 1537306"/>
              <a:gd name="connsiteX13" fmla="*/ 1648872 w 2618142"/>
              <a:gd name="connsiteY13" fmla="*/ 1303368 h 1537306"/>
              <a:gd name="connsiteX14" fmla="*/ 1648872 w 2618142"/>
              <a:gd name="connsiteY14" fmla="*/ 1425907 h 1537306"/>
              <a:gd name="connsiteX15" fmla="*/ 1771423 w 2618142"/>
              <a:gd name="connsiteY15" fmla="*/ 1437047 h 1537306"/>
              <a:gd name="connsiteX16" fmla="*/ 2016526 w 2618142"/>
              <a:gd name="connsiteY16" fmla="*/ 1437047 h 1537306"/>
              <a:gd name="connsiteX17" fmla="*/ 2127936 w 2618142"/>
              <a:gd name="connsiteY17" fmla="*/ 1492746 h 1537306"/>
              <a:gd name="connsiteX18" fmla="*/ 2384180 w 2618142"/>
              <a:gd name="connsiteY18" fmla="*/ 1481606 h 1537306"/>
              <a:gd name="connsiteX19" fmla="*/ 2384180 w 2618142"/>
              <a:gd name="connsiteY19" fmla="*/ 1481606 h 1537306"/>
              <a:gd name="connsiteX20" fmla="*/ 2618142 w 2618142"/>
              <a:gd name="connsiteY20" fmla="*/ 1537306 h 153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18142" h="1537306">
                <a:moveTo>
                  <a:pt x="0" y="0"/>
                </a:moveTo>
                <a:lnTo>
                  <a:pt x="144833" y="556995"/>
                </a:lnTo>
                <a:lnTo>
                  <a:pt x="523628" y="545855"/>
                </a:lnTo>
                <a:lnTo>
                  <a:pt x="545910" y="779793"/>
                </a:lnTo>
                <a:lnTo>
                  <a:pt x="802154" y="779793"/>
                </a:lnTo>
                <a:lnTo>
                  <a:pt x="802154" y="880052"/>
                </a:lnTo>
                <a:lnTo>
                  <a:pt x="924705" y="880052"/>
                </a:lnTo>
                <a:lnTo>
                  <a:pt x="935846" y="1024871"/>
                </a:lnTo>
                <a:lnTo>
                  <a:pt x="1158667" y="1024871"/>
                </a:lnTo>
                <a:lnTo>
                  <a:pt x="1180949" y="1203109"/>
                </a:lnTo>
                <a:lnTo>
                  <a:pt x="1314641" y="1203109"/>
                </a:lnTo>
                <a:lnTo>
                  <a:pt x="1537462" y="1191969"/>
                </a:lnTo>
                <a:lnTo>
                  <a:pt x="1537462" y="1281088"/>
                </a:lnTo>
                <a:lnTo>
                  <a:pt x="1648872" y="1303368"/>
                </a:lnTo>
                <a:lnTo>
                  <a:pt x="1648872" y="1425907"/>
                </a:lnTo>
                <a:lnTo>
                  <a:pt x="1771423" y="1437047"/>
                </a:lnTo>
                <a:lnTo>
                  <a:pt x="2016526" y="1437047"/>
                </a:lnTo>
                <a:lnTo>
                  <a:pt x="2127936" y="1492746"/>
                </a:lnTo>
                <a:lnTo>
                  <a:pt x="2384180" y="1481606"/>
                </a:lnTo>
                <a:lnTo>
                  <a:pt x="2384180" y="1481606"/>
                </a:lnTo>
                <a:lnTo>
                  <a:pt x="2618142" y="1537306"/>
                </a:lnTo>
              </a:path>
            </a:pathLst>
          </a:cu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62" name="Group 161"/>
          <p:cNvGrpSpPr/>
          <p:nvPr/>
        </p:nvGrpSpPr>
        <p:grpSpPr>
          <a:xfrm>
            <a:off x="4986128" y="3194759"/>
            <a:ext cx="3248799" cy="2331972"/>
            <a:chOff x="4599801" y="2925828"/>
            <a:chExt cx="3248799" cy="2331972"/>
          </a:xfrm>
        </p:grpSpPr>
        <p:cxnSp>
          <p:nvCxnSpPr>
            <p:cNvPr id="163" name="Straight Arrow Connector 162"/>
            <p:cNvCxnSpPr/>
            <p:nvPr/>
          </p:nvCxnSpPr>
          <p:spPr bwMode="auto">
            <a:xfrm rot="5400000" flipH="1" flipV="1">
              <a:off x="3886200" y="4037806"/>
              <a:ext cx="21336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4" name="Straight Arrow Connector 163"/>
            <p:cNvCxnSpPr/>
            <p:nvPr/>
          </p:nvCxnSpPr>
          <p:spPr bwMode="auto">
            <a:xfrm>
              <a:off x="4800600" y="4953000"/>
              <a:ext cx="3048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65" name="TextBox 164"/>
            <p:cNvSpPr txBox="1"/>
            <p:nvPr/>
          </p:nvSpPr>
          <p:spPr>
            <a:xfrm>
              <a:off x="6715199" y="4980801"/>
              <a:ext cx="10572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Computation</a:t>
              </a:r>
              <a:endParaRPr lang="en-GB" dirty="0"/>
            </a:p>
          </p:txBody>
        </p:sp>
        <p:sp>
          <p:nvSpPr>
            <p:cNvPr id="166" name="TextBox 165"/>
            <p:cNvSpPr txBox="1"/>
            <p:nvPr/>
          </p:nvSpPr>
          <p:spPr>
            <a:xfrm rot="16200000">
              <a:off x="4325229" y="3200400"/>
              <a:ext cx="8261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Objective</a:t>
              </a:r>
              <a:endParaRPr lang="en-GB" dirty="0"/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6568168" y="3449063"/>
            <a:ext cx="2593984" cy="1055944"/>
            <a:chOff x="6127566" y="2881546"/>
            <a:chExt cx="2593984" cy="1055944"/>
          </a:xfrm>
        </p:grpSpPr>
        <p:cxnSp>
          <p:nvCxnSpPr>
            <p:cNvPr id="168" name="Straight Arrow Connector 167"/>
            <p:cNvCxnSpPr/>
            <p:nvPr/>
          </p:nvCxnSpPr>
          <p:spPr bwMode="auto">
            <a:xfrm>
              <a:off x="6127566" y="3280236"/>
              <a:ext cx="1588" cy="65725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69" name="TextBox 168"/>
            <p:cNvSpPr txBox="1"/>
            <p:nvPr/>
          </p:nvSpPr>
          <p:spPr>
            <a:xfrm>
              <a:off x="7177212" y="2881546"/>
              <a:ext cx="15443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Current Primal-Dual </a:t>
              </a:r>
              <a:br>
                <a:rPr lang="en-GB" dirty="0" smtClean="0"/>
              </a:br>
              <a:r>
                <a:rPr lang="en-GB" dirty="0" smtClean="0"/>
                <a:t>Gap</a:t>
              </a:r>
              <a:endParaRPr lang="en-GB" dirty="0"/>
            </a:p>
          </p:txBody>
        </p:sp>
        <p:cxnSp>
          <p:nvCxnSpPr>
            <p:cNvPr id="171" name="Curved Connector 170"/>
            <p:cNvCxnSpPr>
              <a:stCxn id="169" idx="1"/>
            </p:cNvCxnSpPr>
            <p:nvPr/>
          </p:nvCxnSpPr>
          <p:spPr bwMode="auto">
            <a:xfrm rot="10800000" flipV="1">
              <a:off x="6216694" y="3112378"/>
              <a:ext cx="960518" cy="499371"/>
            </a:xfrm>
            <a:prstGeom prst="curvedConnector3">
              <a:avLst>
                <a:gd name="adj1" fmla="val 50000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50" name="Group 149"/>
          <p:cNvGrpSpPr/>
          <p:nvPr/>
        </p:nvGrpSpPr>
        <p:grpSpPr>
          <a:xfrm>
            <a:off x="6326317" y="2743200"/>
            <a:ext cx="2167468" cy="622300"/>
            <a:chOff x="6326317" y="1981200"/>
            <a:chExt cx="2167468" cy="622300"/>
          </a:xfrm>
        </p:grpSpPr>
        <p:sp>
          <p:nvSpPr>
            <p:cNvPr id="148" name="TextBox 147"/>
            <p:cNvSpPr txBox="1"/>
            <p:nvPr/>
          </p:nvSpPr>
          <p:spPr>
            <a:xfrm>
              <a:off x="6326317" y="1981200"/>
              <a:ext cx="216746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00" dirty="0" smtClean="0"/>
                <a:t>Complementary Slackness</a:t>
              </a:r>
              <a:endParaRPr lang="en-GB" sz="1300" dirty="0"/>
            </a:p>
          </p:txBody>
        </p:sp>
        <p:pic>
          <p:nvPicPr>
            <p:cNvPr id="149" name="Picture 14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6629400" y="2362200"/>
              <a:ext cx="1600200" cy="241300"/>
            </a:xfrm>
            <a:prstGeom prst="rect">
              <a:avLst/>
            </a:prstGeom>
          </p:spPr>
        </p:pic>
      </p:grpSp>
      <p:pic>
        <p:nvPicPr>
          <p:cNvPr id="151" name="Picture 15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810000" y="3886200"/>
            <a:ext cx="774701" cy="19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Focused Inference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Scheduling dual-updates in LPs</a:t>
            </a:r>
          </a:p>
          <a:p>
            <a:pPr lvl="1"/>
            <a:r>
              <a:rPr lang="en-US" sz="1600" dirty="0" smtClean="0"/>
              <a:t>[</a:t>
            </a:r>
            <a:r>
              <a:rPr lang="en-US" sz="1600" dirty="0" err="1" smtClean="0"/>
              <a:t>Tarlow</a:t>
            </a:r>
            <a:r>
              <a:rPr lang="en-US" sz="1600" dirty="0" smtClean="0"/>
              <a:t>, Batra, </a:t>
            </a:r>
            <a:r>
              <a:rPr lang="en-US" sz="1600" dirty="0" err="1" smtClean="0"/>
              <a:t>Kohli</a:t>
            </a:r>
            <a:r>
              <a:rPr lang="en-US" sz="1600" dirty="0" smtClean="0"/>
              <a:t>, </a:t>
            </a:r>
            <a:r>
              <a:rPr lang="en-US" sz="1600" dirty="0" err="1" smtClean="0"/>
              <a:t>Kolmogorov</a:t>
            </a:r>
            <a:r>
              <a:rPr lang="en-US" sz="1600" dirty="0" smtClean="0"/>
              <a:t>, ICML ‘11]</a:t>
            </a:r>
          </a:p>
          <a:p>
            <a:pPr lvl="1"/>
            <a:endParaRPr lang="en-US" sz="1600" dirty="0" smtClean="0"/>
          </a:p>
          <a:p>
            <a:endParaRPr lang="en-GB" dirty="0" smtClean="0"/>
          </a:p>
          <a:p>
            <a:r>
              <a:rPr lang="en-GB" dirty="0" smtClean="0"/>
              <a:t>Local Primal-Dual Gaps</a:t>
            </a:r>
          </a:p>
          <a:p>
            <a:pPr lvl="1"/>
            <a:r>
              <a:rPr lang="en-GB" dirty="0" smtClean="0"/>
              <a:t>Generalization of Complimentary Slackness Conditions</a:t>
            </a:r>
          </a:p>
          <a:p>
            <a:pPr lvl="1"/>
            <a:r>
              <a:rPr lang="en-GB" dirty="0" smtClean="0"/>
              <a:t>Primal contribution minus Dual Contribution</a:t>
            </a:r>
          </a:p>
          <a:p>
            <a:pPr lvl="1"/>
            <a:r>
              <a:rPr lang="en-GB" dirty="0" smtClean="0"/>
              <a:t>Distributed Primal-Dual Gap</a:t>
            </a:r>
          </a:p>
          <a:p>
            <a:pPr lvl="1"/>
            <a:r>
              <a:rPr lang="en-GB" dirty="0" smtClean="0"/>
              <a:t>Upper-bound on improvement in dual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Focused Inference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Dynamic Segmentation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371600" y="4343400"/>
            <a:ext cx="6151780" cy="2286000"/>
            <a:chOff x="1371600" y="4267200"/>
            <a:chExt cx="6151780" cy="2286000"/>
          </a:xfrm>
        </p:grpSpPr>
        <p:pic>
          <p:nvPicPr>
            <p:cNvPr id="7" name="Picture 6" descr="dyn_938_plot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1371600" y="4267200"/>
              <a:ext cx="2798981" cy="2286000"/>
            </a:xfrm>
            <a:prstGeom prst="rect">
              <a:avLst/>
            </a:prstGeom>
          </p:spPr>
        </p:pic>
        <p:pic>
          <p:nvPicPr>
            <p:cNvPr id="8" name="Picture 7" descr="dyn_3389_plot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4724400" y="4267200"/>
              <a:ext cx="2798980" cy="2286000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533400" y="1682125"/>
            <a:ext cx="1587790" cy="2661275"/>
            <a:chOff x="685800" y="1682125"/>
            <a:chExt cx="1587790" cy="2661275"/>
          </a:xfrm>
        </p:grpSpPr>
        <p:pic>
          <p:nvPicPr>
            <p:cNvPr id="9" name="Picture 8" descr="2008_000938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5800" y="3154680"/>
              <a:ext cx="1584960" cy="1188720"/>
            </a:xfrm>
            <a:prstGeom prst="rect">
              <a:avLst/>
            </a:prstGeom>
          </p:spPr>
        </p:pic>
        <p:pic>
          <p:nvPicPr>
            <p:cNvPr id="10" name="Picture 9" descr="2008_003389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5800" y="1935480"/>
              <a:ext cx="1587790" cy="118872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211516" y="1682125"/>
              <a:ext cx="54108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 smtClean="0"/>
                <a:t>Image</a:t>
              </a:r>
              <a:endParaRPr lang="en-GB" sz="10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209800" y="1687540"/>
            <a:ext cx="1587790" cy="2655860"/>
            <a:chOff x="2362200" y="1687540"/>
            <a:chExt cx="1587790" cy="2655860"/>
          </a:xfrm>
        </p:grpSpPr>
        <p:pic>
          <p:nvPicPr>
            <p:cNvPr id="12" name="Picture 11" descr="2008_003389_global_opt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62200" y="1935480"/>
              <a:ext cx="1587790" cy="1188720"/>
            </a:xfrm>
            <a:prstGeom prst="rect">
              <a:avLst/>
            </a:prstGeom>
          </p:spPr>
        </p:pic>
        <p:pic>
          <p:nvPicPr>
            <p:cNvPr id="13" name="Picture 12" descr="2008_000938_global_opt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62200" y="3154680"/>
              <a:ext cx="1584960" cy="11887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669685" y="1687540"/>
              <a:ext cx="91171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 smtClean="0"/>
                <a:t>Current </a:t>
              </a:r>
              <a:r>
                <a:rPr lang="en-GB" sz="1000" dirty="0" err="1" smtClean="0"/>
                <a:t>Seg</a:t>
              </a:r>
              <a:r>
                <a:rPr lang="en-GB" sz="1000" dirty="0" smtClean="0"/>
                <a:t>.</a:t>
              </a:r>
              <a:endParaRPr lang="en-GB" sz="10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86200" y="1676400"/>
            <a:ext cx="1587790" cy="2667000"/>
            <a:chOff x="4038600" y="1676400"/>
            <a:chExt cx="1587790" cy="2667000"/>
          </a:xfrm>
        </p:grpSpPr>
        <p:pic>
          <p:nvPicPr>
            <p:cNvPr id="14" name="Picture 13" descr="2008_000938_mask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38600" y="3154680"/>
              <a:ext cx="1585752" cy="1188720"/>
            </a:xfrm>
            <a:prstGeom prst="rect">
              <a:avLst/>
            </a:prstGeom>
          </p:spPr>
        </p:pic>
        <p:pic>
          <p:nvPicPr>
            <p:cNvPr id="15" name="Picture 14" descr="2008_003389_mask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38600" y="1935480"/>
              <a:ext cx="1587790" cy="11887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4364757" y="1676400"/>
              <a:ext cx="9402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 smtClean="0"/>
                <a:t>Update Mask</a:t>
              </a:r>
              <a:endParaRPr lang="en-GB" sz="10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575010" y="1676400"/>
            <a:ext cx="1587790" cy="2667000"/>
            <a:chOff x="5715000" y="1676400"/>
            <a:chExt cx="1587790" cy="2667000"/>
          </a:xfrm>
        </p:grpSpPr>
        <p:pic>
          <p:nvPicPr>
            <p:cNvPr id="16" name="Picture 15" descr="2008_003389_delta_global_opt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715000" y="1935480"/>
              <a:ext cx="1587790" cy="1188720"/>
            </a:xfrm>
            <a:prstGeom prst="rect">
              <a:avLst/>
            </a:prstGeom>
          </p:spPr>
        </p:pic>
        <p:pic>
          <p:nvPicPr>
            <p:cNvPr id="17" name="Picture 16" descr="2008_000938_delta_global_opt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15000" y="3154680"/>
              <a:ext cx="1584960" cy="118872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041452" y="1676400"/>
              <a:ext cx="968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 smtClean="0"/>
                <a:t>Updated </a:t>
              </a:r>
              <a:r>
                <a:rPr lang="en-GB" sz="1000" dirty="0" err="1" smtClean="0"/>
                <a:t>Seg</a:t>
              </a:r>
              <a:r>
                <a:rPr lang="en-GB" sz="1000" dirty="0" smtClean="0"/>
                <a:t>.</a:t>
              </a:r>
              <a:endParaRPr lang="en-GB" sz="10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321831" y="1676400"/>
            <a:ext cx="1593569" cy="2668006"/>
            <a:chOff x="7321831" y="1676400"/>
            <a:chExt cx="1593569" cy="2668006"/>
          </a:xfrm>
        </p:grpSpPr>
        <p:pic>
          <p:nvPicPr>
            <p:cNvPr id="18" name="Picture 17" descr="2008_000938_delta_avg_img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321831" y="3155686"/>
              <a:ext cx="1584960" cy="1188720"/>
            </a:xfrm>
            <a:prstGeom prst="rect">
              <a:avLst/>
            </a:prstGeom>
          </p:spPr>
        </p:pic>
        <p:pic>
          <p:nvPicPr>
            <p:cNvPr id="19" name="Picture 18" descr="2008_003389_delta_avg_img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327610" y="1941437"/>
              <a:ext cx="1587790" cy="118872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770061" y="1676400"/>
              <a:ext cx="7691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 smtClean="0"/>
                <a:t>Messages</a:t>
              </a:r>
              <a:endParaRPr lang="en-GB" sz="1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Focused Inference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22" name="Oval 1052"/>
          <p:cNvSpPr>
            <a:spLocks noChangeArrowheads="1"/>
          </p:cNvSpPr>
          <p:nvPr/>
        </p:nvSpPr>
        <p:spPr bwMode="auto">
          <a:xfrm>
            <a:off x="3505200" y="1447800"/>
            <a:ext cx="1790700" cy="698500"/>
          </a:xfrm>
          <a:prstGeom prst="ellipse">
            <a:avLst/>
          </a:prstGeom>
          <a:ln w="381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Text Box 1053"/>
          <p:cNvSpPr txBox="1">
            <a:spLocks noChangeArrowheads="1"/>
          </p:cNvSpPr>
          <p:nvPr/>
        </p:nvSpPr>
        <p:spPr bwMode="auto">
          <a:xfrm>
            <a:off x="3974307" y="1574023"/>
            <a:ext cx="8262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Focused</a:t>
            </a:r>
            <a:br>
              <a:rPr lang="en-US" dirty="0" smtClean="0"/>
            </a:br>
            <a:r>
              <a:rPr lang="en-US" dirty="0" smtClean="0"/>
              <a:t>Inference</a:t>
            </a:r>
            <a:endParaRPr lang="en-US" dirty="0"/>
          </a:p>
        </p:txBody>
      </p:sp>
      <p:sp>
        <p:nvSpPr>
          <p:cNvPr id="24" name="Oval 1055"/>
          <p:cNvSpPr>
            <a:spLocks noChangeArrowheads="1"/>
          </p:cNvSpPr>
          <p:nvPr/>
        </p:nvSpPr>
        <p:spPr bwMode="auto">
          <a:xfrm>
            <a:off x="359432" y="3378200"/>
            <a:ext cx="1790700" cy="698500"/>
          </a:xfrm>
          <a:prstGeom prst="ellipse">
            <a:avLst/>
          </a:prstGeom>
          <a:ln w="381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Text Box 1056"/>
          <p:cNvSpPr txBox="1">
            <a:spLocks noChangeArrowheads="1"/>
          </p:cNvSpPr>
          <p:nvPr/>
        </p:nvSpPr>
        <p:spPr bwMode="auto">
          <a:xfrm>
            <a:off x="569932" y="3390900"/>
            <a:ext cx="14078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Energy-Aware</a:t>
            </a:r>
            <a:br>
              <a:rPr lang="en-US" dirty="0" smtClean="0"/>
            </a:br>
            <a:r>
              <a:rPr lang="en-US" dirty="0" smtClean="0"/>
              <a:t>Message-Passing</a:t>
            </a:r>
            <a:br>
              <a:rPr lang="en-US" dirty="0" smtClean="0"/>
            </a:br>
            <a:r>
              <a:rPr lang="en-US" dirty="0" smtClean="0"/>
              <a:t>ICML ‘11</a:t>
            </a:r>
            <a:endParaRPr lang="en-US" dirty="0"/>
          </a:p>
        </p:txBody>
      </p:sp>
      <p:sp>
        <p:nvSpPr>
          <p:cNvPr id="26" name="Oval 1058"/>
          <p:cNvSpPr>
            <a:spLocks noChangeArrowheads="1"/>
          </p:cNvSpPr>
          <p:nvPr/>
        </p:nvSpPr>
        <p:spPr bwMode="auto">
          <a:xfrm>
            <a:off x="3543300" y="3390900"/>
            <a:ext cx="1790700" cy="698500"/>
          </a:xfrm>
          <a:prstGeom prst="ellipse">
            <a:avLst/>
          </a:prstGeom>
          <a:ln w="381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Text Box 1059"/>
          <p:cNvSpPr txBox="1">
            <a:spLocks noChangeArrowheads="1"/>
          </p:cNvSpPr>
          <p:nvPr/>
        </p:nvSpPr>
        <p:spPr bwMode="auto">
          <a:xfrm>
            <a:off x="3768493" y="3423468"/>
            <a:ext cx="14165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Label Re-ordering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 err="1" smtClean="0"/>
              <a:t>α</a:t>
            </a:r>
            <a:r>
              <a:rPr lang="en-US" dirty="0" smtClean="0"/>
              <a:t>-Expansion</a:t>
            </a:r>
            <a:br>
              <a:rPr lang="en-US" dirty="0" smtClean="0"/>
            </a:br>
            <a:r>
              <a:rPr lang="en-US" dirty="0" smtClean="0"/>
              <a:t>CVPR ‘11</a:t>
            </a:r>
            <a:endParaRPr lang="en-US" dirty="0"/>
          </a:p>
        </p:txBody>
      </p:sp>
      <p:sp>
        <p:nvSpPr>
          <p:cNvPr id="28" name="AutoShape 1066"/>
          <p:cNvSpPr>
            <a:spLocks noChangeArrowheads="1"/>
          </p:cNvSpPr>
          <p:nvPr/>
        </p:nvSpPr>
        <p:spPr bwMode="auto">
          <a:xfrm rot="18548160">
            <a:off x="1989465" y="2648159"/>
            <a:ext cx="685800" cy="304800"/>
          </a:xfrm>
          <a:prstGeom prst="leftArrow">
            <a:avLst>
              <a:gd name="adj1" fmla="val 50000"/>
              <a:gd name="adj2" fmla="val 5625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AutoShape 1067"/>
          <p:cNvSpPr>
            <a:spLocks noChangeArrowheads="1"/>
          </p:cNvSpPr>
          <p:nvPr/>
        </p:nvSpPr>
        <p:spPr bwMode="auto">
          <a:xfrm rot="14044523">
            <a:off x="6266701" y="2653094"/>
            <a:ext cx="685800" cy="304800"/>
          </a:xfrm>
          <a:prstGeom prst="leftArrow">
            <a:avLst>
              <a:gd name="adj1" fmla="val 50000"/>
              <a:gd name="adj2" fmla="val 5625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Oval 1058"/>
          <p:cNvSpPr>
            <a:spLocks noChangeArrowheads="1"/>
          </p:cNvSpPr>
          <p:nvPr/>
        </p:nvSpPr>
        <p:spPr bwMode="auto">
          <a:xfrm>
            <a:off x="6972300" y="3394588"/>
            <a:ext cx="1790700" cy="698500"/>
          </a:xfrm>
          <a:prstGeom prst="ellipse">
            <a:avLst/>
          </a:prstGeom>
          <a:ln w="381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Text Box 1059"/>
          <p:cNvSpPr txBox="1">
            <a:spLocks noChangeArrowheads="1"/>
          </p:cNvSpPr>
          <p:nvPr/>
        </p:nvSpPr>
        <p:spPr bwMode="auto">
          <a:xfrm>
            <a:off x="7342856" y="3427156"/>
            <a:ext cx="11258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Tightening LP</a:t>
            </a:r>
            <a:br>
              <a:rPr lang="en-US" dirty="0" smtClean="0"/>
            </a:br>
            <a:r>
              <a:rPr lang="en-US" dirty="0" smtClean="0"/>
              <a:t>Relaxations</a:t>
            </a:r>
            <a:br>
              <a:rPr lang="en-US" dirty="0" smtClean="0"/>
            </a:br>
            <a:r>
              <a:rPr lang="en-US" dirty="0" smtClean="0"/>
              <a:t>AISTATS ‘11</a:t>
            </a:r>
            <a:endParaRPr lang="en-US" dirty="0"/>
          </a:p>
        </p:txBody>
      </p:sp>
      <p:sp>
        <p:nvSpPr>
          <p:cNvPr id="32" name="AutoShape 1066"/>
          <p:cNvSpPr>
            <a:spLocks noChangeArrowheads="1"/>
          </p:cNvSpPr>
          <p:nvPr/>
        </p:nvSpPr>
        <p:spPr bwMode="auto">
          <a:xfrm rot="16200000">
            <a:off x="4076700" y="2705100"/>
            <a:ext cx="685800" cy="304800"/>
          </a:xfrm>
          <a:prstGeom prst="leftArrow">
            <a:avLst>
              <a:gd name="adj1" fmla="val 50000"/>
              <a:gd name="adj2" fmla="val 5625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320042" y="4450080"/>
            <a:ext cx="1813558" cy="1493520"/>
            <a:chOff x="370143" y="4267200"/>
            <a:chExt cx="2590798" cy="2133600"/>
          </a:xfrm>
        </p:grpSpPr>
        <p:grpSp>
          <p:nvGrpSpPr>
            <p:cNvPr id="34" name="Group 118"/>
            <p:cNvGrpSpPr/>
            <p:nvPr/>
          </p:nvGrpSpPr>
          <p:grpSpPr>
            <a:xfrm>
              <a:off x="457199" y="4343400"/>
              <a:ext cx="2382893" cy="1940846"/>
              <a:chOff x="74612" y="4602063"/>
              <a:chExt cx="2382893" cy="1940846"/>
            </a:xfrm>
          </p:grpSpPr>
          <p:sp>
            <p:nvSpPr>
              <p:cNvPr id="56" name="Oval 55"/>
              <p:cNvSpPr>
                <a:spLocks noChangeAspect="1"/>
              </p:cNvSpPr>
              <p:nvPr/>
            </p:nvSpPr>
            <p:spPr>
              <a:xfrm>
                <a:off x="76200" y="46028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Oval 56"/>
              <p:cNvSpPr>
                <a:spLocks noChangeAspect="1"/>
              </p:cNvSpPr>
              <p:nvPr/>
            </p:nvSpPr>
            <p:spPr>
              <a:xfrm>
                <a:off x="541308" y="46028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8" name="Straight Connector 57"/>
              <p:cNvCxnSpPr>
                <a:stCxn id="56" idx="6"/>
                <a:endCxn id="57" idx="2"/>
              </p:cNvCxnSpPr>
              <p:nvPr/>
            </p:nvCxnSpPr>
            <p:spPr>
              <a:xfrm>
                <a:off x="190500" y="4660007"/>
                <a:ext cx="350808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9" name="Oval 58"/>
              <p:cNvSpPr>
                <a:spLocks noChangeAspect="1"/>
              </p:cNvSpPr>
              <p:nvPr/>
            </p:nvSpPr>
            <p:spPr>
              <a:xfrm>
                <a:off x="76200" y="50600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Oval 59"/>
              <p:cNvSpPr>
                <a:spLocks noChangeAspect="1"/>
              </p:cNvSpPr>
              <p:nvPr/>
            </p:nvSpPr>
            <p:spPr>
              <a:xfrm>
                <a:off x="541308" y="50600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1" name="Straight Connector 60"/>
              <p:cNvCxnSpPr>
                <a:stCxn id="59" idx="6"/>
                <a:endCxn id="60" idx="2"/>
              </p:cNvCxnSpPr>
              <p:nvPr/>
            </p:nvCxnSpPr>
            <p:spPr>
              <a:xfrm>
                <a:off x="190500" y="5117207"/>
                <a:ext cx="350808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2" name="Straight Connector 61"/>
              <p:cNvCxnSpPr>
                <a:stCxn id="56" idx="4"/>
                <a:endCxn id="59" idx="0"/>
              </p:cNvCxnSpPr>
              <p:nvPr/>
            </p:nvCxnSpPr>
            <p:spPr>
              <a:xfrm rot="5400000">
                <a:off x="-38100" y="48886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3" name="Straight Connector 62"/>
              <p:cNvCxnSpPr>
                <a:stCxn id="57" idx="4"/>
                <a:endCxn id="60" idx="0"/>
              </p:cNvCxnSpPr>
              <p:nvPr/>
            </p:nvCxnSpPr>
            <p:spPr>
              <a:xfrm rot="5400000">
                <a:off x="427008" y="48886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64" name="Oval 63"/>
              <p:cNvSpPr>
                <a:spLocks noChangeAspect="1"/>
              </p:cNvSpPr>
              <p:nvPr/>
            </p:nvSpPr>
            <p:spPr>
              <a:xfrm>
                <a:off x="76200" y="55172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>
                <a:spLocks noChangeAspect="1"/>
              </p:cNvSpPr>
              <p:nvPr/>
            </p:nvSpPr>
            <p:spPr>
              <a:xfrm>
                <a:off x="541308" y="55172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6" name="Straight Connector 65"/>
              <p:cNvCxnSpPr>
                <a:stCxn id="64" idx="6"/>
                <a:endCxn id="65" idx="2"/>
              </p:cNvCxnSpPr>
              <p:nvPr/>
            </p:nvCxnSpPr>
            <p:spPr>
              <a:xfrm>
                <a:off x="190500" y="5574407"/>
                <a:ext cx="350808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67" name="Oval 66"/>
              <p:cNvSpPr>
                <a:spLocks noChangeAspect="1"/>
              </p:cNvSpPr>
              <p:nvPr/>
            </p:nvSpPr>
            <p:spPr>
              <a:xfrm>
                <a:off x="76200" y="59744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Oval 67"/>
              <p:cNvSpPr>
                <a:spLocks noChangeAspect="1"/>
              </p:cNvSpPr>
              <p:nvPr/>
            </p:nvSpPr>
            <p:spPr>
              <a:xfrm>
                <a:off x="541308" y="59744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9" name="Straight Connector 68"/>
              <p:cNvCxnSpPr>
                <a:stCxn id="67" idx="6"/>
                <a:endCxn id="68" idx="2"/>
              </p:cNvCxnSpPr>
              <p:nvPr/>
            </p:nvCxnSpPr>
            <p:spPr>
              <a:xfrm>
                <a:off x="190500" y="6031607"/>
                <a:ext cx="350808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70" name="Oval 69"/>
              <p:cNvSpPr>
                <a:spLocks noChangeAspect="1"/>
              </p:cNvSpPr>
              <p:nvPr/>
            </p:nvSpPr>
            <p:spPr>
              <a:xfrm>
                <a:off x="991029" y="46028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Oval 70"/>
              <p:cNvSpPr>
                <a:spLocks noChangeAspect="1"/>
              </p:cNvSpPr>
              <p:nvPr/>
            </p:nvSpPr>
            <p:spPr>
              <a:xfrm>
                <a:off x="1444621" y="4602063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2" name="Straight Connector 71"/>
              <p:cNvCxnSpPr>
                <a:stCxn id="70" idx="6"/>
                <a:endCxn id="71" idx="2"/>
              </p:cNvCxnSpPr>
              <p:nvPr/>
            </p:nvCxnSpPr>
            <p:spPr>
              <a:xfrm flipV="1">
                <a:off x="1105329" y="4659213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73" name="Oval 72"/>
              <p:cNvSpPr>
                <a:spLocks noChangeAspect="1"/>
              </p:cNvSpPr>
              <p:nvPr/>
            </p:nvSpPr>
            <p:spPr>
              <a:xfrm>
                <a:off x="991029" y="50600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Oval 73"/>
              <p:cNvSpPr>
                <a:spLocks noChangeAspect="1"/>
              </p:cNvSpPr>
              <p:nvPr/>
            </p:nvSpPr>
            <p:spPr>
              <a:xfrm>
                <a:off x="1444621" y="5059263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5" name="Straight Connector 74"/>
              <p:cNvCxnSpPr>
                <a:stCxn id="73" idx="6"/>
                <a:endCxn id="74" idx="2"/>
              </p:cNvCxnSpPr>
              <p:nvPr/>
            </p:nvCxnSpPr>
            <p:spPr>
              <a:xfrm flipV="1">
                <a:off x="1105329" y="5116413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76" name="Oval 75"/>
              <p:cNvSpPr>
                <a:spLocks noChangeAspect="1"/>
              </p:cNvSpPr>
              <p:nvPr/>
            </p:nvSpPr>
            <p:spPr>
              <a:xfrm>
                <a:off x="991029" y="55172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Oval 76"/>
              <p:cNvSpPr>
                <a:spLocks noChangeAspect="1"/>
              </p:cNvSpPr>
              <p:nvPr/>
            </p:nvSpPr>
            <p:spPr>
              <a:xfrm>
                <a:off x="1444621" y="5516463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8" name="Straight Connector 77"/>
              <p:cNvCxnSpPr>
                <a:stCxn id="76" idx="6"/>
                <a:endCxn id="77" idx="2"/>
              </p:cNvCxnSpPr>
              <p:nvPr/>
            </p:nvCxnSpPr>
            <p:spPr>
              <a:xfrm flipV="1">
                <a:off x="1105329" y="5573613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79" name="Oval 78"/>
              <p:cNvSpPr>
                <a:spLocks noChangeAspect="1"/>
              </p:cNvSpPr>
              <p:nvPr/>
            </p:nvSpPr>
            <p:spPr>
              <a:xfrm>
                <a:off x="991029" y="59744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Oval 79"/>
              <p:cNvSpPr>
                <a:spLocks noChangeAspect="1"/>
              </p:cNvSpPr>
              <p:nvPr/>
            </p:nvSpPr>
            <p:spPr>
              <a:xfrm>
                <a:off x="1444621" y="5973663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81" name="Straight Connector 80"/>
              <p:cNvCxnSpPr>
                <a:stCxn id="79" idx="6"/>
                <a:endCxn id="80" idx="2"/>
              </p:cNvCxnSpPr>
              <p:nvPr/>
            </p:nvCxnSpPr>
            <p:spPr>
              <a:xfrm flipV="1">
                <a:off x="1105329" y="6030813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2" name="Straight Connector 81"/>
              <p:cNvCxnSpPr>
                <a:stCxn id="76" idx="2"/>
                <a:endCxn id="65" idx="6"/>
              </p:cNvCxnSpPr>
              <p:nvPr/>
            </p:nvCxnSpPr>
            <p:spPr>
              <a:xfrm rot="10800000">
                <a:off x="655609" y="5574407"/>
                <a:ext cx="335421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3" name="Straight Connector 82"/>
              <p:cNvCxnSpPr>
                <a:stCxn id="79" idx="2"/>
                <a:endCxn id="68" idx="6"/>
              </p:cNvCxnSpPr>
              <p:nvPr/>
            </p:nvCxnSpPr>
            <p:spPr>
              <a:xfrm rot="10800000">
                <a:off x="655609" y="6031607"/>
                <a:ext cx="335421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4" name="Straight Connector 83"/>
              <p:cNvCxnSpPr>
                <a:stCxn id="60" idx="6"/>
                <a:endCxn id="73" idx="2"/>
              </p:cNvCxnSpPr>
              <p:nvPr/>
            </p:nvCxnSpPr>
            <p:spPr>
              <a:xfrm>
                <a:off x="655608" y="5117207"/>
                <a:ext cx="335421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5" name="Straight Connector 84"/>
              <p:cNvCxnSpPr>
                <a:stCxn id="57" idx="6"/>
                <a:endCxn id="70" idx="2"/>
              </p:cNvCxnSpPr>
              <p:nvPr/>
            </p:nvCxnSpPr>
            <p:spPr>
              <a:xfrm>
                <a:off x="655608" y="4660007"/>
                <a:ext cx="335421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6" name="Straight Connector 85"/>
              <p:cNvCxnSpPr>
                <a:stCxn id="60" idx="4"/>
                <a:endCxn id="65" idx="0"/>
              </p:cNvCxnSpPr>
              <p:nvPr/>
            </p:nvCxnSpPr>
            <p:spPr>
              <a:xfrm rot="5400000">
                <a:off x="427008" y="53458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7" name="Straight Connector 86"/>
              <p:cNvCxnSpPr>
                <a:stCxn id="59" idx="4"/>
                <a:endCxn id="64" idx="0"/>
              </p:cNvCxnSpPr>
              <p:nvPr/>
            </p:nvCxnSpPr>
            <p:spPr>
              <a:xfrm rot="5400000">
                <a:off x="-38100" y="53458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8" name="Straight Connector 87"/>
              <p:cNvCxnSpPr>
                <a:stCxn id="65" idx="4"/>
                <a:endCxn id="68" idx="0"/>
              </p:cNvCxnSpPr>
              <p:nvPr/>
            </p:nvCxnSpPr>
            <p:spPr>
              <a:xfrm rot="5400000">
                <a:off x="427008" y="58030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9" name="Straight Connector 88"/>
              <p:cNvCxnSpPr>
                <a:stCxn id="64" idx="4"/>
                <a:endCxn id="67" idx="0"/>
              </p:cNvCxnSpPr>
              <p:nvPr/>
            </p:nvCxnSpPr>
            <p:spPr>
              <a:xfrm rot="5400000">
                <a:off x="-38100" y="58030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0" name="Straight Connector 89"/>
              <p:cNvCxnSpPr>
                <a:stCxn id="70" idx="4"/>
                <a:endCxn id="73" idx="0"/>
              </p:cNvCxnSpPr>
              <p:nvPr/>
            </p:nvCxnSpPr>
            <p:spPr>
              <a:xfrm rot="5400000">
                <a:off x="876729" y="48886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1" name="Straight Connector 90"/>
              <p:cNvCxnSpPr>
                <a:stCxn id="71" idx="4"/>
                <a:endCxn id="74" idx="0"/>
              </p:cNvCxnSpPr>
              <p:nvPr/>
            </p:nvCxnSpPr>
            <p:spPr>
              <a:xfrm rot="5400000">
                <a:off x="1330321" y="4887813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2" name="Straight Connector 91"/>
              <p:cNvCxnSpPr>
                <a:stCxn id="74" idx="4"/>
                <a:endCxn id="77" idx="0"/>
              </p:cNvCxnSpPr>
              <p:nvPr/>
            </p:nvCxnSpPr>
            <p:spPr>
              <a:xfrm rot="5400000">
                <a:off x="1330321" y="5345013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3" name="Straight Connector 92"/>
              <p:cNvCxnSpPr>
                <a:stCxn id="73" idx="4"/>
                <a:endCxn id="76" idx="0"/>
              </p:cNvCxnSpPr>
              <p:nvPr/>
            </p:nvCxnSpPr>
            <p:spPr>
              <a:xfrm rot="5400000">
                <a:off x="876729" y="53458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4" name="Straight Connector 93"/>
              <p:cNvCxnSpPr>
                <a:stCxn id="77" idx="4"/>
                <a:endCxn id="80" idx="0"/>
              </p:cNvCxnSpPr>
              <p:nvPr/>
            </p:nvCxnSpPr>
            <p:spPr>
              <a:xfrm rot="5400000">
                <a:off x="1330321" y="5802213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5" name="Straight Connector 94"/>
              <p:cNvCxnSpPr>
                <a:stCxn id="76" idx="4"/>
                <a:endCxn id="79" idx="0"/>
              </p:cNvCxnSpPr>
              <p:nvPr/>
            </p:nvCxnSpPr>
            <p:spPr>
              <a:xfrm rot="5400000">
                <a:off x="876729" y="58030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96" name="Oval 95"/>
              <p:cNvSpPr>
                <a:spLocks noChangeAspect="1"/>
              </p:cNvSpPr>
              <p:nvPr/>
            </p:nvSpPr>
            <p:spPr>
              <a:xfrm>
                <a:off x="1902160" y="460601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97" name="Straight Connector 96"/>
              <p:cNvCxnSpPr>
                <a:endCxn id="96" idx="2"/>
              </p:cNvCxnSpPr>
              <p:nvPr/>
            </p:nvCxnSpPr>
            <p:spPr>
              <a:xfrm flipV="1">
                <a:off x="1562868" y="4663167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98" name="Oval 97"/>
              <p:cNvSpPr>
                <a:spLocks noChangeAspect="1"/>
              </p:cNvSpPr>
              <p:nvPr/>
            </p:nvSpPr>
            <p:spPr>
              <a:xfrm>
                <a:off x="1902160" y="506321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99" name="Straight Connector 98"/>
              <p:cNvCxnSpPr>
                <a:endCxn id="98" idx="2"/>
              </p:cNvCxnSpPr>
              <p:nvPr/>
            </p:nvCxnSpPr>
            <p:spPr>
              <a:xfrm flipV="1">
                <a:off x="1562868" y="5120367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00" name="Oval 99"/>
              <p:cNvSpPr>
                <a:spLocks noChangeAspect="1"/>
              </p:cNvSpPr>
              <p:nvPr/>
            </p:nvSpPr>
            <p:spPr>
              <a:xfrm>
                <a:off x="1902160" y="552041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01" name="Straight Connector 100"/>
              <p:cNvCxnSpPr>
                <a:endCxn id="100" idx="2"/>
              </p:cNvCxnSpPr>
              <p:nvPr/>
            </p:nvCxnSpPr>
            <p:spPr>
              <a:xfrm flipV="1">
                <a:off x="1562868" y="5577567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02" name="Oval 101"/>
              <p:cNvSpPr>
                <a:spLocks noChangeAspect="1"/>
              </p:cNvSpPr>
              <p:nvPr/>
            </p:nvSpPr>
            <p:spPr>
              <a:xfrm>
                <a:off x="1902160" y="597761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03" name="Straight Connector 102"/>
              <p:cNvCxnSpPr>
                <a:endCxn id="102" idx="2"/>
              </p:cNvCxnSpPr>
              <p:nvPr/>
            </p:nvCxnSpPr>
            <p:spPr>
              <a:xfrm flipV="1">
                <a:off x="1562868" y="6034767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4" name="Straight Connector 103"/>
              <p:cNvCxnSpPr>
                <a:stCxn id="96" idx="4"/>
                <a:endCxn id="98" idx="0"/>
              </p:cNvCxnSpPr>
              <p:nvPr/>
            </p:nvCxnSpPr>
            <p:spPr>
              <a:xfrm rot="5400000">
                <a:off x="1787860" y="489176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5" name="Straight Connector 104"/>
              <p:cNvCxnSpPr>
                <a:stCxn id="98" idx="4"/>
                <a:endCxn id="100" idx="0"/>
              </p:cNvCxnSpPr>
              <p:nvPr/>
            </p:nvCxnSpPr>
            <p:spPr>
              <a:xfrm rot="5400000">
                <a:off x="1787860" y="534896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6" name="Straight Connector 105"/>
              <p:cNvCxnSpPr>
                <a:stCxn id="100" idx="4"/>
                <a:endCxn id="102" idx="0"/>
              </p:cNvCxnSpPr>
              <p:nvPr/>
            </p:nvCxnSpPr>
            <p:spPr>
              <a:xfrm rot="5400000">
                <a:off x="1787860" y="580616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07" name="Oval 106"/>
              <p:cNvSpPr>
                <a:spLocks noChangeAspect="1"/>
              </p:cNvSpPr>
              <p:nvPr/>
            </p:nvSpPr>
            <p:spPr>
              <a:xfrm>
                <a:off x="2343205" y="4609971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08" name="Straight Connector 107"/>
              <p:cNvCxnSpPr>
                <a:endCxn id="107" idx="2"/>
              </p:cNvCxnSpPr>
              <p:nvPr/>
            </p:nvCxnSpPr>
            <p:spPr>
              <a:xfrm flipV="1">
                <a:off x="2003913" y="4667121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09" name="Oval 108"/>
              <p:cNvSpPr>
                <a:spLocks noChangeAspect="1"/>
              </p:cNvSpPr>
              <p:nvPr/>
            </p:nvSpPr>
            <p:spPr>
              <a:xfrm>
                <a:off x="2343205" y="5067171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10" name="Straight Connector 109"/>
              <p:cNvCxnSpPr>
                <a:endCxn id="109" idx="2"/>
              </p:cNvCxnSpPr>
              <p:nvPr/>
            </p:nvCxnSpPr>
            <p:spPr>
              <a:xfrm flipV="1">
                <a:off x="2003913" y="5124321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11" name="Oval 110"/>
              <p:cNvSpPr>
                <a:spLocks noChangeAspect="1"/>
              </p:cNvSpPr>
              <p:nvPr/>
            </p:nvSpPr>
            <p:spPr>
              <a:xfrm>
                <a:off x="2343205" y="5524371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12" name="Straight Connector 111"/>
              <p:cNvCxnSpPr>
                <a:endCxn id="111" idx="2"/>
              </p:cNvCxnSpPr>
              <p:nvPr/>
            </p:nvCxnSpPr>
            <p:spPr>
              <a:xfrm flipV="1">
                <a:off x="2003913" y="5581521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13" name="Oval 112"/>
              <p:cNvSpPr>
                <a:spLocks noChangeAspect="1"/>
              </p:cNvSpPr>
              <p:nvPr/>
            </p:nvSpPr>
            <p:spPr>
              <a:xfrm>
                <a:off x="2343205" y="5981571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14" name="Straight Connector 113"/>
              <p:cNvCxnSpPr>
                <a:endCxn id="113" idx="2"/>
              </p:cNvCxnSpPr>
              <p:nvPr/>
            </p:nvCxnSpPr>
            <p:spPr>
              <a:xfrm flipV="1">
                <a:off x="2003913" y="6038721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5" name="Straight Connector 114"/>
              <p:cNvCxnSpPr>
                <a:stCxn id="107" idx="4"/>
                <a:endCxn id="109" idx="0"/>
              </p:cNvCxnSpPr>
              <p:nvPr/>
            </p:nvCxnSpPr>
            <p:spPr>
              <a:xfrm rot="5400000">
                <a:off x="2228905" y="4895721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6" name="Straight Connector 115"/>
              <p:cNvCxnSpPr>
                <a:stCxn id="109" idx="4"/>
                <a:endCxn id="111" idx="0"/>
              </p:cNvCxnSpPr>
              <p:nvPr/>
            </p:nvCxnSpPr>
            <p:spPr>
              <a:xfrm rot="5400000">
                <a:off x="2228905" y="5352921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7" name="Straight Connector 116"/>
              <p:cNvCxnSpPr>
                <a:stCxn id="111" idx="4"/>
                <a:endCxn id="113" idx="0"/>
              </p:cNvCxnSpPr>
              <p:nvPr/>
            </p:nvCxnSpPr>
            <p:spPr>
              <a:xfrm rot="5400000">
                <a:off x="2228905" y="5810121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18" name="Oval 117"/>
              <p:cNvSpPr>
                <a:spLocks noChangeAspect="1"/>
              </p:cNvSpPr>
              <p:nvPr/>
            </p:nvSpPr>
            <p:spPr>
              <a:xfrm>
                <a:off x="74612" y="6428609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Oval 118"/>
              <p:cNvSpPr>
                <a:spLocks noChangeAspect="1"/>
              </p:cNvSpPr>
              <p:nvPr/>
            </p:nvSpPr>
            <p:spPr>
              <a:xfrm>
                <a:off x="539720" y="6428609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20" name="Straight Connector 119"/>
              <p:cNvCxnSpPr>
                <a:stCxn id="118" idx="6"/>
                <a:endCxn id="119" idx="2"/>
              </p:cNvCxnSpPr>
              <p:nvPr/>
            </p:nvCxnSpPr>
            <p:spPr>
              <a:xfrm>
                <a:off x="188912" y="6485759"/>
                <a:ext cx="350808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21" name="Oval 120"/>
              <p:cNvSpPr>
                <a:spLocks noChangeAspect="1"/>
              </p:cNvSpPr>
              <p:nvPr/>
            </p:nvSpPr>
            <p:spPr>
              <a:xfrm>
                <a:off x="989441" y="6428609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Oval 121"/>
              <p:cNvSpPr>
                <a:spLocks noChangeAspect="1"/>
              </p:cNvSpPr>
              <p:nvPr/>
            </p:nvSpPr>
            <p:spPr>
              <a:xfrm>
                <a:off x="1443033" y="6428609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23" name="Straight Connector 122"/>
              <p:cNvCxnSpPr>
                <a:stCxn id="121" idx="6"/>
                <a:endCxn id="122" idx="2"/>
              </p:cNvCxnSpPr>
              <p:nvPr/>
            </p:nvCxnSpPr>
            <p:spPr>
              <a:xfrm>
                <a:off x="1103741" y="6485759"/>
                <a:ext cx="339292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4" name="Straight Connector 123"/>
              <p:cNvCxnSpPr>
                <a:stCxn id="121" idx="2"/>
                <a:endCxn id="119" idx="6"/>
              </p:cNvCxnSpPr>
              <p:nvPr/>
            </p:nvCxnSpPr>
            <p:spPr>
              <a:xfrm rot="10800000">
                <a:off x="654021" y="6485759"/>
                <a:ext cx="335421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5" name="Straight Connector 124"/>
              <p:cNvCxnSpPr>
                <a:stCxn id="68" idx="4"/>
                <a:endCxn id="119" idx="0"/>
              </p:cNvCxnSpPr>
              <p:nvPr/>
            </p:nvCxnSpPr>
            <p:spPr>
              <a:xfrm rot="5400000">
                <a:off x="427738" y="6257889"/>
                <a:ext cx="339852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6" name="Straight Connector 125"/>
              <p:cNvCxnSpPr>
                <a:stCxn id="67" idx="4"/>
                <a:endCxn id="118" idx="0"/>
              </p:cNvCxnSpPr>
              <p:nvPr/>
            </p:nvCxnSpPr>
            <p:spPr>
              <a:xfrm rot="5400000">
                <a:off x="-37370" y="6257889"/>
                <a:ext cx="339852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7" name="Straight Connector 126"/>
              <p:cNvCxnSpPr>
                <a:stCxn id="80" idx="4"/>
                <a:endCxn id="122" idx="0"/>
              </p:cNvCxnSpPr>
              <p:nvPr/>
            </p:nvCxnSpPr>
            <p:spPr>
              <a:xfrm rot="5400000">
                <a:off x="1330654" y="6257492"/>
                <a:ext cx="340646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8" name="Straight Connector 127"/>
              <p:cNvCxnSpPr>
                <a:stCxn id="79" idx="4"/>
                <a:endCxn id="121" idx="0"/>
              </p:cNvCxnSpPr>
              <p:nvPr/>
            </p:nvCxnSpPr>
            <p:spPr>
              <a:xfrm rot="5400000">
                <a:off x="877459" y="6257889"/>
                <a:ext cx="339852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29" name="Oval 128"/>
              <p:cNvSpPr>
                <a:spLocks noChangeAspect="1"/>
              </p:cNvSpPr>
              <p:nvPr/>
            </p:nvSpPr>
            <p:spPr>
              <a:xfrm>
                <a:off x="1900572" y="6428609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30" name="Straight Connector 129"/>
              <p:cNvCxnSpPr>
                <a:stCxn id="122" idx="6"/>
                <a:endCxn id="129" idx="2"/>
              </p:cNvCxnSpPr>
              <p:nvPr/>
            </p:nvCxnSpPr>
            <p:spPr>
              <a:xfrm>
                <a:off x="1557333" y="6485759"/>
                <a:ext cx="343239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1" name="Straight Connector 130"/>
              <p:cNvCxnSpPr>
                <a:stCxn id="102" idx="4"/>
                <a:endCxn id="129" idx="0"/>
              </p:cNvCxnSpPr>
              <p:nvPr/>
            </p:nvCxnSpPr>
            <p:spPr>
              <a:xfrm rot="5400000">
                <a:off x="1790170" y="6259469"/>
                <a:ext cx="336692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32" name="Oval 131"/>
              <p:cNvSpPr>
                <a:spLocks noChangeAspect="1"/>
              </p:cNvSpPr>
              <p:nvPr/>
            </p:nvSpPr>
            <p:spPr>
              <a:xfrm>
                <a:off x="2341617" y="6428609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33" name="Straight Connector 132"/>
              <p:cNvCxnSpPr>
                <a:stCxn id="129" idx="6"/>
                <a:endCxn id="132" idx="2"/>
              </p:cNvCxnSpPr>
              <p:nvPr/>
            </p:nvCxnSpPr>
            <p:spPr>
              <a:xfrm>
                <a:off x="2014872" y="6485759"/>
                <a:ext cx="326745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4" name="Straight Connector 133"/>
              <p:cNvCxnSpPr>
                <a:stCxn id="113" idx="4"/>
                <a:endCxn id="132" idx="0"/>
              </p:cNvCxnSpPr>
              <p:nvPr/>
            </p:nvCxnSpPr>
            <p:spPr>
              <a:xfrm rot="5400000">
                <a:off x="2233192" y="6261446"/>
                <a:ext cx="332738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35" name="Rounded Rectangle 34"/>
            <p:cNvSpPr/>
            <p:nvPr/>
          </p:nvSpPr>
          <p:spPr bwMode="auto">
            <a:xfrm>
              <a:off x="381000" y="4267200"/>
              <a:ext cx="761998" cy="762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6" name="Rounded Rectangle 35"/>
            <p:cNvSpPr/>
            <p:nvPr/>
          </p:nvSpPr>
          <p:spPr bwMode="auto">
            <a:xfrm>
              <a:off x="1273688" y="4267200"/>
              <a:ext cx="761998" cy="762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7" name="Rounded Rectangle 36"/>
            <p:cNvSpPr/>
            <p:nvPr/>
          </p:nvSpPr>
          <p:spPr bwMode="auto">
            <a:xfrm>
              <a:off x="2198943" y="4267200"/>
              <a:ext cx="761998" cy="762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8" name="Rounded Rectangle 37"/>
            <p:cNvSpPr/>
            <p:nvPr/>
          </p:nvSpPr>
          <p:spPr bwMode="auto">
            <a:xfrm>
              <a:off x="370143" y="5181600"/>
              <a:ext cx="761998" cy="762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9" name="Rounded Rectangle 38"/>
            <p:cNvSpPr/>
            <p:nvPr/>
          </p:nvSpPr>
          <p:spPr bwMode="auto">
            <a:xfrm>
              <a:off x="1273688" y="5181600"/>
              <a:ext cx="761998" cy="762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0" name="Rounded Rectangle 39"/>
            <p:cNvSpPr/>
            <p:nvPr/>
          </p:nvSpPr>
          <p:spPr bwMode="auto">
            <a:xfrm>
              <a:off x="2198943" y="5181600"/>
              <a:ext cx="761998" cy="762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1" name="Rounded Rectangle 40"/>
            <p:cNvSpPr/>
            <p:nvPr/>
          </p:nvSpPr>
          <p:spPr bwMode="auto">
            <a:xfrm>
              <a:off x="370143" y="6019800"/>
              <a:ext cx="761998" cy="381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2" name="Rounded Rectangle 41"/>
            <p:cNvSpPr/>
            <p:nvPr/>
          </p:nvSpPr>
          <p:spPr bwMode="auto">
            <a:xfrm>
              <a:off x="1273688" y="6019800"/>
              <a:ext cx="761998" cy="381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3" name="Rounded Rectangle 42"/>
            <p:cNvSpPr/>
            <p:nvPr/>
          </p:nvSpPr>
          <p:spPr bwMode="auto">
            <a:xfrm>
              <a:off x="2198943" y="6019800"/>
              <a:ext cx="761998" cy="381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 bwMode="auto">
            <a:xfrm>
              <a:off x="751143" y="4648200"/>
              <a:ext cx="838200" cy="1588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 bwMode="auto">
            <a:xfrm>
              <a:off x="1741743" y="4648200"/>
              <a:ext cx="838200" cy="1588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 bwMode="auto">
            <a:xfrm rot="5400000">
              <a:off x="1361537" y="5104606"/>
              <a:ext cx="609600" cy="1588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 bwMode="auto">
            <a:xfrm rot="5400000">
              <a:off x="2275937" y="5104606"/>
              <a:ext cx="608806" cy="79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 bwMode="auto">
            <a:xfrm rot="5400000">
              <a:off x="447137" y="5104606"/>
              <a:ext cx="609600" cy="1588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 bwMode="auto">
            <a:xfrm rot="5400000">
              <a:off x="1361537" y="6019006"/>
              <a:ext cx="609600" cy="1588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 bwMode="auto">
            <a:xfrm rot="5400000">
              <a:off x="2275937" y="6019006"/>
              <a:ext cx="608806" cy="794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 bwMode="auto">
            <a:xfrm rot="5400000">
              <a:off x="447137" y="6019006"/>
              <a:ext cx="609600" cy="1588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 bwMode="auto">
            <a:xfrm>
              <a:off x="751143" y="5562600"/>
              <a:ext cx="838200" cy="1588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 bwMode="auto">
            <a:xfrm>
              <a:off x="1741743" y="5562600"/>
              <a:ext cx="838200" cy="1588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 bwMode="auto">
            <a:xfrm>
              <a:off x="903543" y="6172200"/>
              <a:ext cx="609600" cy="1588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/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 bwMode="auto">
            <a:xfrm>
              <a:off x="1817943" y="6172200"/>
              <a:ext cx="609600" cy="1588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/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135" name="Picture 134" descr="2008_0009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490" y="4876800"/>
            <a:ext cx="1561019" cy="1015706"/>
          </a:xfrm>
          <a:prstGeom prst="rect">
            <a:avLst/>
          </a:prstGeom>
        </p:spPr>
      </p:pic>
      <p:graphicFrame>
        <p:nvGraphicFramePr>
          <p:cNvPr id="136" name="Table 135"/>
          <p:cNvGraphicFramePr>
            <a:graphicFrameLocks noGrp="1"/>
          </p:cNvGraphicFramePr>
          <p:nvPr/>
        </p:nvGraphicFramePr>
        <p:xfrm>
          <a:off x="4282509" y="4284055"/>
          <a:ext cx="2057400" cy="159858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80290"/>
                <a:gridCol w="685800"/>
                <a:gridCol w="791310"/>
              </a:tblGrid>
              <a:tr h="166349">
                <a:tc gridSpan="3"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Ordering of Labels</a:t>
                      </a:r>
                      <a:endParaRPr lang="en-GB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8000" marB="18000"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5560"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Move</a:t>
                      </a:r>
                      <a:r>
                        <a:rPr lang="en-GB" sz="800" b="1" baseline="0" dirty="0" smtClean="0"/>
                        <a:t> Number</a:t>
                      </a:r>
                      <a:endParaRPr lang="en-GB" sz="800" b="1" dirty="0"/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baseline="0" dirty="0" smtClean="0"/>
                        <a:t>Classical Expansions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baseline="0" dirty="0" smtClean="0"/>
                        <a:t>Our Guided Expansions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8000" marB="18000" anchor="ctr"/>
                </a:tc>
              </a:tr>
              <a:tr h="226069"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/>
                        <a:t>1</a:t>
                      </a:r>
                      <a:endParaRPr lang="en-GB" sz="900" dirty="0"/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7F7F7F"/>
                          </a:solidFill>
                        </a:rPr>
                        <a:t>Airplane</a:t>
                      </a:r>
                      <a:endParaRPr lang="en-GB" sz="900" dirty="0">
                        <a:solidFill>
                          <a:srgbClr val="7F7F7F"/>
                        </a:solidFill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solidFill>
                            <a:srgbClr val="0000FF"/>
                          </a:solidFill>
                        </a:rPr>
                        <a:t>Sheep</a:t>
                      </a:r>
                      <a:endParaRPr lang="en-GB" sz="900" dirty="0">
                        <a:solidFill>
                          <a:srgbClr val="0000FF"/>
                        </a:solidFill>
                      </a:endParaRPr>
                    </a:p>
                  </a:txBody>
                  <a:tcPr marL="36000" marR="36000" marT="18000" marB="18000" anchor="ctr"/>
                </a:tc>
              </a:tr>
              <a:tr h="226069"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/>
                        <a:t>2</a:t>
                      </a:r>
                      <a:endParaRPr lang="en-GB" sz="900" dirty="0"/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7F7F7F"/>
                          </a:solidFill>
                        </a:rPr>
                        <a:t>Bicycle</a:t>
                      </a:r>
                      <a:endParaRPr lang="en-GB" sz="900" dirty="0">
                        <a:solidFill>
                          <a:srgbClr val="7F7F7F"/>
                        </a:solidFill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solidFill>
                            <a:srgbClr val="0000FF"/>
                          </a:solidFill>
                        </a:rPr>
                        <a:t>Dog</a:t>
                      </a:r>
                      <a:endParaRPr lang="en-GB" sz="900" dirty="0">
                        <a:solidFill>
                          <a:srgbClr val="0000FF"/>
                        </a:solidFill>
                      </a:endParaRPr>
                    </a:p>
                  </a:txBody>
                  <a:tcPr marL="36000" marR="36000" marT="18000" marB="18000" anchor="ctr"/>
                </a:tc>
              </a:tr>
              <a:tr h="226069"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/>
                        <a:t>3</a:t>
                      </a:r>
                      <a:endParaRPr lang="en-GB" sz="900" dirty="0"/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7F7F7F"/>
                          </a:solidFill>
                        </a:rPr>
                        <a:t>Bird</a:t>
                      </a:r>
                      <a:endParaRPr lang="en-GB" sz="900" dirty="0">
                        <a:solidFill>
                          <a:srgbClr val="7F7F7F"/>
                        </a:solidFill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solidFill>
                            <a:srgbClr val="0000FF"/>
                          </a:solidFill>
                        </a:rPr>
                        <a:t>Bird</a:t>
                      </a:r>
                      <a:endParaRPr lang="en-GB" sz="900" dirty="0">
                        <a:solidFill>
                          <a:srgbClr val="0000FF"/>
                        </a:solidFill>
                      </a:endParaRPr>
                    </a:p>
                  </a:txBody>
                  <a:tcPr marL="36000" marR="36000" marT="18000" marB="18000" anchor="ctr"/>
                </a:tc>
              </a:tr>
              <a:tr h="226069"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/>
                        <a:t>4</a:t>
                      </a:r>
                      <a:endParaRPr lang="en-GB" sz="900" dirty="0"/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solidFill>
                            <a:srgbClr val="7F7F7F"/>
                          </a:solidFill>
                        </a:rPr>
                        <a:t>Boat</a:t>
                      </a:r>
                      <a:endParaRPr lang="en-GB" sz="900" dirty="0">
                        <a:solidFill>
                          <a:srgbClr val="7F7F7F"/>
                        </a:solidFill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solidFill>
                            <a:srgbClr val="0000FF"/>
                          </a:solidFill>
                        </a:rPr>
                        <a:t>Cow</a:t>
                      </a:r>
                      <a:endParaRPr lang="en-GB" sz="900" dirty="0">
                        <a:solidFill>
                          <a:srgbClr val="0000FF"/>
                        </a:solidFill>
                      </a:endParaRPr>
                    </a:p>
                  </a:txBody>
                  <a:tcPr marL="36000" marR="36000" marT="18000" marB="18000" anchor="ctr"/>
                </a:tc>
              </a:tr>
              <a:tr h="226069"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/>
                        <a:t>5</a:t>
                      </a:r>
                      <a:endParaRPr lang="en-GB" sz="900" dirty="0"/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solidFill>
                            <a:srgbClr val="7F7F7F"/>
                          </a:solidFill>
                        </a:rPr>
                        <a:t>Bottle</a:t>
                      </a:r>
                      <a:endParaRPr lang="en-GB" sz="900" dirty="0">
                        <a:solidFill>
                          <a:srgbClr val="7F7F7F"/>
                        </a:solidFill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solidFill>
                            <a:srgbClr val="0000FF"/>
                          </a:solidFill>
                        </a:rPr>
                        <a:t>Cat</a:t>
                      </a:r>
                      <a:endParaRPr lang="en-GB" sz="900" dirty="0">
                        <a:solidFill>
                          <a:srgbClr val="0000FF"/>
                        </a:solidFill>
                      </a:endParaRPr>
                    </a:p>
                  </a:txBody>
                  <a:tcPr marL="36000" marR="36000" marT="18000" marB="18000" anchor="ctr"/>
                </a:tc>
              </a:tr>
            </a:tbl>
          </a:graphicData>
        </a:graphic>
      </p:graphicFrame>
      <p:grpSp>
        <p:nvGrpSpPr>
          <p:cNvPr id="137" name="Group 136"/>
          <p:cNvGrpSpPr/>
          <p:nvPr/>
        </p:nvGrpSpPr>
        <p:grpSpPr>
          <a:xfrm>
            <a:off x="7299257" y="4343400"/>
            <a:ext cx="1539941" cy="1524000"/>
            <a:chOff x="7391400" y="4343400"/>
            <a:chExt cx="2667000" cy="2514600"/>
          </a:xfrm>
        </p:grpSpPr>
        <p:grpSp>
          <p:nvGrpSpPr>
            <p:cNvPr id="138" name="Group 40"/>
            <p:cNvGrpSpPr/>
            <p:nvPr/>
          </p:nvGrpSpPr>
          <p:grpSpPr>
            <a:xfrm>
              <a:off x="7924800" y="5105400"/>
              <a:ext cx="1600200" cy="1371600"/>
              <a:chOff x="3505200" y="4800600"/>
              <a:chExt cx="1600200" cy="1371600"/>
            </a:xfrm>
          </p:grpSpPr>
          <p:sp>
            <p:nvSpPr>
              <p:cNvPr id="142" name="Heptagon 141"/>
              <p:cNvSpPr/>
              <p:nvPr/>
            </p:nvSpPr>
            <p:spPr bwMode="auto">
              <a:xfrm>
                <a:off x="3505200" y="4800600"/>
                <a:ext cx="1600200" cy="1371600"/>
              </a:xfrm>
              <a:prstGeom prst="heptagon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pic>
            <p:nvPicPr>
              <p:cNvPr id="143" name="Picture 142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"/>
                  <a:stretch>
                    <a:fillRect/>
                  </a:stretch>
                </p:blipFill>
              </mc:Choice>
              <mc:Fallback>
                <p:blipFill>
                  <a:blip r:embed="rId4"/>
                  <a:stretch>
                    <a:fillRect/>
                  </a:stretch>
                </p:blipFill>
              </mc:Fallback>
            </mc:AlternateContent>
            <p:spPr>
              <a:xfrm>
                <a:off x="3962400" y="5334000"/>
                <a:ext cx="635000" cy="254000"/>
              </a:xfrm>
              <a:prstGeom prst="rect">
                <a:avLst/>
              </a:prstGeom>
            </p:spPr>
          </p:pic>
        </p:grpSp>
        <p:sp>
          <p:nvSpPr>
            <p:cNvPr id="139" name="Regular Pentagon 138"/>
            <p:cNvSpPr/>
            <p:nvPr/>
          </p:nvSpPr>
          <p:spPr bwMode="auto">
            <a:xfrm>
              <a:off x="7391400" y="4343400"/>
              <a:ext cx="2667000" cy="2514600"/>
            </a:xfrm>
            <a:prstGeom prst="pentagon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40" name="Picture 139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9266583" y="4469130"/>
              <a:ext cx="520700" cy="253999"/>
            </a:xfrm>
            <a:prstGeom prst="rect">
              <a:avLst/>
            </a:prstGeom>
          </p:spPr>
        </p:pic>
        <p:sp>
          <p:nvSpPr>
            <p:cNvPr id="141" name="Hexagon 140"/>
            <p:cNvSpPr/>
            <p:nvPr/>
          </p:nvSpPr>
          <p:spPr bwMode="auto">
            <a:xfrm>
              <a:off x="7696200" y="4876800"/>
              <a:ext cx="2133600" cy="1752600"/>
            </a:xfrm>
            <a:prstGeom prst="hexagon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21" name="Rectangle 20"/>
          <p:cNvSpPr/>
          <p:nvPr/>
        </p:nvSpPr>
        <p:spPr bwMode="auto">
          <a:xfrm>
            <a:off x="152400" y="2209800"/>
            <a:ext cx="2514600" cy="3810000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339333" y="2351344"/>
            <a:ext cx="2619701" cy="3581400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Re-ordering of Blocks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Goal: Category Segmentation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α</a:t>
            </a:r>
            <a:r>
              <a:rPr lang="en-US" dirty="0" smtClean="0"/>
              <a:t>-Expansion solves the standard LP relaxation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pic>
        <p:nvPicPr>
          <p:cNvPr id="13" name="Picture 12" descr="2008_0009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828800"/>
            <a:ext cx="2451370" cy="1595030"/>
          </a:xfrm>
          <a:prstGeom prst="rect">
            <a:avLst/>
          </a:prstGeom>
        </p:spPr>
      </p:pic>
      <p:grpSp>
        <p:nvGrpSpPr>
          <p:cNvPr id="7" name="Group 263"/>
          <p:cNvGrpSpPr/>
          <p:nvPr/>
        </p:nvGrpSpPr>
        <p:grpSpPr>
          <a:xfrm>
            <a:off x="1320625" y="4971982"/>
            <a:ext cx="1422575" cy="1422575"/>
            <a:chOff x="2286000" y="13411200"/>
            <a:chExt cx="1828800" cy="1828800"/>
          </a:xfrm>
          <a:scene3d>
            <a:camera prst="orthographicFront">
              <a:rot lat="900000" lon="18000000" rev="0"/>
            </a:camera>
            <a:lightRig rig="threePt" dir="t"/>
          </a:scene3d>
        </p:grpSpPr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2286000" y="13411200"/>
              <a:ext cx="242888" cy="260350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2824163" y="13411200"/>
              <a:ext cx="242887" cy="260350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cxnSp>
          <p:nvCxnSpPr>
            <p:cNvPr id="10" name="Straight Connector 9"/>
            <p:cNvCxnSpPr>
              <a:cxnSpLocks noChangeShapeType="1"/>
              <a:stCxn id="8" idx="6"/>
              <a:endCxn id="9" idx="2"/>
            </p:cNvCxnSpPr>
            <p:nvPr/>
          </p:nvCxnSpPr>
          <p:spPr bwMode="auto">
            <a:xfrm>
              <a:off x="2528888" y="13541375"/>
              <a:ext cx="295275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2286000" y="13933488"/>
              <a:ext cx="242888" cy="261937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2824163" y="13933488"/>
              <a:ext cx="242887" cy="261937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cxnSp>
          <p:nvCxnSpPr>
            <p:cNvPr id="15" name="Straight Connector 14"/>
            <p:cNvCxnSpPr>
              <a:cxnSpLocks noChangeShapeType="1"/>
              <a:stCxn id="11" idx="6"/>
              <a:endCxn id="12" idx="2"/>
            </p:cNvCxnSpPr>
            <p:nvPr/>
          </p:nvCxnSpPr>
          <p:spPr bwMode="auto">
            <a:xfrm>
              <a:off x="2528888" y="14065250"/>
              <a:ext cx="295275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16" name="Straight Connector 15"/>
            <p:cNvCxnSpPr>
              <a:cxnSpLocks noChangeShapeType="1"/>
              <a:stCxn id="8" idx="4"/>
              <a:endCxn id="11" idx="0"/>
            </p:cNvCxnSpPr>
            <p:nvPr/>
          </p:nvCxnSpPr>
          <p:spPr bwMode="auto">
            <a:xfrm rot="5400000">
              <a:off x="2277269" y="13802519"/>
              <a:ext cx="260350" cy="1588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17" name="Straight Connector 16"/>
            <p:cNvCxnSpPr>
              <a:cxnSpLocks noChangeShapeType="1"/>
              <a:stCxn id="9" idx="4"/>
              <a:endCxn id="12" idx="0"/>
            </p:cNvCxnSpPr>
            <p:nvPr/>
          </p:nvCxnSpPr>
          <p:spPr bwMode="auto">
            <a:xfrm rot="5400000">
              <a:off x="2815432" y="13802519"/>
              <a:ext cx="260350" cy="1587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2286000" y="14455775"/>
              <a:ext cx="242888" cy="261938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2824163" y="14455775"/>
              <a:ext cx="242887" cy="261938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cxnSp>
          <p:nvCxnSpPr>
            <p:cNvPr id="20" name="Straight Connector 19"/>
            <p:cNvCxnSpPr>
              <a:cxnSpLocks noChangeShapeType="1"/>
              <a:stCxn id="18" idx="6"/>
              <a:endCxn id="19" idx="2"/>
            </p:cNvCxnSpPr>
            <p:nvPr/>
          </p:nvCxnSpPr>
          <p:spPr bwMode="auto">
            <a:xfrm>
              <a:off x="2528888" y="14585950"/>
              <a:ext cx="295275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2286000" y="14978063"/>
              <a:ext cx="242888" cy="261937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2824163" y="14978063"/>
              <a:ext cx="242887" cy="261937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cxnSp>
          <p:nvCxnSpPr>
            <p:cNvPr id="23" name="Straight Connector 22"/>
            <p:cNvCxnSpPr>
              <a:cxnSpLocks noChangeShapeType="1"/>
              <a:stCxn id="21" idx="6"/>
              <a:endCxn id="22" idx="2"/>
            </p:cNvCxnSpPr>
            <p:nvPr/>
          </p:nvCxnSpPr>
          <p:spPr bwMode="auto">
            <a:xfrm>
              <a:off x="2528888" y="15109825"/>
              <a:ext cx="295275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3322638" y="13411200"/>
              <a:ext cx="244475" cy="260350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3871913" y="13411200"/>
              <a:ext cx="242887" cy="260350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cxnSp>
          <p:nvCxnSpPr>
            <p:cNvPr id="26" name="Straight Connector 25"/>
            <p:cNvCxnSpPr>
              <a:cxnSpLocks noChangeShapeType="1"/>
              <a:stCxn id="24" idx="6"/>
              <a:endCxn id="25" idx="2"/>
            </p:cNvCxnSpPr>
            <p:nvPr/>
          </p:nvCxnSpPr>
          <p:spPr bwMode="auto">
            <a:xfrm>
              <a:off x="3567113" y="13541375"/>
              <a:ext cx="304800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3322638" y="13933488"/>
              <a:ext cx="244475" cy="261937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3871913" y="13933488"/>
              <a:ext cx="242887" cy="261937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cxnSp>
          <p:nvCxnSpPr>
            <p:cNvPr id="29" name="Straight Connector 28"/>
            <p:cNvCxnSpPr>
              <a:cxnSpLocks noChangeShapeType="1"/>
              <a:stCxn id="27" idx="6"/>
              <a:endCxn id="28" idx="2"/>
            </p:cNvCxnSpPr>
            <p:nvPr/>
          </p:nvCxnSpPr>
          <p:spPr bwMode="auto">
            <a:xfrm>
              <a:off x="3567113" y="14065250"/>
              <a:ext cx="304800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3322638" y="14455775"/>
              <a:ext cx="244475" cy="261938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3871913" y="14455775"/>
              <a:ext cx="242887" cy="261938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cxnSp>
          <p:nvCxnSpPr>
            <p:cNvPr id="32" name="Straight Connector 31"/>
            <p:cNvCxnSpPr>
              <a:cxnSpLocks noChangeShapeType="1"/>
              <a:stCxn id="30" idx="6"/>
              <a:endCxn id="31" idx="2"/>
            </p:cNvCxnSpPr>
            <p:nvPr/>
          </p:nvCxnSpPr>
          <p:spPr bwMode="auto">
            <a:xfrm>
              <a:off x="3567113" y="14585950"/>
              <a:ext cx="304800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3322638" y="14978063"/>
              <a:ext cx="244475" cy="261937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3871913" y="14978063"/>
              <a:ext cx="242887" cy="261937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cxnSp>
          <p:nvCxnSpPr>
            <p:cNvPr id="35" name="Straight Connector 34"/>
            <p:cNvCxnSpPr>
              <a:cxnSpLocks noChangeShapeType="1"/>
              <a:stCxn id="33" idx="6"/>
              <a:endCxn id="34" idx="2"/>
            </p:cNvCxnSpPr>
            <p:nvPr/>
          </p:nvCxnSpPr>
          <p:spPr bwMode="auto">
            <a:xfrm>
              <a:off x="3567113" y="15109825"/>
              <a:ext cx="304800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36" name="Straight Connector 35"/>
            <p:cNvCxnSpPr>
              <a:cxnSpLocks noChangeShapeType="1"/>
              <a:stCxn id="30" idx="2"/>
              <a:endCxn id="19" idx="6"/>
            </p:cNvCxnSpPr>
            <p:nvPr/>
          </p:nvCxnSpPr>
          <p:spPr bwMode="auto">
            <a:xfrm rot="10800000">
              <a:off x="3067050" y="14585950"/>
              <a:ext cx="255588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37" name="Straight Connector 36"/>
            <p:cNvCxnSpPr>
              <a:cxnSpLocks noChangeShapeType="1"/>
              <a:stCxn id="33" idx="2"/>
              <a:endCxn id="22" idx="6"/>
            </p:cNvCxnSpPr>
            <p:nvPr/>
          </p:nvCxnSpPr>
          <p:spPr bwMode="auto">
            <a:xfrm rot="10800000">
              <a:off x="3067050" y="15109825"/>
              <a:ext cx="255588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38" name="Straight Connector 37"/>
            <p:cNvCxnSpPr>
              <a:cxnSpLocks noChangeShapeType="1"/>
              <a:stCxn id="12" idx="6"/>
              <a:endCxn id="27" idx="2"/>
            </p:cNvCxnSpPr>
            <p:nvPr/>
          </p:nvCxnSpPr>
          <p:spPr bwMode="auto">
            <a:xfrm>
              <a:off x="3067050" y="14065250"/>
              <a:ext cx="255588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39" name="Straight Connector 38"/>
            <p:cNvCxnSpPr>
              <a:cxnSpLocks noChangeShapeType="1"/>
              <a:stCxn id="9" idx="6"/>
              <a:endCxn id="24" idx="2"/>
            </p:cNvCxnSpPr>
            <p:nvPr/>
          </p:nvCxnSpPr>
          <p:spPr bwMode="auto">
            <a:xfrm>
              <a:off x="3067050" y="13541375"/>
              <a:ext cx="255588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40" name="Straight Connector 39"/>
            <p:cNvCxnSpPr>
              <a:cxnSpLocks noChangeShapeType="1"/>
              <a:stCxn id="12" idx="4"/>
              <a:endCxn id="19" idx="0"/>
            </p:cNvCxnSpPr>
            <p:nvPr/>
          </p:nvCxnSpPr>
          <p:spPr bwMode="auto">
            <a:xfrm rot="5400000">
              <a:off x="2814638" y="14325600"/>
              <a:ext cx="261938" cy="1587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41" name="Straight Connector 40"/>
            <p:cNvCxnSpPr>
              <a:cxnSpLocks noChangeShapeType="1"/>
              <a:stCxn id="11" idx="4"/>
              <a:endCxn id="18" idx="0"/>
            </p:cNvCxnSpPr>
            <p:nvPr/>
          </p:nvCxnSpPr>
          <p:spPr bwMode="auto">
            <a:xfrm rot="5400000">
              <a:off x="2276475" y="14325600"/>
              <a:ext cx="261938" cy="1588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42" name="Straight Connector 41"/>
            <p:cNvCxnSpPr>
              <a:cxnSpLocks noChangeShapeType="1"/>
              <a:stCxn id="19" idx="4"/>
              <a:endCxn id="22" idx="0"/>
            </p:cNvCxnSpPr>
            <p:nvPr/>
          </p:nvCxnSpPr>
          <p:spPr bwMode="auto">
            <a:xfrm rot="5400000">
              <a:off x="2814638" y="14847888"/>
              <a:ext cx="261937" cy="1587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43" name="Straight Connector 42"/>
            <p:cNvCxnSpPr>
              <a:cxnSpLocks noChangeShapeType="1"/>
              <a:stCxn id="18" idx="4"/>
              <a:endCxn id="21" idx="0"/>
            </p:cNvCxnSpPr>
            <p:nvPr/>
          </p:nvCxnSpPr>
          <p:spPr bwMode="auto">
            <a:xfrm rot="5400000">
              <a:off x="2276475" y="14847888"/>
              <a:ext cx="261937" cy="1588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44" name="Straight Connector 43"/>
            <p:cNvCxnSpPr>
              <a:cxnSpLocks noChangeShapeType="1"/>
            </p:cNvCxnSpPr>
            <p:nvPr/>
          </p:nvCxnSpPr>
          <p:spPr bwMode="auto">
            <a:xfrm rot="5400000">
              <a:off x="3308350" y="13801725"/>
              <a:ext cx="261938" cy="1588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45" name="Straight Connector 44"/>
            <p:cNvCxnSpPr>
              <a:cxnSpLocks noChangeShapeType="1"/>
            </p:cNvCxnSpPr>
            <p:nvPr/>
          </p:nvCxnSpPr>
          <p:spPr bwMode="auto">
            <a:xfrm rot="5400000">
              <a:off x="3857625" y="13801725"/>
              <a:ext cx="261938" cy="1588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46" name="Straight Connector 45"/>
            <p:cNvCxnSpPr>
              <a:cxnSpLocks noChangeShapeType="1"/>
            </p:cNvCxnSpPr>
            <p:nvPr/>
          </p:nvCxnSpPr>
          <p:spPr bwMode="auto">
            <a:xfrm rot="5400000">
              <a:off x="3858419" y="14324806"/>
              <a:ext cx="260350" cy="1588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47" name="Straight Connector 46"/>
            <p:cNvCxnSpPr>
              <a:cxnSpLocks noChangeShapeType="1"/>
            </p:cNvCxnSpPr>
            <p:nvPr/>
          </p:nvCxnSpPr>
          <p:spPr bwMode="auto">
            <a:xfrm rot="5400000">
              <a:off x="3309144" y="14324806"/>
              <a:ext cx="260350" cy="1588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48" name="Straight Connector 47"/>
            <p:cNvCxnSpPr>
              <a:cxnSpLocks noChangeShapeType="1"/>
            </p:cNvCxnSpPr>
            <p:nvPr/>
          </p:nvCxnSpPr>
          <p:spPr bwMode="auto">
            <a:xfrm rot="5400000">
              <a:off x="3858419" y="14847094"/>
              <a:ext cx="260350" cy="1588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49" name="Straight Connector 48"/>
            <p:cNvCxnSpPr>
              <a:cxnSpLocks noChangeShapeType="1"/>
            </p:cNvCxnSpPr>
            <p:nvPr/>
          </p:nvCxnSpPr>
          <p:spPr bwMode="auto">
            <a:xfrm rot="5400000">
              <a:off x="3309144" y="14847094"/>
              <a:ext cx="260350" cy="1588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sp>
          <p:nvSpPr>
            <p:cNvPr id="50" name="TextBox 357"/>
            <p:cNvSpPr txBox="1">
              <a:spLocks noChangeArrowheads="1"/>
            </p:cNvSpPr>
            <p:nvPr/>
          </p:nvSpPr>
          <p:spPr bwMode="auto">
            <a:xfrm>
              <a:off x="2286681" y="14399995"/>
              <a:ext cx="360365" cy="367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p3d z="63500"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51" name="Right Arrow 50"/>
          <p:cNvSpPr/>
          <p:nvPr/>
        </p:nvSpPr>
        <p:spPr bwMode="auto">
          <a:xfrm>
            <a:off x="3137143" y="5505447"/>
            <a:ext cx="533466" cy="17782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GB" sz="2400">
              <a:solidFill>
                <a:schemeClr val="tx1"/>
              </a:solidFill>
            </a:endParaRPr>
          </a:p>
        </p:txBody>
      </p:sp>
      <p:grpSp>
        <p:nvGrpSpPr>
          <p:cNvPr id="52" name="Group 306"/>
          <p:cNvGrpSpPr/>
          <p:nvPr/>
        </p:nvGrpSpPr>
        <p:grpSpPr>
          <a:xfrm>
            <a:off x="7340425" y="4971982"/>
            <a:ext cx="1422575" cy="1422575"/>
            <a:chOff x="2286000" y="13411200"/>
            <a:chExt cx="1828800" cy="1828800"/>
          </a:xfrm>
          <a:scene3d>
            <a:camera prst="orthographicFront">
              <a:rot lat="900000" lon="18000000" rev="0"/>
            </a:camera>
            <a:lightRig rig="threePt" dir="t"/>
          </a:scene3d>
        </p:grpSpPr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2286000" y="13411200"/>
              <a:ext cx="242888" cy="260350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2824163" y="13411200"/>
              <a:ext cx="242887" cy="260350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cxnSp>
          <p:nvCxnSpPr>
            <p:cNvPr id="55" name="Straight Connector 54"/>
            <p:cNvCxnSpPr>
              <a:cxnSpLocks noChangeShapeType="1"/>
              <a:stCxn id="53" idx="6"/>
              <a:endCxn id="54" idx="2"/>
            </p:cNvCxnSpPr>
            <p:nvPr/>
          </p:nvCxnSpPr>
          <p:spPr bwMode="auto">
            <a:xfrm>
              <a:off x="2528888" y="13541375"/>
              <a:ext cx="295275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2286000" y="13933488"/>
              <a:ext cx="242888" cy="261937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2824163" y="13933488"/>
              <a:ext cx="242887" cy="261937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cxnSp>
          <p:nvCxnSpPr>
            <p:cNvPr id="58" name="Straight Connector 57"/>
            <p:cNvCxnSpPr>
              <a:cxnSpLocks noChangeShapeType="1"/>
              <a:stCxn id="56" idx="6"/>
              <a:endCxn id="57" idx="2"/>
            </p:cNvCxnSpPr>
            <p:nvPr/>
          </p:nvCxnSpPr>
          <p:spPr bwMode="auto">
            <a:xfrm>
              <a:off x="2528888" y="14065250"/>
              <a:ext cx="295275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59" name="Straight Connector 58"/>
            <p:cNvCxnSpPr>
              <a:cxnSpLocks noChangeShapeType="1"/>
              <a:stCxn id="53" idx="4"/>
              <a:endCxn id="56" idx="0"/>
            </p:cNvCxnSpPr>
            <p:nvPr/>
          </p:nvCxnSpPr>
          <p:spPr bwMode="auto">
            <a:xfrm rot="5400000">
              <a:off x="2277269" y="13802519"/>
              <a:ext cx="260350" cy="1588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60" name="Straight Connector 59"/>
            <p:cNvCxnSpPr>
              <a:cxnSpLocks noChangeShapeType="1"/>
              <a:stCxn id="54" idx="4"/>
              <a:endCxn id="57" idx="0"/>
            </p:cNvCxnSpPr>
            <p:nvPr/>
          </p:nvCxnSpPr>
          <p:spPr bwMode="auto">
            <a:xfrm rot="5400000">
              <a:off x="2815432" y="13802519"/>
              <a:ext cx="260350" cy="1587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2286000" y="14455775"/>
              <a:ext cx="242888" cy="261938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2824163" y="14455775"/>
              <a:ext cx="242887" cy="261938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cxnSp>
          <p:nvCxnSpPr>
            <p:cNvPr id="63" name="Straight Connector 62"/>
            <p:cNvCxnSpPr>
              <a:cxnSpLocks noChangeShapeType="1"/>
              <a:stCxn id="61" idx="6"/>
              <a:endCxn id="62" idx="2"/>
            </p:cNvCxnSpPr>
            <p:nvPr/>
          </p:nvCxnSpPr>
          <p:spPr bwMode="auto">
            <a:xfrm>
              <a:off x="2528888" y="14585950"/>
              <a:ext cx="295275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sp>
          <p:nvSpPr>
            <p:cNvPr id="64" name="Oval 63"/>
            <p:cNvSpPr>
              <a:spLocks noChangeArrowheads="1"/>
            </p:cNvSpPr>
            <p:nvPr/>
          </p:nvSpPr>
          <p:spPr bwMode="auto">
            <a:xfrm>
              <a:off x="2286000" y="14978063"/>
              <a:ext cx="242888" cy="261937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65" name="Oval 64"/>
            <p:cNvSpPr>
              <a:spLocks noChangeArrowheads="1"/>
            </p:cNvSpPr>
            <p:nvPr/>
          </p:nvSpPr>
          <p:spPr bwMode="auto">
            <a:xfrm>
              <a:off x="2824163" y="14978063"/>
              <a:ext cx="242887" cy="261937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cxnSp>
          <p:nvCxnSpPr>
            <p:cNvPr id="66" name="Straight Connector 65"/>
            <p:cNvCxnSpPr>
              <a:cxnSpLocks noChangeShapeType="1"/>
              <a:stCxn id="64" idx="6"/>
              <a:endCxn id="65" idx="2"/>
            </p:cNvCxnSpPr>
            <p:nvPr/>
          </p:nvCxnSpPr>
          <p:spPr bwMode="auto">
            <a:xfrm>
              <a:off x="2528888" y="15109825"/>
              <a:ext cx="295275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sp>
          <p:nvSpPr>
            <p:cNvPr id="67" name="Oval 66"/>
            <p:cNvSpPr>
              <a:spLocks noChangeArrowheads="1"/>
            </p:cNvSpPr>
            <p:nvPr/>
          </p:nvSpPr>
          <p:spPr bwMode="auto">
            <a:xfrm>
              <a:off x="3322638" y="13411200"/>
              <a:ext cx="244475" cy="260350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68" name="Oval 67"/>
            <p:cNvSpPr>
              <a:spLocks noChangeArrowheads="1"/>
            </p:cNvSpPr>
            <p:nvPr/>
          </p:nvSpPr>
          <p:spPr bwMode="auto">
            <a:xfrm>
              <a:off x="3871913" y="13411200"/>
              <a:ext cx="242887" cy="260350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cxnSp>
          <p:nvCxnSpPr>
            <p:cNvPr id="69" name="Straight Connector 68"/>
            <p:cNvCxnSpPr>
              <a:cxnSpLocks noChangeShapeType="1"/>
              <a:stCxn id="67" idx="6"/>
              <a:endCxn id="68" idx="2"/>
            </p:cNvCxnSpPr>
            <p:nvPr/>
          </p:nvCxnSpPr>
          <p:spPr bwMode="auto">
            <a:xfrm>
              <a:off x="3567113" y="13541375"/>
              <a:ext cx="304800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sp>
          <p:nvSpPr>
            <p:cNvPr id="70" name="Oval 69"/>
            <p:cNvSpPr>
              <a:spLocks noChangeArrowheads="1"/>
            </p:cNvSpPr>
            <p:nvPr/>
          </p:nvSpPr>
          <p:spPr bwMode="auto">
            <a:xfrm>
              <a:off x="3322638" y="13933488"/>
              <a:ext cx="244475" cy="261937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71" name="Oval 70"/>
            <p:cNvSpPr>
              <a:spLocks noChangeArrowheads="1"/>
            </p:cNvSpPr>
            <p:nvPr/>
          </p:nvSpPr>
          <p:spPr bwMode="auto">
            <a:xfrm>
              <a:off x="3871913" y="13933488"/>
              <a:ext cx="242887" cy="261937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cxnSp>
          <p:nvCxnSpPr>
            <p:cNvPr id="72" name="Straight Connector 71"/>
            <p:cNvCxnSpPr>
              <a:cxnSpLocks noChangeShapeType="1"/>
              <a:stCxn id="70" idx="6"/>
              <a:endCxn id="71" idx="2"/>
            </p:cNvCxnSpPr>
            <p:nvPr/>
          </p:nvCxnSpPr>
          <p:spPr bwMode="auto">
            <a:xfrm>
              <a:off x="3567113" y="14065250"/>
              <a:ext cx="304800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sp>
          <p:nvSpPr>
            <p:cNvPr id="73" name="Oval 72"/>
            <p:cNvSpPr>
              <a:spLocks noChangeArrowheads="1"/>
            </p:cNvSpPr>
            <p:nvPr/>
          </p:nvSpPr>
          <p:spPr bwMode="auto">
            <a:xfrm>
              <a:off x="3322638" y="14455775"/>
              <a:ext cx="244475" cy="261938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74" name="Oval 73"/>
            <p:cNvSpPr>
              <a:spLocks noChangeArrowheads="1"/>
            </p:cNvSpPr>
            <p:nvPr/>
          </p:nvSpPr>
          <p:spPr bwMode="auto">
            <a:xfrm>
              <a:off x="3871913" y="14455775"/>
              <a:ext cx="242887" cy="261938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cxnSp>
          <p:nvCxnSpPr>
            <p:cNvPr id="75" name="Straight Connector 74"/>
            <p:cNvCxnSpPr>
              <a:cxnSpLocks noChangeShapeType="1"/>
              <a:stCxn id="73" idx="6"/>
              <a:endCxn id="74" idx="2"/>
            </p:cNvCxnSpPr>
            <p:nvPr/>
          </p:nvCxnSpPr>
          <p:spPr bwMode="auto">
            <a:xfrm>
              <a:off x="3567113" y="14585950"/>
              <a:ext cx="304800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sp>
          <p:nvSpPr>
            <p:cNvPr id="76" name="Oval 75"/>
            <p:cNvSpPr>
              <a:spLocks noChangeArrowheads="1"/>
            </p:cNvSpPr>
            <p:nvPr/>
          </p:nvSpPr>
          <p:spPr bwMode="auto">
            <a:xfrm>
              <a:off x="3322638" y="14978063"/>
              <a:ext cx="244475" cy="261937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77" name="Oval 76"/>
            <p:cNvSpPr>
              <a:spLocks noChangeArrowheads="1"/>
            </p:cNvSpPr>
            <p:nvPr/>
          </p:nvSpPr>
          <p:spPr bwMode="auto">
            <a:xfrm>
              <a:off x="3871913" y="14978063"/>
              <a:ext cx="242887" cy="261937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cxnSp>
          <p:nvCxnSpPr>
            <p:cNvPr id="78" name="Straight Connector 77"/>
            <p:cNvCxnSpPr>
              <a:cxnSpLocks noChangeShapeType="1"/>
              <a:stCxn id="76" idx="6"/>
              <a:endCxn id="77" idx="2"/>
            </p:cNvCxnSpPr>
            <p:nvPr/>
          </p:nvCxnSpPr>
          <p:spPr bwMode="auto">
            <a:xfrm>
              <a:off x="3567113" y="15109825"/>
              <a:ext cx="304800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79" name="Straight Connector 78"/>
            <p:cNvCxnSpPr>
              <a:cxnSpLocks noChangeShapeType="1"/>
              <a:stCxn id="73" idx="2"/>
              <a:endCxn id="62" idx="6"/>
            </p:cNvCxnSpPr>
            <p:nvPr/>
          </p:nvCxnSpPr>
          <p:spPr bwMode="auto">
            <a:xfrm rot="10800000">
              <a:off x="3067050" y="14585950"/>
              <a:ext cx="255588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80" name="Straight Connector 79"/>
            <p:cNvCxnSpPr>
              <a:cxnSpLocks noChangeShapeType="1"/>
              <a:stCxn id="76" idx="2"/>
              <a:endCxn id="65" idx="6"/>
            </p:cNvCxnSpPr>
            <p:nvPr/>
          </p:nvCxnSpPr>
          <p:spPr bwMode="auto">
            <a:xfrm rot="10800000">
              <a:off x="3067050" y="15109825"/>
              <a:ext cx="255588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81" name="Straight Connector 80"/>
            <p:cNvCxnSpPr>
              <a:cxnSpLocks noChangeShapeType="1"/>
              <a:stCxn id="57" idx="6"/>
              <a:endCxn id="70" idx="2"/>
            </p:cNvCxnSpPr>
            <p:nvPr/>
          </p:nvCxnSpPr>
          <p:spPr bwMode="auto">
            <a:xfrm>
              <a:off x="3067050" y="14065250"/>
              <a:ext cx="255588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82" name="Straight Connector 81"/>
            <p:cNvCxnSpPr>
              <a:cxnSpLocks noChangeShapeType="1"/>
              <a:stCxn id="54" idx="6"/>
              <a:endCxn id="67" idx="2"/>
            </p:cNvCxnSpPr>
            <p:nvPr/>
          </p:nvCxnSpPr>
          <p:spPr bwMode="auto">
            <a:xfrm>
              <a:off x="3067050" y="13541375"/>
              <a:ext cx="255588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83" name="Straight Connector 82"/>
            <p:cNvCxnSpPr>
              <a:cxnSpLocks noChangeShapeType="1"/>
              <a:stCxn id="57" idx="4"/>
              <a:endCxn id="62" idx="0"/>
            </p:cNvCxnSpPr>
            <p:nvPr/>
          </p:nvCxnSpPr>
          <p:spPr bwMode="auto">
            <a:xfrm rot="5400000">
              <a:off x="2814638" y="14325600"/>
              <a:ext cx="261938" cy="1587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84" name="Straight Connector 83"/>
            <p:cNvCxnSpPr>
              <a:cxnSpLocks noChangeShapeType="1"/>
              <a:stCxn id="56" idx="4"/>
              <a:endCxn id="61" idx="0"/>
            </p:cNvCxnSpPr>
            <p:nvPr/>
          </p:nvCxnSpPr>
          <p:spPr bwMode="auto">
            <a:xfrm rot="5400000">
              <a:off x="2276475" y="14325600"/>
              <a:ext cx="261938" cy="1588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85" name="Straight Connector 84"/>
            <p:cNvCxnSpPr>
              <a:cxnSpLocks noChangeShapeType="1"/>
              <a:stCxn id="62" idx="4"/>
              <a:endCxn id="65" idx="0"/>
            </p:cNvCxnSpPr>
            <p:nvPr/>
          </p:nvCxnSpPr>
          <p:spPr bwMode="auto">
            <a:xfrm rot="5400000">
              <a:off x="2814638" y="14847888"/>
              <a:ext cx="261937" cy="1587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86" name="Straight Connector 85"/>
            <p:cNvCxnSpPr>
              <a:cxnSpLocks noChangeShapeType="1"/>
              <a:stCxn id="61" idx="4"/>
              <a:endCxn id="64" idx="0"/>
            </p:cNvCxnSpPr>
            <p:nvPr/>
          </p:nvCxnSpPr>
          <p:spPr bwMode="auto">
            <a:xfrm rot="5400000">
              <a:off x="2276475" y="14847888"/>
              <a:ext cx="261937" cy="1588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87" name="Straight Connector 86"/>
            <p:cNvCxnSpPr>
              <a:cxnSpLocks noChangeShapeType="1"/>
            </p:cNvCxnSpPr>
            <p:nvPr/>
          </p:nvCxnSpPr>
          <p:spPr bwMode="auto">
            <a:xfrm rot="5400000">
              <a:off x="3308350" y="13801725"/>
              <a:ext cx="261938" cy="1588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88" name="Straight Connector 87"/>
            <p:cNvCxnSpPr>
              <a:cxnSpLocks noChangeShapeType="1"/>
            </p:cNvCxnSpPr>
            <p:nvPr/>
          </p:nvCxnSpPr>
          <p:spPr bwMode="auto">
            <a:xfrm rot="5400000">
              <a:off x="3857625" y="13801725"/>
              <a:ext cx="261938" cy="1588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89" name="Straight Connector 88"/>
            <p:cNvCxnSpPr>
              <a:cxnSpLocks noChangeShapeType="1"/>
            </p:cNvCxnSpPr>
            <p:nvPr/>
          </p:nvCxnSpPr>
          <p:spPr bwMode="auto">
            <a:xfrm rot="5400000">
              <a:off x="3858419" y="14324806"/>
              <a:ext cx="260350" cy="1588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90" name="Straight Connector 89"/>
            <p:cNvCxnSpPr>
              <a:cxnSpLocks noChangeShapeType="1"/>
            </p:cNvCxnSpPr>
            <p:nvPr/>
          </p:nvCxnSpPr>
          <p:spPr bwMode="auto">
            <a:xfrm rot="5400000">
              <a:off x="3309144" y="14324806"/>
              <a:ext cx="260350" cy="1588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91" name="Straight Connector 90"/>
            <p:cNvCxnSpPr>
              <a:cxnSpLocks noChangeShapeType="1"/>
            </p:cNvCxnSpPr>
            <p:nvPr/>
          </p:nvCxnSpPr>
          <p:spPr bwMode="auto">
            <a:xfrm rot="5400000">
              <a:off x="3858419" y="14847094"/>
              <a:ext cx="260350" cy="1588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92" name="Straight Connector 91"/>
            <p:cNvCxnSpPr>
              <a:cxnSpLocks noChangeShapeType="1"/>
            </p:cNvCxnSpPr>
            <p:nvPr/>
          </p:nvCxnSpPr>
          <p:spPr bwMode="auto">
            <a:xfrm rot="5400000">
              <a:off x="3309144" y="14847094"/>
              <a:ext cx="260350" cy="1588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sp>
          <p:nvSpPr>
            <p:cNvPr id="93" name="TextBox 357"/>
            <p:cNvSpPr txBox="1">
              <a:spLocks noChangeArrowheads="1"/>
            </p:cNvSpPr>
            <p:nvPr/>
          </p:nvSpPr>
          <p:spPr bwMode="auto">
            <a:xfrm>
              <a:off x="2286681" y="14399995"/>
              <a:ext cx="360365" cy="367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p3d z="63500"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94" name="Oval 93"/>
          <p:cNvSpPr>
            <a:spLocks noChangeArrowheads="1"/>
          </p:cNvSpPr>
          <p:nvPr/>
        </p:nvSpPr>
        <p:spPr bwMode="auto">
          <a:xfrm>
            <a:off x="5926871" y="5505447"/>
            <a:ext cx="190171" cy="203755"/>
          </a:xfrm>
          <a:prstGeom prst="ellipse">
            <a:avLst/>
          </a:prstGeom>
          <a:ln>
            <a:headEnd/>
            <a:tailEnd/>
          </a:ln>
          <a:scene3d>
            <a:camera prst="orthographicFront">
              <a:rot lat="900000" lon="18000000" rev="0"/>
            </a:camera>
            <a:lightRig rig="threePt" dir="t"/>
          </a:scene3d>
          <a:sp3d z="63500"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grpSp>
        <p:nvGrpSpPr>
          <p:cNvPr id="95" name="Group 396"/>
          <p:cNvGrpSpPr/>
          <p:nvPr/>
        </p:nvGrpSpPr>
        <p:grpSpPr>
          <a:xfrm>
            <a:off x="4432673" y="4971982"/>
            <a:ext cx="1422575" cy="1422575"/>
            <a:chOff x="2286000" y="13411200"/>
            <a:chExt cx="1828800" cy="1828800"/>
          </a:xfrm>
          <a:scene3d>
            <a:camera prst="orthographicFront">
              <a:rot lat="900000" lon="18000000" rev="0"/>
            </a:camera>
            <a:lightRig rig="threePt" dir="t"/>
          </a:scene3d>
        </p:grpSpPr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2286000" y="13411200"/>
              <a:ext cx="242888" cy="260350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2824163" y="13411200"/>
              <a:ext cx="242887" cy="260350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cxnSp>
          <p:nvCxnSpPr>
            <p:cNvPr id="98" name="Straight Connector 97"/>
            <p:cNvCxnSpPr>
              <a:cxnSpLocks noChangeShapeType="1"/>
              <a:stCxn id="96" idx="6"/>
              <a:endCxn id="97" idx="2"/>
            </p:cNvCxnSpPr>
            <p:nvPr/>
          </p:nvCxnSpPr>
          <p:spPr bwMode="auto">
            <a:xfrm>
              <a:off x="2528888" y="13541375"/>
              <a:ext cx="295275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2286000" y="13933488"/>
              <a:ext cx="242888" cy="261937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2824163" y="13933488"/>
              <a:ext cx="242887" cy="261937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cxnSp>
          <p:nvCxnSpPr>
            <p:cNvPr id="101" name="Straight Connector 100"/>
            <p:cNvCxnSpPr>
              <a:cxnSpLocks noChangeShapeType="1"/>
              <a:stCxn id="99" idx="6"/>
              <a:endCxn id="100" idx="2"/>
            </p:cNvCxnSpPr>
            <p:nvPr/>
          </p:nvCxnSpPr>
          <p:spPr bwMode="auto">
            <a:xfrm>
              <a:off x="2528888" y="14065250"/>
              <a:ext cx="295275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102" name="Straight Connector 101"/>
            <p:cNvCxnSpPr>
              <a:cxnSpLocks noChangeShapeType="1"/>
              <a:stCxn id="96" idx="4"/>
              <a:endCxn id="99" idx="0"/>
            </p:cNvCxnSpPr>
            <p:nvPr/>
          </p:nvCxnSpPr>
          <p:spPr bwMode="auto">
            <a:xfrm rot="5400000">
              <a:off x="2277269" y="13802519"/>
              <a:ext cx="260350" cy="1588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103" name="Straight Connector 102"/>
            <p:cNvCxnSpPr>
              <a:cxnSpLocks noChangeShapeType="1"/>
              <a:stCxn id="97" idx="4"/>
              <a:endCxn id="100" idx="0"/>
            </p:cNvCxnSpPr>
            <p:nvPr/>
          </p:nvCxnSpPr>
          <p:spPr bwMode="auto">
            <a:xfrm rot="5400000">
              <a:off x="2815432" y="13802519"/>
              <a:ext cx="260350" cy="1587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2286000" y="14455775"/>
              <a:ext cx="242888" cy="261938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2824163" y="14455775"/>
              <a:ext cx="242887" cy="261938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cxnSp>
          <p:nvCxnSpPr>
            <p:cNvPr id="106" name="Straight Connector 105"/>
            <p:cNvCxnSpPr>
              <a:cxnSpLocks noChangeShapeType="1"/>
              <a:stCxn id="104" idx="6"/>
              <a:endCxn id="105" idx="2"/>
            </p:cNvCxnSpPr>
            <p:nvPr/>
          </p:nvCxnSpPr>
          <p:spPr bwMode="auto">
            <a:xfrm>
              <a:off x="2528888" y="14585950"/>
              <a:ext cx="295275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2286000" y="14978063"/>
              <a:ext cx="242888" cy="261937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08" name="Oval 107"/>
            <p:cNvSpPr>
              <a:spLocks noChangeArrowheads="1"/>
            </p:cNvSpPr>
            <p:nvPr/>
          </p:nvSpPr>
          <p:spPr bwMode="auto">
            <a:xfrm>
              <a:off x="2824163" y="14978063"/>
              <a:ext cx="242887" cy="261937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cxnSp>
          <p:nvCxnSpPr>
            <p:cNvPr id="109" name="Straight Connector 108"/>
            <p:cNvCxnSpPr>
              <a:cxnSpLocks noChangeShapeType="1"/>
              <a:stCxn id="107" idx="6"/>
              <a:endCxn id="108" idx="2"/>
            </p:cNvCxnSpPr>
            <p:nvPr/>
          </p:nvCxnSpPr>
          <p:spPr bwMode="auto">
            <a:xfrm>
              <a:off x="2528888" y="15109825"/>
              <a:ext cx="295275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sp>
          <p:nvSpPr>
            <p:cNvPr id="110" name="Oval 109"/>
            <p:cNvSpPr>
              <a:spLocks noChangeArrowheads="1"/>
            </p:cNvSpPr>
            <p:nvPr/>
          </p:nvSpPr>
          <p:spPr bwMode="auto">
            <a:xfrm>
              <a:off x="3322638" y="13411200"/>
              <a:ext cx="244475" cy="260350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11" name="Oval 110"/>
            <p:cNvSpPr>
              <a:spLocks noChangeArrowheads="1"/>
            </p:cNvSpPr>
            <p:nvPr/>
          </p:nvSpPr>
          <p:spPr bwMode="auto">
            <a:xfrm>
              <a:off x="3871913" y="13411200"/>
              <a:ext cx="242887" cy="260350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cxnSp>
          <p:nvCxnSpPr>
            <p:cNvPr id="112" name="Straight Connector 111"/>
            <p:cNvCxnSpPr>
              <a:cxnSpLocks noChangeShapeType="1"/>
              <a:stCxn id="110" idx="6"/>
              <a:endCxn id="111" idx="2"/>
            </p:cNvCxnSpPr>
            <p:nvPr/>
          </p:nvCxnSpPr>
          <p:spPr bwMode="auto">
            <a:xfrm>
              <a:off x="3567113" y="13541375"/>
              <a:ext cx="304800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sp>
          <p:nvSpPr>
            <p:cNvPr id="113" name="Oval 112"/>
            <p:cNvSpPr>
              <a:spLocks noChangeArrowheads="1"/>
            </p:cNvSpPr>
            <p:nvPr/>
          </p:nvSpPr>
          <p:spPr bwMode="auto">
            <a:xfrm>
              <a:off x="3322638" y="13933488"/>
              <a:ext cx="244475" cy="261937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14" name="Oval 113"/>
            <p:cNvSpPr>
              <a:spLocks noChangeArrowheads="1"/>
            </p:cNvSpPr>
            <p:nvPr/>
          </p:nvSpPr>
          <p:spPr bwMode="auto">
            <a:xfrm>
              <a:off x="3871913" y="13933488"/>
              <a:ext cx="242887" cy="261937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cxnSp>
          <p:nvCxnSpPr>
            <p:cNvPr id="115" name="Straight Connector 114"/>
            <p:cNvCxnSpPr>
              <a:cxnSpLocks noChangeShapeType="1"/>
              <a:stCxn id="113" idx="6"/>
              <a:endCxn id="114" idx="2"/>
            </p:cNvCxnSpPr>
            <p:nvPr/>
          </p:nvCxnSpPr>
          <p:spPr bwMode="auto">
            <a:xfrm>
              <a:off x="3567113" y="14065250"/>
              <a:ext cx="304800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sp>
          <p:nvSpPr>
            <p:cNvPr id="116" name="Oval 115"/>
            <p:cNvSpPr>
              <a:spLocks noChangeArrowheads="1"/>
            </p:cNvSpPr>
            <p:nvPr/>
          </p:nvSpPr>
          <p:spPr bwMode="auto">
            <a:xfrm>
              <a:off x="3322638" y="14455775"/>
              <a:ext cx="244475" cy="261938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17" name="Oval 116"/>
            <p:cNvSpPr>
              <a:spLocks noChangeArrowheads="1"/>
            </p:cNvSpPr>
            <p:nvPr/>
          </p:nvSpPr>
          <p:spPr bwMode="auto">
            <a:xfrm>
              <a:off x="3871913" y="14455775"/>
              <a:ext cx="242887" cy="261938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cxnSp>
          <p:nvCxnSpPr>
            <p:cNvPr id="118" name="Straight Connector 117"/>
            <p:cNvCxnSpPr>
              <a:cxnSpLocks noChangeShapeType="1"/>
              <a:stCxn id="116" idx="6"/>
              <a:endCxn id="117" idx="2"/>
            </p:cNvCxnSpPr>
            <p:nvPr/>
          </p:nvCxnSpPr>
          <p:spPr bwMode="auto">
            <a:xfrm>
              <a:off x="3567113" y="14585950"/>
              <a:ext cx="304800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sp>
          <p:nvSpPr>
            <p:cNvPr id="119" name="Oval 118"/>
            <p:cNvSpPr>
              <a:spLocks noChangeArrowheads="1"/>
            </p:cNvSpPr>
            <p:nvPr/>
          </p:nvSpPr>
          <p:spPr bwMode="auto">
            <a:xfrm>
              <a:off x="3322638" y="14978063"/>
              <a:ext cx="244475" cy="261937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20" name="Oval 119"/>
            <p:cNvSpPr>
              <a:spLocks noChangeArrowheads="1"/>
            </p:cNvSpPr>
            <p:nvPr/>
          </p:nvSpPr>
          <p:spPr bwMode="auto">
            <a:xfrm>
              <a:off x="3871913" y="14978063"/>
              <a:ext cx="242887" cy="261937"/>
            </a:xfrm>
            <a:prstGeom prst="ellipse">
              <a:avLst/>
            </a:prstGeom>
            <a:ln>
              <a:headEnd/>
              <a:tailEnd/>
            </a:ln>
            <a:sp3d z="63500"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cxnSp>
          <p:nvCxnSpPr>
            <p:cNvPr id="121" name="Straight Connector 120"/>
            <p:cNvCxnSpPr>
              <a:cxnSpLocks noChangeShapeType="1"/>
              <a:stCxn id="119" idx="6"/>
              <a:endCxn id="120" idx="2"/>
            </p:cNvCxnSpPr>
            <p:nvPr/>
          </p:nvCxnSpPr>
          <p:spPr bwMode="auto">
            <a:xfrm>
              <a:off x="3567113" y="15109825"/>
              <a:ext cx="304800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122" name="Straight Connector 121"/>
            <p:cNvCxnSpPr>
              <a:cxnSpLocks noChangeShapeType="1"/>
              <a:stCxn id="116" idx="2"/>
              <a:endCxn id="105" idx="6"/>
            </p:cNvCxnSpPr>
            <p:nvPr/>
          </p:nvCxnSpPr>
          <p:spPr bwMode="auto">
            <a:xfrm rot="10800000">
              <a:off x="3067050" y="14585950"/>
              <a:ext cx="255588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123" name="Straight Connector 122"/>
            <p:cNvCxnSpPr>
              <a:cxnSpLocks noChangeShapeType="1"/>
              <a:stCxn id="119" idx="2"/>
              <a:endCxn id="108" idx="6"/>
            </p:cNvCxnSpPr>
            <p:nvPr/>
          </p:nvCxnSpPr>
          <p:spPr bwMode="auto">
            <a:xfrm rot="10800000">
              <a:off x="3067050" y="15109825"/>
              <a:ext cx="255588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124" name="Straight Connector 123"/>
            <p:cNvCxnSpPr>
              <a:cxnSpLocks noChangeShapeType="1"/>
              <a:stCxn id="100" idx="6"/>
              <a:endCxn id="113" idx="2"/>
            </p:cNvCxnSpPr>
            <p:nvPr/>
          </p:nvCxnSpPr>
          <p:spPr bwMode="auto">
            <a:xfrm>
              <a:off x="3067050" y="14065250"/>
              <a:ext cx="255588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125" name="Straight Connector 124"/>
            <p:cNvCxnSpPr>
              <a:cxnSpLocks noChangeShapeType="1"/>
              <a:stCxn id="97" idx="6"/>
              <a:endCxn id="110" idx="2"/>
            </p:cNvCxnSpPr>
            <p:nvPr/>
          </p:nvCxnSpPr>
          <p:spPr bwMode="auto">
            <a:xfrm>
              <a:off x="3067050" y="13541375"/>
              <a:ext cx="255588" cy="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126" name="Straight Connector 125"/>
            <p:cNvCxnSpPr>
              <a:cxnSpLocks noChangeShapeType="1"/>
              <a:stCxn id="100" idx="4"/>
              <a:endCxn id="105" idx="0"/>
            </p:cNvCxnSpPr>
            <p:nvPr/>
          </p:nvCxnSpPr>
          <p:spPr bwMode="auto">
            <a:xfrm rot="5400000">
              <a:off x="2814638" y="14325600"/>
              <a:ext cx="261938" cy="1587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127" name="Straight Connector 126"/>
            <p:cNvCxnSpPr>
              <a:cxnSpLocks noChangeShapeType="1"/>
              <a:stCxn id="99" idx="4"/>
              <a:endCxn id="104" idx="0"/>
            </p:cNvCxnSpPr>
            <p:nvPr/>
          </p:nvCxnSpPr>
          <p:spPr bwMode="auto">
            <a:xfrm rot="5400000">
              <a:off x="2276475" y="14325600"/>
              <a:ext cx="261938" cy="1588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128" name="Straight Connector 127"/>
            <p:cNvCxnSpPr>
              <a:cxnSpLocks noChangeShapeType="1"/>
              <a:stCxn id="105" idx="4"/>
              <a:endCxn id="108" idx="0"/>
            </p:cNvCxnSpPr>
            <p:nvPr/>
          </p:nvCxnSpPr>
          <p:spPr bwMode="auto">
            <a:xfrm rot="5400000">
              <a:off x="2814638" y="14847888"/>
              <a:ext cx="261937" cy="1587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129" name="Straight Connector 128"/>
            <p:cNvCxnSpPr>
              <a:cxnSpLocks noChangeShapeType="1"/>
              <a:stCxn id="104" idx="4"/>
              <a:endCxn id="107" idx="0"/>
            </p:cNvCxnSpPr>
            <p:nvPr/>
          </p:nvCxnSpPr>
          <p:spPr bwMode="auto">
            <a:xfrm rot="5400000">
              <a:off x="2276475" y="14847888"/>
              <a:ext cx="261937" cy="1588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130" name="Straight Connector 129"/>
            <p:cNvCxnSpPr>
              <a:cxnSpLocks noChangeShapeType="1"/>
            </p:cNvCxnSpPr>
            <p:nvPr/>
          </p:nvCxnSpPr>
          <p:spPr bwMode="auto">
            <a:xfrm rot="5400000">
              <a:off x="3308350" y="13801725"/>
              <a:ext cx="261938" cy="1588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131" name="Straight Connector 130"/>
            <p:cNvCxnSpPr>
              <a:cxnSpLocks noChangeShapeType="1"/>
            </p:cNvCxnSpPr>
            <p:nvPr/>
          </p:nvCxnSpPr>
          <p:spPr bwMode="auto">
            <a:xfrm rot="5400000">
              <a:off x="3857625" y="13801725"/>
              <a:ext cx="261938" cy="1588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132" name="Straight Connector 131"/>
            <p:cNvCxnSpPr>
              <a:cxnSpLocks noChangeShapeType="1"/>
            </p:cNvCxnSpPr>
            <p:nvPr/>
          </p:nvCxnSpPr>
          <p:spPr bwMode="auto">
            <a:xfrm rot="5400000">
              <a:off x="3858419" y="14324806"/>
              <a:ext cx="260350" cy="1588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133" name="Straight Connector 132"/>
            <p:cNvCxnSpPr>
              <a:cxnSpLocks noChangeShapeType="1"/>
            </p:cNvCxnSpPr>
            <p:nvPr/>
          </p:nvCxnSpPr>
          <p:spPr bwMode="auto">
            <a:xfrm rot="5400000">
              <a:off x="3309144" y="14324806"/>
              <a:ext cx="260350" cy="1588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134" name="Straight Connector 133"/>
            <p:cNvCxnSpPr>
              <a:cxnSpLocks noChangeShapeType="1"/>
            </p:cNvCxnSpPr>
            <p:nvPr/>
          </p:nvCxnSpPr>
          <p:spPr bwMode="auto">
            <a:xfrm rot="5400000">
              <a:off x="3858419" y="14847094"/>
              <a:ext cx="260350" cy="1588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cxnSp>
          <p:nvCxnSpPr>
            <p:cNvPr id="135" name="Straight Connector 134"/>
            <p:cNvCxnSpPr>
              <a:cxnSpLocks noChangeShapeType="1"/>
            </p:cNvCxnSpPr>
            <p:nvPr/>
          </p:nvCxnSpPr>
          <p:spPr bwMode="auto">
            <a:xfrm rot="5400000">
              <a:off x="3309144" y="14847094"/>
              <a:ext cx="260350" cy="1588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sp3d z="63500"/>
          </p:spPr>
        </p:cxnSp>
        <p:sp>
          <p:nvSpPr>
            <p:cNvPr id="136" name="TextBox 357"/>
            <p:cNvSpPr txBox="1">
              <a:spLocks noChangeArrowheads="1"/>
            </p:cNvSpPr>
            <p:nvPr/>
          </p:nvSpPr>
          <p:spPr bwMode="auto">
            <a:xfrm>
              <a:off x="2286681" y="14399995"/>
              <a:ext cx="360365" cy="367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p3d z="63500"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137" name="Oval 136"/>
          <p:cNvSpPr>
            <a:spLocks noChangeArrowheads="1"/>
          </p:cNvSpPr>
          <p:nvPr/>
        </p:nvSpPr>
        <p:spPr bwMode="auto">
          <a:xfrm>
            <a:off x="4267200" y="5505447"/>
            <a:ext cx="190171" cy="203755"/>
          </a:xfrm>
          <a:prstGeom prst="ellipse">
            <a:avLst/>
          </a:prstGeom>
          <a:ln>
            <a:headEnd/>
            <a:tailEnd/>
          </a:ln>
          <a:scene3d>
            <a:camera prst="orthographicFront">
              <a:rot lat="900000" lon="18000000" rev="0"/>
            </a:camera>
            <a:lightRig rig="threePt" dir="t"/>
          </a:scene3d>
          <a:sp3d z="635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cxnSp>
        <p:nvCxnSpPr>
          <p:cNvPr id="138" name="Straight Connector 137"/>
          <p:cNvCxnSpPr>
            <a:cxnSpLocks noChangeShapeType="1"/>
            <a:stCxn id="137" idx="6"/>
          </p:cNvCxnSpPr>
          <p:nvPr/>
        </p:nvCxnSpPr>
        <p:spPr bwMode="auto">
          <a:xfrm flipV="1">
            <a:off x="4457370" y="5233775"/>
            <a:ext cx="372932" cy="374167"/>
          </a:xfrm>
          <a:prstGeom prst="line">
            <a:avLst/>
          </a:prstGeom>
          <a:noFill/>
          <a:ln w="12700">
            <a:solidFill>
              <a:srgbClr val="4F81B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39" name="Straight Connector 138"/>
          <p:cNvCxnSpPr>
            <a:cxnSpLocks noChangeShapeType="1"/>
            <a:stCxn id="137" idx="6"/>
          </p:cNvCxnSpPr>
          <p:nvPr/>
        </p:nvCxnSpPr>
        <p:spPr bwMode="auto">
          <a:xfrm>
            <a:off x="4457370" y="5607942"/>
            <a:ext cx="367993" cy="35811"/>
          </a:xfrm>
          <a:prstGeom prst="line">
            <a:avLst/>
          </a:prstGeom>
          <a:noFill/>
          <a:ln w="12700">
            <a:solidFill>
              <a:srgbClr val="4F81B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40" name="Straight Connector 139"/>
          <p:cNvCxnSpPr>
            <a:cxnSpLocks noChangeShapeType="1"/>
            <a:stCxn id="137" idx="6"/>
          </p:cNvCxnSpPr>
          <p:nvPr/>
        </p:nvCxnSpPr>
        <p:spPr bwMode="auto">
          <a:xfrm>
            <a:off x="4457370" y="5607942"/>
            <a:ext cx="358114" cy="416152"/>
          </a:xfrm>
          <a:prstGeom prst="line">
            <a:avLst/>
          </a:prstGeom>
          <a:noFill/>
          <a:ln w="12700">
            <a:solidFill>
              <a:srgbClr val="4F81B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41" name="Straight Connector 140"/>
          <p:cNvCxnSpPr>
            <a:cxnSpLocks noChangeShapeType="1"/>
            <a:stCxn id="137" idx="6"/>
          </p:cNvCxnSpPr>
          <p:nvPr/>
        </p:nvCxnSpPr>
        <p:spPr bwMode="auto">
          <a:xfrm>
            <a:off x="4457370" y="5607942"/>
            <a:ext cx="367993" cy="821191"/>
          </a:xfrm>
          <a:prstGeom prst="line">
            <a:avLst/>
          </a:prstGeom>
          <a:noFill/>
          <a:ln w="12700">
            <a:solidFill>
              <a:srgbClr val="4F81B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42" name="Straight Connector 141"/>
          <p:cNvCxnSpPr>
            <a:cxnSpLocks noChangeShapeType="1"/>
          </p:cNvCxnSpPr>
          <p:nvPr/>
        </p:nvCxnSpPr>
        <p:spPr bwMode="auto">
          <a:xfrm rot="16200000" flipH="1">
            <a:off x="5472437" y="5051014"/>
            <a:ext cx="607558" cy="449494"/>
          </a:xfrm>
          <a:prstGeom prst="line">
            <a:avLst/>
          </a:prstGeom>
          <a:noFill/>
          <a:ln w="12700">
            <a:solidFill>
              <a:srgbClr val="4F81B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43" name="Straight Connector 142"/>
          <p:cNvCxnSpPr>
            <a:cxnSpLocks noChangeShapeType="1"/>
          </p:cNvCxnSpPr>
          <p:nvPr/>
        </p:nvCxnSpPr>
        <p:spPr bwMode="auto">
          <a:xfrm>
            <a:off x="5536650" y="5327626"/>
            <a:ext cx="474192" cy="276612"/>
          </a:xfrm>
          <a:prstGeom prst="line">
            <a:avLst/>
          </a:prstGeom>
          <a:noFill/>
          <a:ln w="12700">
            <a:solidFill>
              <a:srgbClr val="4F81B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44" name="Straight Connector 143"/>
          <p:cNvCxnSpPr>
            <a:cxnSpLocks noChangeShapeType="1"/>
          </p:cNvCxnSpPr>
          <p:nvPr/>
        </p:nvCxnSpPr>
        <p:spPr bwMode="auto">
          <a:xfrm flipV="1">
            <a:off x="5546529" y="5604237"/>
            <a:ext cx="464313" cy="118548"/>
          </a:xfrm>
          <a:prstGeom prst="line">
            <a:avLst/>
          </a:prstGeom>
          <a:noFill/>
          <a:ln w="12700">
            <a:solidFill>
              <a:srgbClr val="4F81B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45" name="Straight Connector 144"/>
          <p:cNvCxnSpPr>
            <a:cxnSpLocks noChangeShapeType="1"/>
          </p:cNvCxnSpPr>
          <p:nvPr/>
        </p:nvCxnSpPr>
        <p:spPr bwMode="auto">
          <a:xfrm rot="5400000" flipH="1" flipV="1">
            <a:off x="5509483" y="5651163"/>
            <a:ext cx="518647" cy="454434"/>
          </a:xfrm>
          <a:prstGeom prst="line">
            <a:avLst/>
          </a:prstGeom>
          <a:noFill/>
          <a:ln w="12700">
            <a:solidFill>
              <a:srgbClr val="4F81B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46" name="Right Arrow 145"/>
          <p:cNvSpPr/>
          <p:nvPr/>
        </p:nvSpPr>
        <p:spPr bwMode="auto">
          <a:xfrm>
            <a:off x="6582212" y="5505447"/>
            <a:ext cx="533466" cy="17782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GB" sz="2400">
              <a:solidFill>
                <a:schemeClr val="tx1"/>
              </a:solidFill>
            </a:endParaRPr>
          </a:p>
        </p:txBody>
      </p:sp>
      <p:cxnSp>
        <p:nvCxnSpPr>
          <p:cNvPr id="147" name="Curved Connector 146"/>
          <p:cNvCxnSpPr/>
          <p:nvPr/>
        </p:nvCxnSpPr>
        <p:spPr bwMode="auto">
          <a:xfrm>
            <a:off x="4398096" y="4971982"/>
            <a:ext cx="1659671" cy="136330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 bwMode="auto">
          <a:xfrm rot="16200000" flipH="1">
            <a:off x="9165" y="5557075"/>
            <a:ext cx="1989958" cy="824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9" name="TextBox 404"/>
          <p:cNvSpPr txBox="1">
            <a:spLocks noChangeArrowheads="1"/>
          </p:cNvSpPr>
          <p:nvPr/>
        </p:nvSpPr>
        <p:spPr bwMode="auto">
          <a:xfrm>
            <a:off x="1439190" y="4572000"/>
            <a:ext cx="126327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Current </a:t>
            </a:r>
            <a:r>
              <a:rPr lang="en-US" sz="1400" dirty="0" err="1"/>
              <a:t>Soln</a:t>
            </a:r>
            <a:endParaRPr lang="en-US" sz="1400" dirty="0"/>
          </a:p>
        </p:txBody>
      </p:sp>
      <p:sp>
        <p:nvSpPr>
          <p:cNvPr id="150" name="TextBox 404"/>
          <p:cNvSpPr txBox="1">
            <a:spLocks noChangeArrowheads="1"/>
          </p:cNvSpPr>
          <p:nvPr/>
        </p:nvSpPr>
        <p:spPr bwMode="auto">
          <a:xfrm>
            <a:off x="4211253" y="4572000"/>
            <a:ext cx="21338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2-Label Problem + GC</a:t>
            </a:r>
          </a:p>
        </p:txBody>
      </p:sp>
      <p:sp>
        <p:nvSpPr>
          <p:cNvPr id="151" name="TextBox 404"/>
          <p:cNvSpPr txBox="1">
            <a:spLocks noChangeArrowheads="1"/>
          </p:cNvSpPr>
          <p:nvPr/>
        </p:nvSpPr>
        <p:spPr bwMode="auto">
          <a:xfrm>
            <a:off x="7636795" y="4572000"/>
            <a:ext cx="9977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New </a:t>
            </a:r>
            <a:r>
              <a:rPr lang="en-US" sz="1400" dirty="0" err="1"/>
              <a:t>Soln</a:t>
            </a:r>
            <a:endParaRPr lang="en-US" sz="1400" dirty="0"/>
          </a:p>
        </p:txBody>
      </p:sp>
      <p:sp>
        <p:nvSpPr>
          <p:cNvPr id="152" name="TextBox 404"/>
          <p:cNvSpPr txBox="1">
            <a:spLocks noChangeArrowheads="1"/>
          </p:cNvSpPr>
          <p:nvPr/>
        </p:nvSpPr>
        <p:spPr bwMode="auto">
          <a:xfrm>
            <a:off x="322467" y="4267200"/>
            <a:ext cx="12015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Loop over </a:t>
            </a:r>
            <a:r>
              <a:rPr lang="en-US" sz="1400" dirty="0" err="1"/>
              <a:t>α</a:t>
            </a:r>
            <a:endParaRPr lang="en-US" sz="1400" dirty="0"/>
          </a:p>
        </p:txBody>
      </p:sp>
      <p:sp>
        <p:nvSpPr>
          <p:cNvPr id="153" name="TextBox 404"/>
          <p:cNvSpPr txBox="1">
            <a:spLocks noChangeArrowheads="1"/>
          </p:cNvSpPr>
          <p:nvPr/>
        </p:nvSpPr>
        <p:spPr bwMode="auto">
          <a:xfrm>
            <a:off x="2781498" y="5169562"/>
            <a:ext cx="12571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err="1"/>
              <a:t>α</a:t>
            </a:r>
            <a:r>
              <a:rPr lang="en-US" sz="1400" dirty="0"/>
              <a:t>-Expansion</a:t>
            </a:r>
          </a:p>
        </p:txBody>
      </p:sp>
      <p:sp>
        <p:nvSpPr>
          <p:cNvPr id="154" name="TextBox 404"/>
          <p:cNvSpPr txBox="1">
            <a:spLocks noChangeArrowheads="1"/>
          </p:cNvSpPr>
          <p:nvPr/>
        </p:nvSpPr>
        <p:spPr bwMode="auto">
          <a:xfrm>
            <a:off x="5939220" y="5184380"/>
            <a:ext cx="2593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/>
              <a:t>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Re-ordering of Blocks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5" descr="2008_0000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007387"/>
            <a:ext cx="2475748" cy="1660814"/>
          </a:xfrm>
          <a:prstGeom prst="rect">
            <a:avLst/>
          </a:prstGeom>
        </p:spPr>
      </p:pic>
      <p:pic>
        <p:nvPicPr>
          <p:cNvPr id="7" name="Picture 6" descr="2008_0009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886200"/>
            <a:ext cx="2451370" cy="1595030"/>
          </a:xfrm>
          <a:prstGeom prst="rect">
            <a:avLst/>
          </a:prstGeom>
        </p:spPr>
      </p:pic>
      <p:pic>
        <p:nvPicPr>
          <p:cNvPr id="9" name="Picture 8" descr="2008_000938_en_vs_tim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360771" y="3775193"/>
            <a:ext cx="2249829" cy="1711207"/>
          </a:xfrm>
          <a:prstGeom prst="rect">
            <a:avLst/>
          </a:prstGeom>
        </p:spPr>
      </p:pic>
      <p:pic>
        <p:nvPicPr>
          <p:cNvPr id="10" name="Picture 9" descr="2008_000011_en_vs_tim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400800" y="1940432"/>
            <a:ext cx="2249829" cy="1788143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352800" y="1504826"/>
          <a:ext cx="2971800" cy="398157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38200"/>
                <a:gridCol w="990600"/>
                <a:gridCol w="1143000"/>
              </a:tblGrid>
              <a:tr h="166349"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Ordering of Labels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8000" marB="18000"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5560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Move</a:t>
                      </a:r>
                      <a:r>
                        <a:rPr lang="en-GB" sz="1200" b="1" baseline="0" dirty="0" smtClean="0"/>
                        <a:t> Number</a:t>
                      </a:r>
                      <a:endParaRPr lang="en-GB" sz="1200" b="1" dirty="0"/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baseline="0" dirty="0" smtClean="0"/>
                        <a:t>Classical Expansions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 dirty="0" smtClean="0"/>
                        <a:t>Our Guided Expansions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8000" marB="18000" anchor="ctr"/>
                </a:tc>
              </a:tr>
              <a:tr h="242988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Image 1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8000" marB="18000"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6069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1</a:t>
                      </a:r>
                      <a:endParaRPr lang="en-GB" sz="1100" dirty="0"/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Airplane</a:t>
                      </a:r>
                      <a:endParaRPr lang="en-GB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FF"/>
                          </a:solidFill>
                        </a:rPr>
                        <a:t>Car</a:t>
                      </a:r>
                      <a:endParaRPr lang="en-GB" sz="1100" b="0" dirty="0">
                        <a:solidFill>
                          <a:srgbClr val="0000FF"/>
                        </a:solidFill>
                      </a:endParaRPr>
                    </a:p>
                  </a:txBody>
                  <a:tcPr marL="36000" marR="36000" marT="18000" marB="18000" anchor="ctr"/>
                </a:tc>
              </a:tr>
              <a:tr h="226069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2</a:t>
                      </a:r>
                      <a:endParaRPr lang="en-GB" sz="1100" dirty="0"/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Bicycle</a:t>
                      </a:r>
                      <a:endParaRPr lang="en-GB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FF"/>
                          </a:solidFill>
                        </a:rPr>
                        <a:t>Person</a:t>
                      </a:r>
                      <a:endParaRPr lang="en-GB" sz="1100" b="0" dirty="0">
                        <a:solidFill>
                          <a:srgbClr val="0000FF"/>
                        </a:solidFill>
                      </a:endParaRPr>
                    </a:p>
                  </a:txBody>
                  <a:tcPr marL="36000" marR="36000" marT="18000" marB="18000" anchor="ctr"/>
                </a:tc>
              </a:tr>
              <a:tr h="226069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3</a:t>
                      </a:r>
                      <a:endParaRPr lang="en-GB" sz="1100" dirty="0"/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Bird</a:t>
                      </a:r>
                      <a:endParaRPr lang="en-GB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FF"/>
                          </a:solidFill>
                        </a:rPr>
                        <a:t>Motorbike</a:t>
                      </a:r>
                      <a:endParaRPr lang="en-GB" sz="1100" b="0" dirty="0">
                        <a:solidFill>
                          <a:srgbClr val="0000FF"/>
                        </a:solidFill>
                      </a:endParaRPr>
                    </a:p>
                  </a:txBody>
                  <a:tcPr marL="36000" marR="36000" marT="18000" marB="18000" anchor="ctr"/>
                </a:tc>
              </a:tr>
              <a:tr h="226069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4</a:t>
                      </a:r>
                      <a:endParaRPr lang="en-GB" sz="1100" dirty="0"/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Boat</a:t>
                      </a:r>
                      <a:endParaRPr lang="en-GB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00FF"/>
                          </a:solidFill>
                        </a:rPr>
                        <a:t>Train </a:t>
                      </a:r>
                      <a:endParaRPr lang="en-GB" sz="1100" b="0" dirty="0">
                        <a:solidFill>
                          <a:srgbClr val="0000FF"/>
                        </a:solidFill>
                      </a:endParaRPr>
                    </a:p>
                  </a:txBody>
                  <a:tcPr marL="36000" marR="36000" marT="18000" marB="18000" anchor="ctr"/>
                </a:tc>
              </a:tr>
              <a:tr h="226069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5</a:t>
                      </a:r>
                      <a:endParaRPr lang="en-GB" sz="1100" dirty="0"/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Bottle</a:t>
                      </a:r>
                      <a:endParaRPr lang="en-GB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00FF"/>
                          </a:solidFill>
                        </a:rPr>
                        <a:t>Airplane</a:t>
                      </a:r>
                      <a:endParaRPr lang="en-GB" sz="1100" b="0" dirty="0">
                        <a:solidFill>
                          <a:srgbClr val="0000FF"/>
                        </a:solidFill>
                      </a:endParaRPr>
                    </a:p>
                  </a:txBody>
                  <a:tcPr marL="36000" marR="36000" marT="18000" marB="18000" anchor="ctr"/>
                </a:tc>
              </a:tr>
              <a:tr h="242988">
                <a:tc gridSpan="3">
                  <a:txBody>
                    <a:bodyPr/>
                    <a:lstStyle/>
                    <a:p>
                      <a:pPr algn="ctr"/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8000" marB="1800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2988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Image 2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8000" marB="18000"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6069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1</a:t>
                      </a:r>
                      <a:endParaRPr lang="en-GB" sz="1100" dirty="0"/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7F7F7F"/>
                          </a:solidFill>
                        </a:rPr>
                        <a:t>Airplane</a:t>
                      </a:r>
                      <a:endParaRPr lang="en-GB" sz="1100" dirty="0">
                        <a:solidFill>
                          <a:srgbClr val="7F7F7F"/>
                        </a:solidFill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>
                          <a:solidFill>
                            <a:srgbClr val="0000FF"/>
                          </a:solidFill>
                        </a:rPr>
                        <a:t>Sheep</a:t>
                      </a:r>
                      <a:endParaRPr lang="en-GB" sz="1100" dirty="0">
                        <a:solidFill>
                          <a:srgbClr val="0000FF"/>
                        </a:solidFill>
                      </a:endParaRPr>
                    </a:p>
                  </a:txBody>
                  <a:tcPr marL="36000" marR="36000" marT="18000" marB="18000" anchor="ctr"/>
                </a:tc>
              </a:tr>
              <a:tr h="226069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2</a:t>
                      </a:r>
                      <a:endParaRPr lang="en-GB" sz="1100" dirty="0"/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7F7F7F"/>
                          </a:solidFill>
                        </a:rPr>
                        <a:t>Bicycle</a:t>
                      </a:r>
                      <a:endParaRPr lang="en-GB" sz="1100" dirty="0">
                        <a:solidFill>
                          <a:srgbClr val="7F7F7F"/>
                        </a:solidFill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>
                          <a:solidFill>
                            <a:srgbClr val="0000FF"/>
                          </a:solidFill>
                        </a:rPr>
                        <a:t>Dog</a:t>
                      </a:r>
                      <a:endParaRPr lang="en-GB" sz="1100" dirty="0">
                        <a:solidFill>
                          <a:srgbClr val="0000FF"/>
                        </a:solidFill>
                      </a:endParaRPr>
                    </a:p>
                  </a:txBody>
                  <a:tcPr marL="36000" marR="36000" marT="18000" marB="18000" anchor="ctr"/>
                </a:tc>
              </a:tr>
              <a:tr h="226069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3</a:t>
                      </a:r>
                      <a:endParaRPr lang="en-GB" sz="1100" dirty="0"/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7F7F7F"/>
                          </a:solidFill>
                        </a:rPr>
                        <a:t>Bird</a:t>
                      </a:r>
                      <a:endParaRPr lang="en-GB" sz="1100" dirty="0">
                        <a:solidFill>
                          <a:srgbClr val="7F7F7F"/>
                        </a:solidFill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>
                          <a:solidFill>
                            <a:srgbClr val="0000FF"/>
                          </a:solidFill>
                        </a:rPr>
                        <a:t>Bird</a:t>
                      </a:r>
                      <a:endParaRPr lang="en-GB" sz="1100" dirty="0">
                        <a:solidFill>
                          <a:srgbClr val="0000FF"/>
                        </a:solidFill>
                      </a:endParaRPr>
                    </a:p>
                  </a:txBody>
                  <a:tcPr marL="36000" marR="36000" marT="18000" marB="18000" anchor="ctr"/>
                </a:tc>
              </a:tr>
              <a:tr h="226069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4</a:t>
                      </a:r>
                      <a:endParaRPr lang="en-GB" sz="1100" dirty="0"/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>
                          <a:solidFill>
                            <a:srgbClr val="7F7F7F"/>
                          </a:solidFill>
                        </a:rPr>
                        <a:t>Boat</a:t>
                      </a:r>
                      <a:endParaRPr lang="en-GB" sz="1100" dirty="0">
                        <a:solidFill>
                          <a:srgbClr val="7F7F7F"/>
                        </a:solidFill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>
                          <a:solidFill>
                            <a:srgbClr val="0000FF"/>
                          </a:solidFill>
                        </a:rPr>
                        <a:t>Cow</a:t>
                      </a:r>
                      <a:endParaRPr lang="en-GB" sz="1100" dirty="0">
                        <a:solidFill>
                          <a:srgbClr val="0000FF"/>
                        </a:solidFill>
                      </a:endParaRPr>
                    </a:p>
                  </a:txBody>
                  <a:tcPr marL="36000" marR="36000" marT="18000" marB="18000" anchor="ctr"/>
                </a:tc>
              </a:tr>
              <a:tr h="226069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5</a:t>
                      </a:r>
                      <a:endParaRPr lang="en-GB" sz="1100" dirty="0"/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>
                          <a:solidFill>
                            <a:srgbClr val="7F7F7F"/>
                          </a:solidFill>
                        </a:rPr>
                        <a:t>Bottle</a:t>
                      </a:r>
                      <a:endParaRPr lang="en-GB" sz="1100" dirty="0">
                        <a:solidFill>
                          <a:srgbClr val="7F7F7F"/>
                        </a:solidFill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>
                          <a:solidFill>
                            <a:srgbClr val="0000FF"/>
                          </a:solidFill>
                        </a:rPr>
                        <a:t>Cat</a:t>
                      </a:r>
                      <a:endParaRPr lang="en-GB" sz="1100" dirty="0">
                        <a:solidFill>
                          <a:srgbClr val="0000FF"/>
                        </a:solidFill>
                      </a:endParaRPr>
                    </a:p>
                  </a:txBody>
                  <a:tcPr marL="36000" marR="36000" marT="18000" marB="18000" anchor="ctr"/>
                </a:tc>
              </a:tr>
              <a:tr h="242988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36000" marR="36000" marT="18000" marB="1800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Segmentation</a:t>
            </a:r>
          </a:p>
          <a:p>
            <a:pPr lvl="1"/>
            <a:r>
              <a:rPr lang="en-US" sz="1200" dirty="0" smtClean="0"/>
              <a:t>[</a:t>
            </a:r>
            <a:r>
              <a:rPr lang="en-US" sz="1200" dirty="0" err="1" smtClean="0"/>
              <a:t>Ren</a:t>
            </a:r>
            <a:r>
              <a:rPr lang="en-US" sz="1200" dirty="0" smtClean="0"/>
              <a:t> et al. ECCV ’06], [</a:t>
            </a:r>
            <a:r>
              <a:rPr lang="en-US" sz="1200" dirty="0" err="1" smtClean="0"/>
              <a:t>Boykov</a:t>
            </a:r>
            <a:r>
              <a:rPr lang="en-US" sz="1200" dirty="0" smtClean="0"/>
              <a:t> and Jolly, ICCV ’01], [</a:t>
            </a:r>
            <a:r>
              <a:rPr lang="en-US" sz="1200" dirty="0" err="1" smtClean="0"/>
              <a:t>Rother</a:t>
            </a:r>
            <a:r>
              <a:rPr lang="en-US" sz="1200" dirty="0" smtClean="0"/>
              <a:t> et al., SIGGRAPH ’04]</a:t>
            </a:r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r>
              <a:rPr lang="en-US" sz="1200" dirty="0" smtClean="0">
                <a:solidFill>
                  <a:prstClr val="black"/>
                </a:solidFill>
              </a:rPr>
              <a:t>[He et al. ECCV ’06], [Yang et al. CVPR ’07], [</a:t>
            </a:r>
            <a:r>
              <a:rPr lang="en-US" sz="1200" dirty="0" err="1" smtClean="0">
                <a:solidFill>
                  <a:prstClr val="black"/>
                </a:solidFill>
              </a:rPr>
              <a:t>Shotton</a:t>
            </a:r>
            <a:r>
              <a:rPr lang="en-US" sz="1200" dirty="0" smtClean="0">
                <a:solidFill>
                  <a:prstClr val="black"/>
                </a:solidFill>
              </a:rPr>
              <a:t> et al. IJCV ’09], [</a:t>
            </a:r>
            <a:r>
              <a:rPr lang="en-US" sz="1200" dirty="0" err="1" smtClean="0">
                <a:solidFill>
                  <a:prstClr val="black"/>
                </a:solidFill>
              </a:rPr>
              <a:t>Batra</a:t>
            </a:r>
            <a:r>
              <a:rPr lang="en-US" sz="1200" dirty="0" smtClean="0">
                <a:solidFill>
                  <a:prstClr val="black"/>
                </a:solidFill>
              </a:rPr>
              <a:t> et al. CVPR ’08].</a:t>
            </a:r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>
              <a:buNone/>
            </a:pPr>
            <a:endParaRPr lang="en-US" sz="1200" dirty="0" smtClean="0"/>
          </a:p>
          <a:p>
            <a:pPr lvl="1"/>
            <a:endParaRPr lang="en-US" sz="120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pSp>
        <p:nvGrpSpPr>
          <p:cNvPr id="5" name="Group 28"/>
          <p:cNvGrpSpPr/>
          <p:nvPr/>
        </p:nvGrpSpPr>
        <p:grpSpPr>
          <a:xfrm>
            <a:off x="1673477" y="1828800"/>
            <a:ext cx="1956566" cy="1022609"/>
            <a:chOff x="1673477" y="1828800"/>
            <a:chExt cx="1956566" cy="102260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3477" y="1828800"/>
              <a:ext cx="673483" cy="100584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56560" y="1845569"/>
              <a:ext cx="673483" cy="1005840"/>
            </a:xfrm>
            <a:prstGeom prst="rect">
              <a:avLst/>
            </a:prstGeom>
          </p:spPr>
        </p:pic>
        <p:sp>
          <p:nvSpPr>
            <p:cNvPr id="15" name="Right Arrow 14"/>
            <p:cNvSpPr/>
            <p:nvPr/>
          </p:nvSpPr>
          <p:spPr bwMode="auto">
            <a:xfrm>
              <a:off x="2423160" y="2209800"/>
              <a:ext cx="457200" cy="2286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6" name="Group 29"/>
          <p:cNvGrpSpPr/>
          <p:nvPr/>
        </p:nvGrpSpPr>
        <p:grpSpPr>
          <a:xfrm>
            <a:off x="4235562" y="1828800"/>
            <a:ext cx="3003438" cy="1005840"/>
            <a:chOff x="4235562" y="1828800"/>
            <a:chExt cx="3003438" cy="10058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5562" y="1828800"/>
              <a:ext cx="1387998" cy="100584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33160" y="1828800"/>
              <a:ext cx="1005840" cy="1005840"/>
            </a:xfrm>
            <a:prstGeom prst="rect">
              <a:avLst/>
            </a:prstGeom>
          </p:spPr>
        </p:pic>
        <p:sp>
          <p:nvSpPr>
            <p:cNvPr id="32" name="Right Arrow 31"/>
            <p:cNvSpPr/>
            <p:nvPr/>
          </p:nvSpPr>
          <p:spPr bwMode="auto">
            <a:xfrm>
              <a:off x="5699760" y="2209800"/>
              <a:ext cx="457200" cy="2286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39" name="Footer Placeholder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grpSp>
        <p:nvGrpSpPr>
          <p:cNvPr id="7" name="Group 29"/>
          <p:cNvGrpSpPr/>
          <p:nvPr/>
        </p:nvGrpSpPr>
        <p:grpSpPr>
          <a:xfrm>
            <a:off x="1524000" y="3108960"/>
            <a:ext cx="5754624" cy="3520440"/>
            <a:chOff x="1524000" y="3108960"/>
            <a:chExt cx="5754624" cy="352044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rcRect b="986"/>
            <a:stretch>
              <a:fillRect/>
            </a:stretch>
          </p:blipFill>
          <p:spPr>
            <a:xfrm>
              <a:off x="1524000" y="3108960"/>
              <a:ext cx="2249424" cy="146304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29200" y="3108960"/>
              <a:ext cx="2249424" cy="146304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24000" y="4556760"/>
              <a:ext cx="2249424" cy="146304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29200" y="4556760"/>
              <a:ext cx="2249424" cy="1463040"/>
            </a:xfrm>
            <a:prstGeom prst="rect">
              <a:avLst/>
            </a:prstGeom>
          </p:spPr>
        </p:pic>
        <p:sp>
          <p:nvSpPr>
            <p:cNvPr id="25" name="Right Arrow 24"/>
            <p:cNvSpPr/>
            <p:nvPr/>
          </p:nvSpPr>
          <p:spPr bwMode="auto">
            <a:xfrm>
              <a:off x="4114800" y="3642360"/>
              <a:ext cx="6096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6" name="Right Arrow 25"/>
            <p:cNvSpPr/>
            <p:nvPr/>
          </p:nvSpPr>
          <p:spPr bwMode="auto">
            <a:xfrm>
              <a:off x="4114800" y="5166360"/>
              <a:ext cx="6096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86000" y="6055476"/>
              <a:ext cx="4540250" cy="57392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Re-ordering of Blocks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LPDG score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17" name="Picture 16" descr="cones_corrcoeff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715448" y="1889760"/>
            <a:ext cx="3971352" cy="3108960"/>
          </a:xfrm>
          <a:prstGeom prst="rect">
            <a:avLst/>
          </a:prstGeom>
        </p:spPr>
      </p:pic>
      <p:pic>
        <p:nvPicPr>
          <p:cNvPr id="16" name="Picture 15" descr="cones_lpdg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48248" y="1828800"/>
            <a:ext cx="3971352" cy="3108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b="55556"/>
          <a:stretch>
            <a:fillRect/>
          </a:stretch>
        </p:blipFill>
        <p:spPr>
          <a:xfrm>
            <a:off x="0" y="1371600"/>
            <a:ext cx="9090045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0" y="3733800"/>
            <a:ext cx="9090045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Focused Inference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21" name="Oval 1052"/>
          <p:cNvSpPr>
            <a:spLocks noChangeArrowheads="1"/>
          </p:cNvSpPr>
          <p:nvPr/>
        </p:nvSpPr>
        <p:spPr bwMode="auto">
          <a:xfrm>
            <a:off x="3505200" y="1447800"/>
            <a:ext cx="1790700" cy="698500"/>
          </a:xfrm>
          <a:prstGeom prst="ellipse">
            <a:avLst/>
          </a:prstGeom>
          <a:ln w="381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Text Box 1053"/>
          <p:cNvSpPr txBox="1">
            <a:spLocks noChangeArrowheads="1"/>
          </p:cNvSpPr>
          <p:nvPr/>
        </p:nvSpPr>
        <p:spPr bwMode="auto">
          <a:xfrm>
            <a:off x="3974307" y="1574023"/>
            <a:ext cx="8262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Focused</a:t>
            </a:r>
            <a:br>
              <a:rPr lang="en-US" dirty="0" smtClean="0"/>
            </a:br>
            <a:r>
              <a:rPr lang="en-US" dirty="0" smtClean="0"/>
              <a:t>Inference</a:t>
            </a:r>
            <a:endParaRPr lang="en-US" dirty="0"/>
          </a:p>
        </p:txBody>
      </p:sp>
      <p:sp>
        <p:nvSpPr>
          <p:cNvPr id="23" name="Oval 1055"/>
          <p:cNvSpPr>
            <a:spLocks noChangeArrowheads="1"/>
          </p:cNvSpPr>
          <p:nvPr/>
        </p:nvSpPr>
        <p:spPr bwMode="auto">
          <a:xfrm>
            <a:off x="359432" y="3378200"/>
            <a:ext cx="1790700" cy="698500"/>
          </a:xfrm>
          <a:prstGeom prst="ellipse">
            <a:avLst/>
          </a:prstGeom>
          <a:ln w="381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Text Box 1056"/>
          <p:cNvSpPr txBox="1">
            <a:spLocks noChangeArrowheads="1"/>
          </p:cNvSpPr>
          <p:nvPr/>
        </p:nvSpPr>
        <p:spPr bwMode="auto">
          <a:xfrm>
            <a:off x="569932" y="3390900"/>
            <a:ext cx="14078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Energy-Aware</a:t>
            </a:r>
            <a:br>
              <a:rPr lang="en-US" dirty="0" smtClean="0"/>
            </a:br>
            <a:r>
              <a:rPr lang="en-US" dirty="0" smtClean="0"/>
              <a:t>Message-Passing</a:t>
            </a:r>
            <a:br>
              <a:rPr lang="en-US" dirty="0" smtClean="0"/>
            </a:br>
            <a:r>
              <a:rPr lang="en-US" dirty="0" smtClean="0"/>
              <a:t>ICML ‘11</a:t>
            </a:r>
            <a:endParaRPr lang="en-US" dirty="0"/>
          </a:p>
        </p:txBody>
      </p:sp>
      <p:sp>
        <p:nvSpPr>
          <p:cNvPr id="25" name="Oval 1058"/>
          <p:cNvSpPr>
            <a:spLocks noChangeArrowheads="1"/>
          </p:cNvSpPr>
          <p:nvPr/>
        </p:nvSpPr>
        <p:spPr bwMode="auto">
          <a:xfrm>
            <a:off x="3543300" y="3390900"/>
            <a:ext cx="1790700" cy="698500"/>
          </a:xfrm>
          <a:prstGeom prst="ellipse">
            <a:avLst/>
          </a:prstGeom>
          <a:ln w="381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Text Box 1059"/>
          <p:cNvSpPr txBox="1">
            <a:spLocks noChangeArrowheads="1"/>
          </p:cNvSpPr>
          <p:nvPr/>
        </p:nvSpPr>
        <p:spPr bwMode="auto">
          <a:xfrm>
            <a:off x="3768493" y="3423468"/>
            <a:ext cx="14165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Label Re-ordering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 err="1" smtClean="0"/>
              <a:t>α</a:t>
            </a:r>
            <a:r>
              <a:rPr lang="en-US" dirty="0" smtClean="0"/>
              <a:t>-Expansion</a:t>
            </a:r>
            <a:br>
              <a:rPr lang="en-US" dirty="0" smtClean="0"/>
            </a:br>
            <a:r>
              <a:rPr lang="en-US" dirty="0" smtClean="0"/>
              <a:t>CVPR ‘11</a:t>
            </a:r>
            <a:endParaRPr lang="en-US" dirty="0"/>
          </a:p>
        </p:txBody>
      </p:sp>
      <p:sp>
        <p:nvSpPr>
          <p:cNvPr id="27" name="AutoShape 1066"/>
          <p:cNvSpPr>
            <a:spLocks noChangeArrowheads="1"/>
          </p:cNvSpPr>
          <p:nvPr/>
        </p:nvSpPr>
        <p:spPr bwMode="auto">
          <a:xfrm rot="18548160">
            <a:off x="1989465" y="2648159"/>
            <a:ext cx="685800" cy="304800"/>
          </a:xfrm>
          <a:prstGeom prst="leftArrow">
            <a:avLst>
              <a:gd name="adj1" fmla="val 50000"/>
              <a:gd name="adj2" fmla="val 5625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AutoShape 1067"/>
          <p:cNvSpPr>
            <a:spLocks noChangeArrowheads="1"/>
          </p:cNvSpPr>
          <p:nvPr/>
        </p:nvSpPr>
        <p:spPr bwMode="auto">
          <a:xfrm rot="14044523">
            <a:off x="6342901" y="2653094"/>
            <a:ext cx="685800" cy="304800"/>
          </a:xfrm>
          <a:prstGeom prst="leftArrow">
            <a:avLst>
              <a:gd name="adj1" fmla="val 50000"/>
              <a:gd name="adj2" fmla="val 5625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Oval 1058"/>
          <p:cNvSpPr>
            <a:spLocks noChangeArrowheads="1"/>
          </p:cNvSpPr>
          <p:nvPr/>
        </p:nvSpPr>
        <p:spPr bwMode="auto">
          <a:xfrm>
            <a:off x="6972300" y="3394588"/>
            <a:ext cx="1790700" cy="698500"/>
          </a:xfrm>
          <a:prstGeom prst="ellipse">
            <a:avLst/>
          </a:prstGeom>
          <a:ln w="381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Text Box 1059"/>
          <p:cNvSpPr txBox="1">
            <a:spLocks noChangeArrowheads="1"/>
          </p:cNvSpPr>
          <p:nvPr/>
        </p:nvSpPr>
        <p:spPr bwMode="auto">
          <a:xfrm>
            <a:off x="7342856" y="3427156"/>
            <a:ext cx="11258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Tightening LP</a:t>
            </a:r>
            <a:br>
              <a:rPr lang="en-US" dirty="0" smtClean="0"/>
            </a:br>
            <a:r>
              <a:rPr lang="en-US" dirty="0" smtClean="0"/>
              <a:t>Relaxations</a:t>
            </a:r>
            <a:br>
              <a:rPr lang="en-US" dirty="0" smtClean="0"/>
            </a:br>
            <a:r>
              <a:rPr lang="en-US" dirty="0" smtClean="0"/>
              <a:t>AISTATS ‘11</a:t>
            </a:r>
            <a:endParaRPr lang="en-US" dirty="0"/>
          </a:p>
        </p:txBody>
      </p:sp>
      <p:sp>
        <p:nvSpPr>
          <p:cNvPr id="31" name="AutoShape 1066"/>
          <p:cNvSpPr>
            <a:spLocks noChangeArrowheads="1"/>
          </p:cNvSpPr>
          <p:nvPr/>
        </p:nvSpPr>
        <p:spPr bwMode="auto">
          <a:xfrm rot="16200000">
            <a:off x="4076700" y="2705100"/>
            <a:ext cx="685800" cy="304800"/>
          </a:xfrm>
          <a:prstGeom prst="leftArrow">
            <a:avLst>
              <a:gd name="adj1" fmla="val 50000"/>
              <a:gd name="adj2" fmla="val 5625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320042" y="4450080"/>
            <a:ext cx="1813558" cy="1493520"/>
            <a:chOff x="370143" y="4267200"/>
            <a:chExt cx="2590798" cy="2133600"/>
          </a:xfrm>
        </p:grpSpPr>
        <p:grpSp>
          <p:nvGrpSpPr>
            <p:cNvPr id="33" name="Group 118"/>
            <p:cNvGrpSpPr/>
            <p:nvPr/>
          </p:nvGrpSpPr>
          <p:grpSpPr>
            <a:xfrm>
              <a:off x="457199" y="4343400"/>
              <a:ext cx="2382893" cy="1940846"/>
              <a:chOff x="74612" y="4602063"/>
              <a:chExt cx="2382893" cy="1940846"/>
            </a:xfrm>
          </p:grpSpPr>
          <p:sp>
            <p:nvSpPr>
              <p:cNvPr id="55" name="Oval 54"/>
              <p:cNvSpPr>
                <a:spLocks noChangeAspect="1"/>
              </p:cNvSpPr>
              <p:nvPr/>
            </p:nvSpPr>
            <p:spPr>
              <a:xfrm>
                <a:off x="76200" y="46028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Oval 55"/>
              <p:cNvSpPr>
                <a:spLocks noChangeAspect="1"/>
              </p:cNvSpPr>
              <p:nvPr/>
            </p:nvSpPr>
            <p:spPr>
              <a:xfrm>
                <a:off x="541308" y="46028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7" name="Straight Connector 56"/>
              <p:cNvCxnSpPr>
                <a:stCxn id="55" idx="6"/>
                <a:endCxn id="56" idx="2"/>
              </p:cNvCxnSpPr>
              <p:nvPr/>
            </p:nvCxnSpPr>
            <p:spPr>
              <a:xfrm>
                <a:off x="190500" y="4660007"/>
                <a:ext cx="350808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8" name="Oval 57"/>
              <p:cNvSpPr>
                <a:spLocks noChangeAspect="1"/>
              </p:cNvSpPr>
              <p:nvPr/>
            </p:nvSpPr>
            <p:spPr>
              <a:xfrm>
                <a:off x="76200" y="50600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Oval 58"/>
              <p:cNvSpPr>
                <a:spLocks noChangeAspect="1"/>
              </p:cNvSpPr>
              <p:nvPr/>
            </p:nvSpPr>
            <p:spPr>
              <a:xfrm>
                <a:off x="541308" y="50600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0" name="Straight Connector 59"/>
              <p:cNvCxnSpPr>
                <a:stCxn id="58" idx="6"/>
                <a:endCxn id="59" idx="2"/>
              </p:cNvCxnSpPr>
              <p:nvPr/>
            </p:nvCxnSpPr>
            <p:spPr>
              <a:xfrm>
                <a:off x="190500" y="5117207"/>
                <a:ext cx="350808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1" name="Straight Connector 60"/>
              <p:cNvCxnSpPr>
                <a:stCxn id="55" idx="4"/>
                <a:endCxn id="58" idx="0"/>
              </p:cNvCxnSpPr>
              <p:nvPr/>
            </p:nvCxnSpPr>
            <p:spPr>
              <a:xfrm rot="5400000">
                <a:off x="-38100" y="48886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2" name="Straight Connector 61"/>
              <p:cNvCxnSpPr>
                <a:stCxn id="56" idx="4"/>
                <a:endCxn id="59" idx="0"/>
              </p:cNvCxnSpPr>
              <p:nvPr/>
            </p:nvCxnSpPr>
            <p:spPr>
              <a:xfrm rot="5400000">
                <a:off x="427008" y="48886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63" name="Oval 62"/>
              <p:cNvSpPr>
                <a:spLocks noChangeAspect="1"/>
              </p:cNvSpPr>
              <p:nvPr/>
            </p:nvSpPr>
            <p:spPr>
              <a:xfrm>
                <a:off x="76200" y="55172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Oval 63"/>
              <p:cNvSpPr>
                <a:spLocks noChangeAspect="1"/>
              </p:cNvSpPr>
              <p:nvPr/>
            </p:nvSpPr>
            <p:spPr>
              <a:xfrm>
                <a:off x="541308" y="55172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5" name="Straight Connector 64"/>
              <p:cNvCxnSpPr>
                <a:stCxn id="63" idx="6"/>
                <a:endCxn id="64" idx="2"/>
              </p:cNvCxnSpPr>
              <p:nvPr/>
            </p:nvCxnSpPr>
            <p:spPr>
              <a:xfrm>
                <a:off x="190500" y="5574407"/>
                <a:ext cx="350808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66" name="Oval 65"/>
              <p:cNvSpPr>
                <a:spLocks noChangeAspect="1"/>
              </p:cNvSpPr>
              <p:nvPr/>
            </p:nvSpPr>
            <p:spPr>
              <a:xfrm>
                <a:off x="76200" y="59744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Oval 66"/>
              <p:cNvSpPr>
                <a:spLocks noChangeAspect="1"/>
              </p:cNvSpPr>
              <p:nvPr/>
            </p:nvSpPr>
            <p:spPr>
              <a:xfrm>
                <a:off x="541308" y="59744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8" name="Straight Connector 67"/>
              <p:cNvCxnSpPr>
                <a:stCxn id="66" idx="6"/>
                <a:endCxn id="67" idx="2"/>
              </p:cNvCxnSpPr>
              <p:nvPr/>
            </p:nvCxnSpPr>
            <p:spPr>
              <a:xfrm>
                <a:off x="190500" y="6031607"/>
                <a:ext cx="350808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69" name="Oval 68"/>
              <p:cNvSpPr>
                <a:spLocks noChangeAspect="1"/>
              </p:cNvSpPr>
              <p:nvPr/>
            </p:nvSpPr>
            <p:spPr>
              <a:xfrm>
                <a:off x="991029" y="46028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Oval 69"/>
              <p:cNvSpPr>
                <a:spLocks noChangeAspect="1"/>
              </p:cNvSpPr>
              <p:nvPr/>
            </p:nvSpPr>
            <p:spPr>
              <a:xfrm>
                <a:off x="1444621" y="4602063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1" name="Straight Connector 70"/>
              <p:cNvCxnSpPr>
                <a:stCxn id="69" idx="6"/>
                <a:endCxn id="70" idx="2"/>
              </p:cNvCxnSpPr>
              <p:nvPr/>
            </p:nvCxnSpPr>
            <p:spPr>
              <a:xfrm flipV="1">
                <a:off x="1105329" y="4659213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72" name="Oval 71"/>
              <p:cNvSpPr>
                <a:spLocks noChangeAspect="1"/>
              </p:cNvSpPr>
              <p:nvPr/>
            </p:nvSpPr>
            <p:spPr>
              <a:xfrm>
                <a:off x="991029" y="50600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Oval 72"/>
              <p:cNvSpPr>
                <a:spLocks noChangeAspect="1"/>
              </p:cNvSpPr>
              <p:nvPr/>
            </p:nvSpPr>
            <p:spPr>
              <a:xfrm>
                <a:off x="1444621" y="5059263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4" name="Straight Connector 73"/>
              <p:cNvCxnSpPr>
                <a:stCxn id="72" idx="6"/>
                <a:endCxn id="73" idx="2"/>
              </p:cNvCxnSpPr>
              <p:nvPr/>
            </p:nvCxnSpPr>
            <p:spPr>
              <a:xfrm flipV="1">
                <a:off x="1105329" y="5116413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75" name="Oval 74"/>
              <p:cNvSpPr>
                <a:spLocks noChangeAspect="1"/>
              </p:cNvSpPr>
              <p:nvPr/>
            </p:nvSpPr>
            <p:spPr>
              <a:xfrm>
                <a:off x="991029" y="55172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Oval 75"/>
              <p:cNvSpPr>
                <a:spLocks noChangeAspect="1"/>
              </p:cNvSpPr>
              <p:nvPr/>
            </p:nvSpPr>
            <p:spPr>
              <a:xfrm>
                <a:off x="1444621" y="5516463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7" name="Straight Connector 76"/>
              <p:cNvCxnSpPr>
                <a:stCxn id="75" idx="6"/>
                <a:endCxn id="76" idx="2"/>
              </p:cNvCxnSpPr>
              <p:nvPr/>
            </p:nvCxnSpPr>
            <p:spPr>
              <a:xfrm flipV="1">
                <a:off x="1105329" y="5573613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78" name="Oval 77"/>
              <p:cNvSpPr>
                <a:spLocks noChangeAspect="1"/>
              </p:cNvSpPr>
              <p:nvPr/>
            </p:nvSpPr>
            <p:spPr>
              <a:xfrm>
                <a:off x="991029" y="59744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Oval 78"/>
              <p:cNvSpPr>
                <a:spLocks noChangeAspect="1"/>
              </p:cNvSpPr>
              <p:nvPr/>
            </p:nvSpPr>
            <p:spPr>
              <a:xfrm>
                <a:off x="1444621" y="5973663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80" name="Straight Connector 79"/>
              <p:cNvCxnSpPr>
                <a:stCxn id="78" idx="6"/>
                <a:endCxn id="79" idx="2"/>
              </p:cNvCxnSpPr>
              <p:nvPr/>
            </p:nvCxnSpPr>
            <p:spPr>
              <a:xfrm flipV="1">
                <a:off x="1105329" y="6030813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1" name="Straight Connector 80"/>
              <p:cNvCxnSpPr>
                <a:stCxn id="75" idx="2"/>
                <a:endCxn id="64" idx="6"/>
              </p:cNvCxnSpPr>
              <p:nvPr/>
            </p:nvCxnSpPr>
            <p:spPr>
              <a:xfrm rot="10800000">
                <a:off x="655609" y="5574407"/>
                <a:ext cx="335421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2" name="Straight Connector 81"/>
              <p:cNvCxnSpPr>
                <a:stCxn id="78" idx="2"/>
                <a:endCxn id="67" idx="6"/>
              </p:cNvCxnSpPr>
              <p:nvPr/>
            </p:nvCxnSpPr>
            <p:spPr>
              <a:xfrm rot="10800000">
                <a:off x="655609" y="6031607"/>
                <a:ext cx="335421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3" name="Straight Connector 82"/>
              <p:cNvCxnSpPr>
                <a:stCxn id="59" idx="6"/>
                <a:endCxn id="72" idx="2"/>
              </p:cNvCxnSpPr>
              <p:nvPr/>
            </p:nvCxnSpPr>
            <p:spPr>
              <a:xfrm>
                <a:off x="655608" y="5117207"/>
                <a:ext cx="335421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4" name="Straight Connector 83"/>
              <p:cNvCxnSpPr>
                <a:stCxn id="56" idx="6"/>
                <a:endCxn id="69" idx="2"/>
              </p:cNvCxnSpPr>
              <p:nvPr/>
            </p:nvCxnSpPr>
            <p:spPr>
              <a:xfrm>
                <a:off x="655608" y="4660007"/>
                <a:ext cx="335421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5" name="Straight Connector 84"/>
              <p:cNvCxnSpPr>
                <a:stCxn id="59" idx="4"/>
                <a:endCxn id="64" idx="0"/>
              </p:cNvCxnSpPr>
              <p:nvPr/>
            </p:nvCxnSpPr>
            <p:spPr>
              <a:xfrm rot="5400000">
                <a:off x="427008" y="53458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6" name="Straight Connector 85"/>
              <p:cNvCxnSpPr>
                <a:stCxn id="58" idx="4"/>
                <a:endCxn id="63" idx="0"/>
              </p:cNvCxnSpPr>
              <p:nvPr/>
            </p:nvCxnSpPr>
            <p:spPr>
              <a:xfrm rot="5400000">
                <a:off x="-38100" y="53458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7" name="Straight Connector 86"/>
              <p:cNvCxnSpPr>
                <a:stCxn id="64" idx="4"/>
                <a:endCxn id="67" idx="0"/>
              </p:cNvCxnSpPr>
              <p:nvPr/>
            </p:nvCxnSpPr>
            <p:spPr>
              <a:xfrm rot="5400000">
                <a:off x="427008" y="58030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8" name="Straight Connector 87"/>
              <p:cNvCxnSpPr>
                <a:stCxn id="63" idx="4"/>
                <a:endCxn id="66" idx="0"/>
              </p:cNvCxnSpPr>
              <p:nvPr/>
            </p:nvCxnSpPr>
            <p:spPr>
              <a:xfrm rot="5400000">
                <a:off x="-38100" y="58030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9" name="Straight Connector 88"/>
              <p:cNvCxnSpPr>
                <a:stCxn id="69" idx="4"/>
                <a:endCxn id="72" idx="0"/>
              </p:cNvCxnSpPr>
              <p:nvPr/>
            </p:nvCxnSpPr>
            <p:spPr>
              <a:xfrm rot="5400000">
                <a:off x="876729" y="48886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0" name="Straight Connector 89"/>
              <p:cNvCxnSpPr>
                <a:stCxn id="70" idx="4"/>
                <a:endCxn id="73" idx="0"/>
              </p:cNvCxnSpPr>
              <p:nvPr/>
            </p:nvCxnSpPr>
            <p:spPr>
              <a:xfrm rot="5400000">
                <a:off x="1330321" y="4887813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1" name="Straight Connector 90"/>
              <p:cNvCxnSpPr>
                <a:stCxn id="73" idx="4"/>
                <a:endCxn id="76" idx="0"/>
              </p:cNvCxnSpPr>
              <p:nvPr/>
            </p:nvCxnSpPr>
            <p:spPr>
              <a:xfrm rot="5400000">
                <a:off x="1330321" y="5345013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2" name="Straight Connector 91"/>
              <p:cNvCxnSpPr>
                <a:stCxn id="72" idx="4"/>
                <a:endCxn id="75" idx="0"/>
              </p:cNvCxnSpPr>
              <p:nvPr/>
            </p:nvCxnSpPr>
            <p:spPr>
              <a:xfrm rot="5400000">
                <a:off x="876729" y="53458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3" name="Straight Connector 92"/>
              <p:cNvCxnSpPr>
                <a:stCxn id="76" idx="4"/>
                <a:endCxn id="79" idx="0"/>
              </p:cNvCxnSpPr>
              <p:nvPr/>
            </p:nvCxnSpPr>
            <p:spPr>
              <a:xfrm rot="5400000">
                <a:off x="1330321" y="5802213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4" name="Straight Connector 93"/>
              <p:cNvCxnSpPr>
                <a:stCxn id="75" idx="4"/>
                <a:endCxn id="78" idx="0"/>
              </p:cNvCxnSpPr>
              <p:nvPr/>
            </p:nvCxnSpPr>
            <p:spPr>
              <a:xfrm rot="5400000">
                <a:off x="876729" y="58030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95" name="Oval 94"/>
              <p:cNvSpPr>
                <a:spLocks noChangeAspect="1"/>
              </p:cNvSpPr>
              <p:nvPr/>
            </p:nvSpPr>
            <p:spPr>
              <a:xfrm>
                <a:off x="1902160" y="460601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96" name="Straight Connector 95"/>
              <p:cNvCxnSpPr>
                <a:endCxn id="95" idx="2"/>
              </p:cNvCxnSpPr>
              <p:nvPr/>
            </p:nvCxnSpPr>
            <p:spPr>
              <a:xfrm flipV="1">
                <a:off x="1562868" y="4663167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97" name="Oval 96"/>
              <p:cNvSpPr>
                <a:spLocks noChangeAspect="1"/>
              </p:cNvSpPr>
              <p:nvPr/>
            </p:nvSpPr>
            <p:spPr>
              <a:xfrm>
                <a:off x="1902160" y="506321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98" name="Straight Connector 97"/>
              <p:cNvCxnSpPr>
                <a:endCxn id="97" idx="2"/>
              </p:cNvCxnSpPr>
              <p:nvPr/>
            </p:nvCxnSpPr>
            <p:spPr>
              <a:xfrm flipV="1">
                <a:off x="1562868" y="5120367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99" name="Oval 98"/>
              <p:cNvSpPr>
                <a:spLocks noChangeAspect="1"/>
              </p:cNvSpPr>
              <p:nvPr/>
            </p:nvSpPr>
            <p:spPr>
              <a:xfrm>
                <a:off x="1902160" y="552041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00" name="Straight Connector 99"/>
              <p:cNvCxnSpPr>
                <a:endCxn id="99" idx="2"/>
              </p:cNvCxnSpPr>
              <p:nvPr/>
            </p:nvCxnSpPr>
            <p:spPr>
              <a:xfrm flipV="1">
                <a:off x="1562868" y="5577567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01" name="Oval 100"/>
              <p:cNvSpPr>
                <a:spLocks noChangeAspect="1"/>
              </p:cNvSpPr>
              <p:nvPr/>
            </p:nvSpPr>
            <p:spPr>
              <a:xfrm>
                <a:off x="1902160" y="597761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02" name="Straight Connector 101"/>
              <p:cNvCxnSpPr>
                <a:endCxn id="101" idx="2"/>
              </p:cNvCxnSpPr>
              <p:nvPr/>
            </p:nvCxnSpPr>
            <p:spPr>
              <a:xfrm flipV="1">
                <a:off x="1562868" y="6034767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3" name="Straight Connector 102"/>
              <p:cNvCxnSpPr>
                <a:stCxn id="95" idx="4"/>
                <a:endCxn id="97" idx="0"/>
              </p:cNvCxnSpPr>
              <p:nvPr/>
            </p:nvCxnSpPr>
            <p:spPr>
              <a:xfrm rot="5400000">
                <a:off x="1787860" y="489176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4" name="Straight Connector 103"/>
              <p:cNvCxnSpPr>
                <a:stCxn id="97" idx="4"/>
                <a:endCxn id="99" idx="0"/>
              </p:cNvCxnSpPr>
              <p:nvPr/>
            </p:nvCxnSpPr>
            <p:spPr>
              <a:xfrm rot="5400000">
                <a:off x="1787860" y="534896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5" name="Straight Connector 104"/>
              <p:cNvCxnSpPr>
                <a:stCxn id="99" idx="4"/>
                <a:endCxn id="101" idx="0"/>
              </p:cNvCxnSpPr>
              <p:nvPr/>
            </p:nvCxnSpPr>
            <p:spPr>
              <a:xfrm rot="5400000">
                <a:off x="1787860" y="580616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06" name="Oval 105"/>
              <p:cNvSpPr>
                <a:spLocks noChangeAspect="1"/>
              </p:cNvSpPr>
              <p:nvPr/>
            </p:nvSpPr>
            <p:spPr>
              <a:xfrm>
                <a:off x="2343205" y="4609971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07" name="Straight Connector 106"/>
              <p:cNvCxnSpPr>
                <a:endCxn id="106" idx="2"/>
              </p:cNvCxnSpPr>
              <p:nvPr/>
            </p:nvCxnSpPr>
            <p:spPr>
              <a:xfrm flipV="1">
                <a:off x="2003913" y="4667121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08" name="Oval 107"/>
              <p:cNvSpPr>
                <a:spLocks noChangeAspect="1"/>
              </p:cNvSpPr>
              <p:nvPr/>
            </p:nvSpPr>
            <p:spPr>
              <a:xfrm>
                <a:off x="2343205" y="5067171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09" name="Straight Connector 108"/>
              <p:cNvCxnSpPr>
                <a:endCxn id="108" idx="2"/>
              </p:cNvCxnSpPr>
              <p:nvPr/>
            </p:nvCxnSpPr>
            <p:spPr>
              <a:xfrm flipV="1">
                <a:off x="2003913" y="5124321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10" name="Oval 109"/>
              <p:cNvSpPr>
                <a:spLocks noChangeAspect="1"/>
              </p:cNvSpPr>
              <p:nvPr/>
            </p:nvSpPr>
            <p:spPr>
              <a:xfrm>
                <a:off x="2343205" y="5524371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11" name="Straight Connector 110"/>
              <p:cNvCxnSpPr>
                <a:endCxn id="110" idx="2"/>
              </p:cNvCxnSpPr>
              <p:nvPr/>
            </p:nvCxnSpPr>
            <p:spPr>
              <a:xfrm flipV="1">
                <a:off x="2003913" y="5581521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12" name="Oval 111"/>
              <p:cNvSpPr>
                <a:spLocks noChangeAspect="1"/>
              </p:cNvSpPr>
              <p:nvPr/>
            </p:nvSpPr>
            <p:spPr>
              <a:xfrm>
                <a:off x="2343205" y="5981571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13" name="Straight Connector 112"/>
              <p:cNvCxnSpPr>
                <a:endCxn id="112" idx="2"/>
              </p:cNvCxnSpPr>
              <p:nvPr/>
            </p:nvCxnSpPr>
            <p:spPr>
              <a:xfrm flipV="1">
                <a:off x="2003913" y="6038721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4" name="Straight Connector 113"/>
              <p:cNvCxnSpPr>
                <a:stCxn id="106" idx="4"/>
                <a:endCxn id="108" idx="0"/>
              </p:cNvCxnSpPr>
              <p:nvPr/>
            </p:nvCxnSpPr>
            <p:spPr>
              <a:xfrm rot="5400000">
                <a:off x="2228905" y="4895721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5" name="Straight Connector 114"/>
              <p:cNvCxnSpPr>
                <a:stCxn id="108" idx="4"/>
                <a:endCxn id="110" idx="0"/>
              </p:cNvCxnSpPr>
              <p:nvPr/>
            </p:nvCxnSpPr>
            <p:spPr>
              <a:xfrm rot="5400000">
                <a:off x="2228905" y="5352921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6" name="Straight Connector 115"/>
              <p:cNvCxnSpPr>
                <a:stCxn id="110" idx="4"/>
                <a:endCxn id="112" idx="0"/>
              </p:cNvCxnSpPr>
              <p:nvPr/>
            </p:nvCxnSpPr>
            <p:spPr>
              <a:xfrm rot="5400000">
                <a:off x="2228905" y="5810121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17" name="Oval 116"/>
              <p:cNvSpPr>
                <a:spLocks noChangeAspect="1"/>
              </p:cNvSpPr>
              <p:nvPr/>
            </p:nvSpPr>
            <p:spPr>
              <a:xfrm>
                <a:off x="74612" y="6428609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Oval 117"/>
              <p:cNvSpPr>
                <a:spLocks noChangeAspect="1"/>
              </p:cNvSpPr>
              <p:nvPr/>
            </p:nvSpPr>
            <p:spPr>
              <a:xfrm>
                <a:off x="539720" y="6428609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19" name="Straight Connector 118"/>
              <p:cNvCxnSpPr>
                <a:stCxn id="117" idx="6"/>
                <a:endCxn id="118" idx="2"/>
              </p:cNvCxnSpPr>
              <p:nvPr/>
            </p:nvCxnSpPr>
            <p:spPr>
              <a:xfrm>
                <a:off x="188912" y="6485759"/>
                <a:ext cx="350808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20" name="Oval 119"/>
              <p:cNvSpPr>
                <a:spLocks noChangeAspect="1"/>
              </p:cNvSpPr>
              <p:nvPr/>
            </p:nvSpPr>
            <p:spPr>
              <a:xfrm>
                <a:off x="989441" y="6428609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Oval 120"/>
              <p:cNvSpPr>
                <a:spLocks noChangeAspect="1"/>
              </p:cNvSpPr>
              <p:nvPr/>
            </p:nvSpPr>
            <p:spPr>
              <a:xfrm>
                <a:off x="1443033" y="6428609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22" name="Straight Connector 121"/>
              <p:cNvCxnSpPr>
                <a:stCxn id="120" idx="6"/>
                <a:endCxn id="121" idx="2"/>
              </p:cNvCxnSpPr>
              <p:nvPr/>
            </p:nvCxnSpPr>
            <p:spPr>
              <a:xfrm>
                <a:off x="1103741" y="6485759"/>
                <a:ext cx="339292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3" name="Straight Connector 122"/>
              <p:cNvCxnSpPr>
                <a:stCxn id="120" idx="2"/>
                <a:endCxn id="118" idx="6"/>
              </p:cNvCxnSpPr>
              <p:nvPr/>
            </p:nvCxnSpPr>
            <p:spPr>
              <a:xfrm rot="10800000">
                <a:off x="654021" y="6485759"/>
                <a:ext cx="335421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4" name="Straight Connector 123"/>
              <p:cNvCxnSpPr>
                <a:stCxn id="67" idx="4"/>
                <a:endCxn id="118" idx="0"/>
              </p:cNvCxnSpPr>
              <p:nvPr/>
            </p:nvCxnSpPr>
            <p:spPr>
              <a:xfrm rot="5400000">
                <a:off x="427738" y="6257889"/>
                <a:ext cx="339852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5" name="Straight Connector 124"/>
              <p:cNvCxnSpPr>
                <a:stCxn id="66" idx="4"/>
                <a:endCxn id="117" idx="0"/>
              </p:cNvCxnSpPr>
              <p:nvPr/>
            </p:nvCxnSpPr>
            <p:spPr>
              <a:xfrm rot="5400000">
                <a:off x="-37370" y="6257889"/>
                <a:ext cx="339852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6" name="Straight Connector 125"/>
              <p:cNvCxnSpPr>
                <a:stCxn id="79" idx="4"/>
                <a:endCxn id="121" idx="0"/>
              </p:cNvCxnSpPr>
              <p:nvPr/>
            </p:nvCxnSpPr>
            <p:spPr>
              <a:xfrm rot="5400000">
                <a:off x="1330654" y="6257492"/>
                <a:ext cx="340646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7" name="Straight Connector 126"/>
              <p:cNvCxnSpPr>
                <a:stCxn id="78" idx="4"/>
                <a:endCxn id="120" idx="0"/>
              </p:cNvCxnSpPr>
              <p:nvPr/>
            </p:nvCxnSpPr>
            <p:spPr>
              <a:xfrm rot="5400000">
                <a:off x="877459" y="6257889"/>
                <a:ext cx="339852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28" name="Oval 127"/>
              <p:cNvSpPr>
                <a:spLocks noChangeAspect="1"/>
              </p:cNvSpPr>
              <p:nvPr/>
            </p:nvSpPr>
            <p:spPr>
              <a:xfrm>
                <a:off x="1900572" y="6428609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29" name="Straight Connector 128"/>
              <p:cNvCxnSpPr>
                <a:stCxn id="121" idx="6"/>
                <a:endCxn id="128" idx="2"/>
              </p:cNvCxnSpPr>
              <p:nvPr/>
            </p:nvCxnSpPr>
            <p:spPr>
              <a:xfrm>
                <a:off x="1557333" y="6485759"/>
                <a:ext cx="343239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0" name="Straight Connector 129"/>
              <p:cNvCxnSpPr>
                <a:stCxn id="101" idx="4"/>
                <a:endCxn id="128" idx="0"/>
              </p:cNvCxnSpPr>
              <p:nvPr/>
            </p:nvCxnSpPr>
            <p:spPr>
              <a:xfrm rot="5400000">
                <a:off x="1790170" y="6259469"/>
                <a:ext cx="336692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31" name="Oval 130"/>
              <p:cNvSpPr>
                <a:spLocks noChangeAspect="1"/>
              </p:cNvSpPr>
              <p:nvPr/>
            </p:nvSpPr>
            <p:spPr>
              <a:xfrm>
                <a:off x="2341617" y="6428609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32" name="Straight Connector 131"/>
              <p:cNvCxnSpPr>
                <a:stCxn id="128" idx="6"/>
                <a:endCxn id="131" idx="2"/>
              </p:cNvCxnSpPr>
              <p:nvPr/>
            </p:nvCxnSpPr>
            <p:spPr>
              <a:xfrm>
                <a:off x="2014872" y="6485759"/>
                <a:ext cx="326745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3" name="Straight Connector 132"/>
              <p:cNvCxnSpPr>
                <a:stCxn id="112" idx="4"/>
                <a:endCxn id="131" idx="0"/>
              </p:cNvCxnSpPr>
              <p:nvPr/>
            </p:nvCxnSpPr>
            <p:spPr>
              <a:xfrm rot="5400000">
                <a:off x="2233192" y="6261446"/>
                <a:ext cx="332738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34" name="Rounded Rectangle 33"/>
            <p:cNvSpPr/>
            <p:nvPr/>
          </p:nvSpPr>
          <p:spPr bwMode="auto">
            <a:xfrm>
              <a:off x="381000" y="4267200"/>
              <a:ext cx="761998" cy="762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5" name="Rounded Rectangle 34"/>
            <p:cNvSpPr/>
            <p:nvPr/>
          </p:nvSpPr>
          <p:spPr bwMode="auto">
            <a:xfrm>
              <a:off x="1273688" y="4267200"/>
              <a:ext cx="761998" cy="762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6" name="Rounded Rectangle 35"/>
            <p:cNvSpPr/>
            <p:nvPr/>
          </p:nvSpPr>
          <p:spPr bwMode="auto">
            <a:xfrm>
              <a:off x="2198943" y="4267200"/>
              <a:ext cx="761998" cy="762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7" name="Rounded Rectangle 36"/>
            <p:cNvSpPr/>
            <p:nvPr/>
          </p:nvSpPr>
          <p:spPr bwMode="auto">
            <a:xfrm>
              <a:off x="370143" y="5181600"/>
              <a:ext cx="761998" cy="762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8" name="Rounded Rectangle 37"/>
            <p:cNvSpPr/>
            <p:nvPr/>
          </p:nvSpPr>
          <p:spPr bwMode="auto">
            <a:xfrm>
              <a:off x="1273688" y="5181600"/>
              <a:ext cx="761998" cy="762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9" name="Rounded Rectangle 38"/>
            <p:cNvSpPr/>
            <p:nvPr/>
          </p:nvSpPr>
          <p:spPr bwMode="auto">
            <a:xfrm>
              <a:off x="2198943" y="5181600"/>
              <a:ext cx="761998" cy="762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0" name="Rounded Rectangle 39"/>
            <p:cNvSpPr/>
            <p:nvPr/>
          </p:nvSpPr>
          <p:spPr bwMode="auto">
            <a:xfrm>
              <a:off x="370143" y="6019800"/>
              <a:ext cx="761998" cy="381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1" name="Rounded Rectangle 40"/>
            <p:cNvSpPr/>
            <p:nvPr/>
          </p:nvSpPr>
          <p:spPr bwMode="auto">
            <a:xfrm>
              <a:off x="1273688" y="6019800"/>
              <a:ext cx="761998" cy="381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2" name="Rounded Rectangle 41"/>
            <p:cNvSpPr/>
            <p:nvPr/>
          </p:nvSpPr>
          <p:spPr bwMode="auto">
            <a:xfrm>
              <a:off x="2198943" y="6019800"/>
              <a:ext cx="761998" cy="381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 bwMode="auto">
            <a:xfrm>
              <a:off x="751143" y="4648200"/>
              <a:ext cx="838200" cy="1588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 bwMode="auto">
            <a:xfrm>
              <a:off x="1741743" y="4648200"/>
              <a:ext cx="838200" cy="1588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 bwMode="auto">
            <a:xfrm rot="5400000">
              <a:off x="1361537" y="5104606"/>
              <a:ext cx="609600" cy="1588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 bwMode="auto">
            <a:xfrm rot="5400000">
              <a:off x="2275937" y="5104606"/>
              <a:ext cx="608806" cy="79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 bwMode="auto">
            <a:xfrm rot="5400000">
              <a:off x="447137" y="5104606"/>
              <a:ext cx="609600" cy="1588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 bwMode="auto">
            <a:xfrm rot="5400000">
              <a:off x="1361537" y="6019006"/>
              <a:ext cx="609600" cy="1588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 bwMode="auto">
            <a:xfrm rot="5400000">
              <a:off x="2275937" y="6019006"/>
              <a:ext cx="608806" cy="794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 bwMode="auto">
            <a:xfrm rot="5400000">
              <a:off x="447137" y="6019006"/>
              <a:ext cx="609600" cy="1588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 bwMode="auto">
            <a:xfrm>
              <a:off x="751143" y="5562600"/>
              <a:ext cx="838200" cy="1588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 bwMode="auto">
            <a:xfrm>
              <a:off x="1741743" y="5562600"/>
              <a:ext cx="838200" cy="1588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 bwMode="auto">
            <a:xfrm>
              <a:off x="903543" y="6172200"/>
              <a:ext cx="609600" cy="1588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/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 bwMode="auto">
            <a:xfrm>
              <a:off x="1817943" y="6172200"/>
              <a:ext cx="609600" cy="1588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/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134" name="Picture 133" descr="2008_0009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4876800"/>
            <a:ext cx="1561019" cy="1015706"/>
          </a:xfrm>
          <a:prstGeom prst="rect">
            <a:avLst/>
          </a:prstGeom>
        </p:spPr>
      </p:pic>
      <p:graphicFrame>
        <p:nvGraphicFramePr>
          <p:cNvPr id="135" name="Table 134"/>
          <p:cNvGraphicFramePr>
            <a:graphicFrameLocks noGrp="1"/>
          </p:cNvGraphicFramePr>
          <p:nvPr/>
        </p:nvGraphicFramePr>
        <p:xfrm>
          <a:off x="4304219" y="4284055"/>
          <a:ext cx="2057400" cy="159858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80290"/>
                <a:gridCol w="685800"/>
                <a:gridCol w="791310"/>
              </a:tblGrid>
              <a:tr h="166349">
                <a:tc gridSpan="3"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Ordering of Labels</a:t>
                      </a:r>
                      <a:endParaRPr lang="en-GB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8000" marB="18000"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5560"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Move</a:t>
                      </a:r>
                      <a:r>
                        <a:rPr lang="en-GB" sz="800" b="1" baseline="0" dirty="0" smtClean="0"/>
                        <a:t> Number</a:t>
                      </a:r>
                      <a:endParaRPr lang="en-GB" sz="800" b="1" dirty="0"/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baseline="0" dirty="0" smtClean="0"/>
                        <a:t>Classical Expansions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baseline="0" dirty="0" smtClean="0"/>
                        <a:t>Our Guided Expansions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8000" marB="18000" anchor="ctr"/>
                </a:tc>
              </a:tr>
              <a:tr h="226069"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/>
                        <a:t>1</a:t>
                      </a:r>
                      <a:endParaRPr lang="en-GB" sz="900" dirty="0"/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7F7F7F"/>
                          </a:solidFill>
                        </a:rPr>
                        <a:t>Airplane</a:t>
                      </a:r>
                      <a:endParaRPr lang="en-GB" sz="900" dirty="0">
                        <a:solidFill>
                          <a:srgbClr val="7F7F7F"/>
                        </a:solidFill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solidFill>
                            <a:srgbClr val="0000FF"/>
                          </a:solidFill>
                        </a:rPr>
                        <a:t>Sheep</a:t>
                      </a:r>
                      <a:endParaRPr lang="en-GB" sz="900" dirty="0">
                        <a:solidFill>
                          <a:srgbClr val="0000FF"/>
                        </a:solidFill>
                      </a:endParaRPr>
                    </a:p>
                  </a:txBody>
                  <a:tcPr marL="36000" marR="36000" marT="18000" marB="18000" anchor="ctr"/>
                </a:tc>
              </a:tr>
              <a:tr h="226069"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/>
                        <a:t>2</a:t>
                      </a:r>
                      <a:endParaRPr lang="en-GB" sz="900" dirty="0"/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7F7F7F"/>
                          </a:solidFill>
                        </a:rPr>
                        <a:t>Bicycle</a:t>
                      </a:r>
                      <a:endParaRPr lang="en-GB" sz="900" dirty="0">
                        <a:solidFill>
                          <a:srgbClr val="7F7F7F"/>
                        </a:solidFill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solidFill>
                            <a:srgbClr val="0000FF"/>
                          </a:solidFill>
                        </a:rPr>
                        <a:t>Dog</a:t>
                      </a:r>
                      <a:endParaRPr lang="en-GB" sz="900" dirty="0">
                        <a:solidFill>
                          <a:srgbClr val="0000FF"/>
                        </a:solidFill>
                      </a:endParaRPr>
                    </a:p>
                  </a:txBody>
                  <a:tcPr marL="36000" marR="36000" marT="18000" marB="18000" anchor="ctr"/>
                </a:tc>
              </a:tr>
              <a:tr h="226069"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/>
                        <a:t>3</a:t>
                      </a:r>
                      <a:endParaRPr lang="en-GB" sz="900" dirty="0"/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7F7F7F"/>
                          </a:solidFill>
                        </a:rPr>
                        <a:t>Bird</a:t>
                      </a:r>
                      <a:endParaRPr lang="en-GB" sz="900" dirty="0">
                        <a:solidFill>
                          <a:srgbClr val="7F7F7F"/>
                        </a:solidFill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solidFill>
                            <a:srgbClr val="0000FF"/>
                          </a:solidFill>
                        </a:rPr>
                        <a:t>Bird</a:t>
                      </a:r>
                      <a:endParaRPr lang="en-GB" sz="900" dirty="0">
                        <a:solidFill>
                          <a:srgbClr val="0000FF"/>
                        </a:solidFill>
                      </a:endParaRPr>
                    </a:p>
                  </a:txBody>
                  <a:tcPr marL="36000" marR="36000" marT="18000" marB="18000" anchor="ctr"/>
                </a:tc>
              </a:tr>
              <a:tr h="226069"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/>
                        <a:t>4</a:t>
                      </a:r>
                      <a:endParaRPr lang="en-GB" sz="900" dirty="0"/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solidFill>
                            <a:srgbClr val="7F7F7F"/>
                          </a:solidFill>
                        </a:rPr>
                        <a:t>Boat</a:t>
                      </a:r>
                      <a:endParaRPr lang="en-GB" sz="900" dirty="0">
                        <a:solidFill>
                          <a:srgbClr val="7F7F7F"/>
                        </a:solidFill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solidFill>
                            <a:srgbClr val="0000FF"/>
                          </a:solidFill>
                        </a:rPr>
                        <a:t>Cow</a:t>
                      </a:r>
                      <a:endParaRPr lang="en-GB" sz="900" dirty="0">
                        <a:solidFill>
                          <a:srgbClr val="0000FF"/>
                        </a:solidFill>
                      </a:endParaRPr>
                    </a:p>
                  </a:txBody>
                  <a:tcPr marL="36000" marR="36000" marT="18000" marB="18000" anchor="ctr"/>
                </a:tc>
              </a:tr>
              <a:tr h="226069"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/>
                        <a:t>5</a:t>
                      </a:r>
                      <a:endParaRPr lang="en-GB" sz="900" dirty="0"/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solidFill>
                            <a:srgbClr val="7F7F7F"/>
                          </a:solidFill>
                        </a:rPr>
                        <a:t>Bottle</a:t>
                      </a:r>
                      <a:endParaRPr lang="en-GB" sz="900" dirty="0">
                        <a:solidFill>
                          <a:srgbClr val="7F7F7F"/>
                        </a:solidFill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solidFill>
                            <a:srgbClr val="0000FF"/>
                          </a:solidFill>
                        </a:rPr>
                        <a:t>Cat</a:t>
                      </a:r>
                      <a:endParaRPr lang="en-GB" sz="900" dirty="0">
                        <a:solidFill>
                          <a:srgbClr val="0000FF"/>
                        </a:solidFill>
                      </a:endParaRPr>
                    </a:p>
                  </a:txBody>
                  <a:tcPr marL="36000" marR="36000" marT="18000" marB="18000" anchor="ctr"/>
                </a:tc>
              </a:tr>
            </a:tbl>
          </a:graphicData>
        </a:graphic>
      </p:graphicFrame>
      <p:grpSp>
        <p:nvGrpSpPr>
          <p:cNvPr id="136" name="Group 135"/>
          <p:cNvGrpSpPr/>
          <p:nvPr/>
        </p:nvGrpSpPr>
        <p:grpSpPr>
          <a:xfrm>
            <a:off x="7299257" y="4343400"/>
            <a:ext cx="1539941" cy="1524000"/>
            <a:chOff x="7391400" y="4343400"/>
            <a:chExt cx="2667000" cy="2514600"/>
          </a:xfrm>
        </p:grpSpPr>
        <p:grpSp>
          <p:nvGrpSpPr>
            <p:cNvPr id="137" name="Group 40"/>
            <p:cNvGrpSpPr/>
            <p:nvPr/>
          </p:nvGrpSpPr>
          <p:grpSpPr>
            <a:xfrm>
              <a:off x="7924800" y="5105400"/>
              <a:ext cx="1600200" cy="1371600"/>
              <a:chOff x="3505200" y="4800600"/>
              <a:chExt cx="1600200" cy="1371600"/>
            </a:xfrm>
          </p:grpSpPr>
          <p:sp>
            <p:nvSpPr>
              <p:cNvPr id="141" name="Heptagon 140"/>
              <p:cNvSpPr/>
              <p:nvPr/>
            </p:nvSpPr>
            <p:spPr bwMode="auto">
              <a:xfrm>
                <a:off x="3505200" y="4800600"/>
                <a:ext cx="1600200" cy="1371600"/>
              </a:xfrm>
              <a:prstGeom prst="heptagon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pic>
            <p:nvPicPr>
              <p:cNvPr id="142" name="Picture 141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"/>
                  <a:stretch>
                    <a:fillRect/>
                  </a:stretch>
                </p:blipFill>
              </mc:Choice>
              <mc:Fallback>
                <p:blipFill>
                  <a:blip r:embed="rId4"/>
                  <a:stretch>
                    <a:fillRect/>
                  </a:stretch>
                </p:blipFill>
              </mc:Fallback>
            </mc:AlternateContent>
            <p:spPr>
              <a:xfrm>
                <a:off x="3962400" y="5334000"/>
                <a:ext cx="635000" cy="254000"/>
              </a:xfrm>
              <a:prstGeom prst="rect">
                <a:avLst/>
              </a:prstGeom>
            </p:spPr>
          </p:pic>
        </p:grpSp>
        <p:sp>
          <p:nvSpPr>
            <p:cNvPr id="138" name="Regular Pentagon 137"/>
            <p:cNvSpPr/>
            <p:nvPr/>
          </p:nvSpPr>
          <p:spPr bwMode="auto">
            <a:xfrm>
              <a:off x="7391400" y="4343400"/>
              <a:ext cx="2667000" cy="2514600"/>
            </a:xfrm>
            <a:prstGeom prst="pentagon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39" name="Picture 13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9266583" y="4469130"/>
              <a:ext cx="520700" cy="253999"/>
            </a:xfrm>
            <a:prstGeom prst="rect">
              <a:avLst/>
            </a:prstGeom>
          </p:spPr>
        </p:pic>
        <p:sp>
          <p:nvSpPr>
            <p:cNvPr id="140" name="Hexagon 139"/>
            <p:cNvSpPr/>
            <p:nvPr/>
          </p:nvSpPr>
          <p:spPr bwMode="auto">
            <a:xfrm>
              <a:off x="7696200" y="4876800"/>
              <a:ext cx="2133600" cy="1752600"/>
            </a:xfrm>
            <a:prstGeom prst="hexagon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20" name="Rectangle 19"/>
          <p:cNvSpPr/>
          <p:nvPr/>
        </p:nvSpPr>
        <p:spPr bwMode="auto">
          <a:xfrm>
            <a:off x="228600" y="2362200"/>
            <a:ext cx="6172200" cy="3886200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LP Relaxation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LP-relaxation</a:t>
            </a:r>
          </a:p>
          <a:p>
            <a:pPr lvl="1"/>
            <a:r>
              <a:rPr lang="en-US" sz="1600" dirty="0" smtClean="0"/>
              <a:t>[Schlesinger ‘76, </a:t>
            </a:r>
            <a:r>
              <a:rPr lang="en-US" sz="1600" dirty="0" err="1" smtClean="0"/>
              <a:t>Koster</a:t>
            </a:r>
            <a:r>
              <a:rPr lang="en-US" sz="1600" dirty="0" smtClean="0"/>
              <a:t> ’98, </a:t>
            </a:r>
            <a:r>
              <a:rPr lang="en-US" sz="1600" dirty="0" err="1" smtClean="0"/>
              <a:t>Chekuri</a:t>
            </a:r>
            <a:r>
              <a:rPr lang="en-US" sz="1600" dirty="0" smtClean="0"/>
              <a:t> ‘01, Wainwright ’05]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grpSp>
        <p:nvGrpSpPr>
          <p:cNvPr id="6" name="Group 26"/>
          <p:cNvGrpSpPr/>
          <p:nvPr/>
        </p:nvGrpSpPr>
        <p:grpSpPr>
          <a:xfrm>
            <a:off x="1143000" y="4724400"/>
            <a:ext cx="1889760" cy="1661160"/>
            <a:chOff x="3124200" y="3200400"/>
            <a:chExt cx="1889760" cy="1661160"/>
          </a:xfrm>
        </p:grpSpPr>
        <p:sp>
          <p:nvSpPr>
            <p:cNvPr id="28" name="Oval 27"/>
            <p:cNvSpPr>
              <a:spLocks noChangeAspect="1"/>
            </p:cNvSpPr>
            <p:nvPr/>
          </p:nvSpPr>
          <p:spPr bwMode="auto">
            <a:xfrm>
              <a:off x="3962400" y="3200400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 bwMode="auto">
            <a:xfrm>
              <a:off x="4876800" y="3733800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 bwMode="auto">
            <a:xfrm>
              <a:off x="3124200" y="3733800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 bwMode="auto">
            <a:xfrm>
              <a:off x="3352800" y="4724400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 bwMode="auto">
            <a:xfrm>
              <a:off x="4648200" y="4724400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33" name="Straight Connector 32"/>
            <p:cNvCxnSpPr>
              <a:stCxn id="28" idx="3"/>
              <a:endCxn id="30" idx="7"/>
            </p:cNvCxnSpPr>
            <p:nvPr/>
          </p:nvCxnSpPr>
          <p:spPr bwMode="auto">
            <a:xfrm rot="5400000">
              <a:off x="3393673" y="3165073"/>
              <a:ext cx="436414" cy="74121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28" idx="5"/>
              <a:endCxn id="29" idx="1"/>
            </p:cNvCxnSpPr>
            <p:nvPr/>
          </p:nvCxnSpPr>
          <p:spPr bwMode="auto">
            <a:xfrm rot="16200000" flipH="1">
              <a:off x="4269973" y="3126973"/>
              <a:ext cx="436414" cy="81741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30" idx="4"/>
              <a:endCxn id="31" idx="0"/>
            </p:cNvCxnSpPr>
            <p:nvPr/>
          </p:nvCxnSpPr>
          <p:spPr bwMode="auto">
            <a:xfrm rot="16200000" flipH="1">
              <a:off x="2880360" y="4183380"/>
              <a:ext cx="853440" cy="2286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32" idx="2"/>
              <a:endCxn id="31" idx="6"/>
            </p:cNvCxnSpPr>
            <p:nvPr/>
          </p:nvCxnSpPr>
          <p:spPr bwMode="auto">
            <a:xfrm rot="10800000">
              <a:off x="3489960" y="4792980"/>
              <a:ext cx="1158240" cy="158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29" idx="4"/>
              <a:endCxn id="32" idx="0"/>
            </p:cNvCxnSpPr>
            <p:nvPr/>
          </p:nvCxnSpPr>
          <p:spPr bwMode="auto">
            <a:xfrm rot="5400000">
              <a:off x="4404360" y="4183380"/>
              <a:ext cx="853440" cy="2286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83" name="Up Arrow 82"/>
          <p:cNvSpPr/>
          <p:nvPr/>
        </p:nvSpPr>
        <p:spPr bwMode="auto">
          <a:xfrm>
            <a:off x="1981200" y="5105400"/>
            <a:ext cx="152400" cy="914400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342090" y="3165975"/>
            <a:ext cx="848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Primal LP</a:t>
            </a:r>
            <a:endParaRPr lang="en-GB" dirty="0"/>
          </a:p>
        </p:txBody>
      </p:sp>
      <p:sp>
        <p:nvSpPr>
          <p:cNvPr id="85" name="TextBox 84"/>
          <p:cNvSpPr txBox="1"/>
          <p:nvPr/>
        </p:nvSpPr>
        <p:spPr>
          <a:xfrm>
            <a:off x="3429000" y="5334000"/>
            <a:ext cx="729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Dual LP</a:t>
            </a:r>
            <a:endParaRPr lang="en-GB" dirty="0"/>
          </a:p>
        </p:txBody>
      </p:sp>
      <p:sp>
        <p:nvSpPr>
          <p:cNvPr id="64" name="Hexagon 63"/>
          <p:cNvSpPr>
            <a:spLocks noChangeAspect="1"/>
          </p:cNvSpPr>
          <p:nvPr/>
        </p:nvSpPr>
        <p:spPr bwMode="auto">
          <a:xfrm>
            <a:off x="1044590" y="2438400"/>
            <a:ext cx="1927210" cy="1645920"/>
          </a:xfrm>
          <a:prstGeom prst="hexagon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GB" sz="2400"/>
          </a:p>
        </p:txBody>
      </p:sp>
      <p:sp>
        <p:nvSpPr>
          <p:cNvPr id="66" name="Oval 65"/>
          <p:cNvSpPr>
            <a:spLocks/>
          </p:cNvSpPr>
          <p:nvPr/>
        </p:nvSpPr>
        <p:spPr bwMode="auto">
          <a:xfrm>
            <a:off x="1386450" y="4010555"/>
            <a:ext cx="137160" cy="13716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  <a:defRPr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67" name="Oval 66"/>
          <p:cNvSpPr>
            <a:spLocks/>
          </p:cNvSpPr>
          <p:nvPr/>
        </p:nvSpPr>
        <p:spPr bwMode="auto">
          <a:xfrm>
            <a:off x="2492674" y="3999415"/>
            <a:ext cx="137160" cy="13716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  <a:defRPr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68" name="Oval 67"/>
          <p:cNvSpPr>
            <a:spLocks/>
          </p:cNvSpPr>
          <p:nvPr/>
        </p:nvSpPr>
        <p:spPr bwMode="auto">
          <a:xfrm>
            <a:off x="2514600" y="2362200"/>
            <a:ext cx="137160" cy="13716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  <a:defRPr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69" name="Oval 68"/>
          <p:cNvSpPr>
            <a:spLocks/>
          </p:cNvSpPr>
          <p:nvPr/>
        </p:nvSpPr>
        <p:spPr bwMode="auto">
          <a:xfrm>
            <a:off x="1371600" y="2362200"/>
            <a:ext cx="137160" cy="13716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  <a:defRPr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70" name="Oval 69"/>
          <p:cNvSpPr>
            <a:spLocks/>
          </p:cNvSpPr>
          <p:nvPr/>
        </p:nvSpPr>
        <p:spPr bwMode="auto">
          <a:xfrm>
            <a:off x="990600" y="3200400"/>
            <a:ext cx="137160" cy="13716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  <a:defRPr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71" name="Oval 70"/>
          <p:cNvSpPr>
            <a:spLocks/>
          </p:cNvSpPr>
          <p:nvPr/>
        </p:nvSpPr>
        <p:spPr bwMode="auto">
          <a:xfrm>
            <a:off x="2895600" y="3200400"/>
            <a:ext cx="137160" cy="13716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  <a:defRPr/>
            </a:pPr>
            <a:endParaRPr lang="en-US" sz="1200">
              <a:solidFill>
                <a:schemeClr val="tx1"/>
              </a:solidFill>
            </a:endParaRPr>
          </a:p>
        </p:txBody>
      </p:sp>
      <p:grpSp>
        <p:nvGrpSpPr>
          <p:cNvPr id="7" name="Group 168"/>
          <p:cNvGrpSpPr/>
          <p:nvPr/>
        </p:nvGrpSpPr>
        <p:grpSpPr>
          <a:xfrm>
            <a:off x="990600" y="2080840"/>
            <a:ext cx="2041525" cy="2234926"/>
            <a:chOff x="990600" y="2080840"/>
            <a:chExt cx="2041525" cy="2234926"/>
          </a:xfrm>
        </p:grpSpPr>
        <p:sp>
          <p:nvSpPr>
            <p:cNvPr id="72" name="Oval 71"/>
            <p:cNvSpPr>
              <a:spLocks noChangeAspect="1"/>
            </p:cNvSpPr>
            <p:nvPr/>
          </p:nvSpPr>
          <p:spPr bwMode="auto">
            <a:xfrm>
              <a:off x="990600" y="2667000"/>
              <a:ext cx="136525" cy="13652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 bwMode="auto">
            <a:xfrm>
              <a:off x="2895600" y="2667000"/>
              <a:ext cx="136525" cy="13652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 bwMode="auto">
            <a:xfrm>
              <a:off x="1024023" y="3733800"/>
              <a:ext cx="136525" cy="13652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 bwMode="auto">
            <a:xfrm>
              <a:off x="1940326" y="4179241"/>
              <a:ext cx="136525" cy="13652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79" name="Oval 78"/>
            <p:cNvSpPr>
              <a:spLocks noChangeAspect="1"/>
            </p:cNvSpPr>
            <p:nvPr/>
          </p:nvSpPr>
          <p:spPr bwMode="auto">
            <a:xfrm>
              <a:off x="2895600" y="3657600"/>
              <a:ext cx="136525" cy="13652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80" name="Oval 79"/>
            <p:cNvSpPr>
              <a:spLocks noChangeAspect="1"/>
            </p:cNvSpPr>
            <p:nvPr/>
          </p:nvSpPr>
          <p:spPr bwMode="auto">
            <a:xfrm>
              <a:off x="1931088" y="2080840"/>
              <a:ext cx="136525" cy="13652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cxnSp>
          <p:nvCxnSpPr>
            <p:cNvPr id="82" name="Straight Connector 81"/>
            <p:cNvCxnSpPr>
              <a:stCxn id="69" idx="7"/>
              <a:endCxn id="80" idx="2"/>
            </p:cNvCxnSpPr>
            <p:nvPr/>
          </p:nvCxnSpPr>
          <p:spPr bwMode="auto">
            <a:xfrm rot="5400000" flipH="1" flipV="1">
              <a:off x="1593288" y="2044488"/>
              <a:ext cx="233184" cy="44241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68" idx="1"/>
              <a:endCxn id="80" idx="6"/>
            </p:cNvCxnSpPr>
            <p:nvPr/>
          </p:nvCxnSpPr>
          <p:spPr bwMode="auto">
            <a:xfrm rot="16200000" flipV="1">
              <a:off x="2184558" y="2032158"/>
              <a:ext cx="233184" cy="46707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73" idx="1"/>
              <a:endCxn id="68" idx="6"/>
            </p:cNvCxnSpPr>
            <p:nvPr/>
          </p:nvCxnSpPr>
          <p:spPr bwMode="auto">
            <a:xfrm rot="16200000" flipV="1">
              <a:off x="2655571" y="2426971"/>
              <a:ext cx="256213" cy="26383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stCxn id="71" idx="0"/>
              <a:endCxn id="73" idx="4"/>
            </p:cNvCxnSpPr>
            <p:nvPr/>
          </p:nvCxnSpPr>
          <p:spPr bwMode="auto">
            <a:xfrm rot="16200000" flipV="1">
              <a:off x="2765585" y="3001804"/>
              <a:ext cx="396875" cy="31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stCxn id="79" idx="0"/>
              <a:endCxn id="71" idx="4"/>
            </p:cNvCxnSpPr>
            <p:nvPr/>
          </p:nvCxnSpPr>
          <p:spPr bwMode="auto">
            <a:xfrm rot="5400000" flipH="1" flipV="1">
              <a:off x="2804002" y="3497423"/>
              <a:ext cx="320039" cy="31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>
              <a:stCxn id="79" idx="3"/>
              <a:endCxn id="67" idx="6"/>
            </p:cNvCxnSpPr>
            <p:nvPr/>
          </p:nvCxnSpPr>
          <p:spPr bwMode="auto">
            <a:xfrm rot="5400000">
              <a:off x="2625782" y="3778183"/>
              <a:ext cx="293865" cy="2857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stCxn id="67" idx="3"/>
              <a:endCxn id="77" idx="6"/>
            </p:cNvCxnSpPr>
            <p:nvPr/>
          </p:nvCxnSpPr>
          <p:spPr bwMode="auto">
            <a:xfrm rot="5400000">
              <a:off x="2229299" y="3964041"/>
              <a:ext cx="131015" cy="43591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>
              <a:stCxn id="77" idx="2"/>
              <a:endCxn id="66" idx="5"/>
            </p:cNvCxnSpPr>
            <p:nvPr/>
          </p:nvCxnSpPr>
          <p:spPr bwMode="auto">
            <a:xfrm rot="10800000">
              <a:off x="1503524" y="4127630"/>
              <a:ext cx="436803" cy="11987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stCxn id="66" idx="1"/>
              <a:endCxn id="76" idx="5"/>
            </p:cNvCxnSpPr>
            <p:nvPr/>
          </p:nvCxnSpPr>
          <p:spPr bwMode="auto">
            <a:xfrm rot="16200000" flipV="1">
              <a:off x="1183391" y="3807495"/>
              <a:ext cx="180311" cy="26598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76" idx="0"/>
              <a:endCxn id="70" idx="4"/>
            </p:cNvCxnSpPr>
            <p:nvPr/>
          </p:nvCxnSpPr>
          <p:spPr bwMode="auto">
            <a:xfrm rot="16200000" flipV="1">
              <a:off x="877614" y="3519128"/>
              <a:ext cx="396239" cy="3310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70" idx="0"/>
              <a:endCxn id="72" idx="4"/>
            </p:cNvCxnSpPr>
            <p:nvPr/>
          </p:nvCxnSpPr>
          <p:spPr bwMode="auto">
            <a:xfrm rot="16200000" flipV="1">
              <a:off x="860585" y="3001804"/>
              <a:ext cx="396875" cy="31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72" idx="7"/>
              <a:endCxn id="69" idx="2"/>
            </p:cNvCxnSpPr>
            <p:nvPr/>
          </p:nvCxnSpPr>
          <p:spPr bwMode="auto">
            <a:xfrm rot="5400000" flipH="1" flipV="1">
              <a:off x="1111259" y="2426654"/>
              <a:ext cx="256213" cy="26446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" name="Picture 279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3048000"/>
            <a:ext cx="279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" name="Down Arrow 80"/>
          <p:cNvSpPr/>
          <p:nvPr/>
        </p:nvSpPr>
        <p:spPr bwMode="auto">
          <a:xfrm>
            <a:off x="1981200" y="2743200"/>
            <a:ext cx="152400" cy="9906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8" name="Group 45"/>
          <p:cNvGrpSpPr/>
          <p:nvPr/>
        </p:nvGrpSpPr>
        <p:grpSpPr>
          <a:xfrm>
            <a:off x="4980801" y="3185836"/>
            <a:ext cx="3248799" cy="2331972"/>
            <a:chOff x="4599801" y="2925828"/>
            <a:chExt cx="3248799" cy="2331972"/>
          </a:xfrm>
        </p:grpSpPr>
        <p:cxnSp>
          <p:nvCxnSpPr>
            <p:cNvPr id="171" name="Straight Arrow Connector 170"/>
            <p:cNvCxnSpPr/>
            <p:nvPr/>
          </p:nvCxnSpPr>
          <p:spPr bwMode="auto">
            <a:xfrm rot="5400000" flipH="1" flipV="1">
              <a:off x="3886200" y="4037806"/>
              <a:ext cx="21336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/>
            <p:nvPr/>
          </p:nvCxnSpPr>
          <p:spPr bwMode="auto">
            <a:xfrm>
              <a:off x="4800600" y="4953000"/>
              <a:ext cx="3048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73" name="TextBox 172"/>
            <p:cNvSpPr txBox="1"/>
            <p:nvPr/>
          </p:nvSpPr>
          <p:spPr>
            <a:xfrm>
              <a:off x="6715199" y="4980801"/>
              <a:ext cx="10572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Computation</a:t>
              </a:r>
              <a:endParaRPr lang="en-GB" dirty="0"/>
            </a:p>
          </p:txBody>
        </p:sp>
        <p:sp>
          <p:nvSpPr>
            <p:cNvPr id="174" name="TextBox 173"/>
            <p:cNvSpPr txBox="1"/>
            <p:nvPr/>
          </p:nvSpPr>
          <p:spPr>
            <a:xfrm rot="16200000">
              <a:off x="4325229" y="3200400"/>
              <a:ext cx="8261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Objective</a:t>
              </a:r>
              <a:endParaRPr lang="en-GB" dirty="0"/>
            </a:p>
          </p:txBody>
        </p:sp>
      </p:grpSp>
      <p:sp>
        <p:nvSpPr>
          <p:cNvPr id="177" name="Freeform 176"/>
          <p:cNvSpPr/>
          <p:nvPr/>
        </p:nvSpPr>
        <p:spPr bwMode="auto">
          <a:xfrm>
            <a:off x="5633740" y="4367846"/>
            <a:ext cx="2595860" cy="1225389"/>
          </a:xfrm>
          <a:custGeom>
            <a:avLst/>
            <a:gdLst>
              <a:gd name="connsiteX0" fmla="*/ 0 w 2595860"/>
              <a:gd name="connsiteY0" fmla="*/ 1225389 h 1225389"/>
              <a:gd name="connsiteX1" fmla="*/ 479064 w 2595860"/>
              <a:gd name="connsiteY1" fmla="*/ 278497 h 1225389"/>
              <a:gd name="connsiteX2" fmla="*/ 2595860 w 2595860"/>
              <a:gd name="connsiteY2" fmla="*/ 0 h 1225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5860" h="1225389">
                <a:moveTo>
                  <a:pt x="0" y="1225389"/>
                </a:moveTo>
                <a:cubicBezTo>
                  <a:pt x="23210" y="854058"/>
                  <a:pt x="46421" y="482728"/>
                  <a:pt x="479064" y="278497"/>
                </a:cubicBezTo>
                <a:cubicBezTo>
                  <a:pt x="911707" y="74266"/>
                  <a:pt x="2595860" y="0"/>
                  <a:pt x="2595860" y="0"/>
                </a:cubicBezTo>
              </a:path>
            </a:pathLst>
          </a:cu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8" name="Freeform 177"/>
          <p:cNvSpPr/>
          <p:nvPr/>
        </p:nvSpPr>
        <p:spPr bwMode="auto">
          <a:xfrm>
            <a:off x="5600317" y="2819400"/>
            <a:ext cx="2618142" cy="1537306"/>
          </a:xfrm>
          <a:custGeom>
            <a:avLst/>
            <a:gdLst>
              <a:gd name="connsiteX0" fmla="*/ 0 w 2618142"/>
              <a:gd name="connsiteY0" fmla="*/ 0 h 1537306"/>
              <a:gd name="connsiteX1" fmla="*/ 144833 w 2618142"/>
              <a:gd name="connsiteY1" fmla="*/ 556995 h 1537306"/>
              <a:gd name="connsiteX2" fmla="*/ 523628 w 2618142"/>
              <a:gd name="connsiteY2" fmla="*/ 545855 h 1537306"/>
              <a:gd name="connsiteX3" fmla="*/ 545910 w 2618142"/>
              <a:gd name="connsiteY3" fmla="*/ 779793 h 1537306"/>
              <a:gd name="connsiteX4" fmla="*/ 802154 w 2618142"/>
              <a:gd name="connsiteY4" fmla="*/ 779793 h 1537306"/>
              <a:gd name="connsiteX5" fmla="*/ 802154 w 2618142"/>
              <a:gd name="connsiteY5" fmla="*/ 880052 h 1537306"/>
              <a:gd name="connsiteX6" fmla="*/ 924705 w 2618142"/>
              <a:gd name="connsiteY6" fmla="*/ 880052 h 1537306"/>
              <a:gd name="connsiteX7" fmla="*/ 935846 w 2618142"/>
              <a:gd name="connsiteY7" fmla="*/ 1024871 h 1537306"/>
              <a:gd name="connsiteX8" fmla="*/ 1158667 w 2618142"/>
              <a:gd name="connsiteY8" fmla="*/ 1024871 h 1537306"/>
              <a:gd name="connsiteX9" fmla="*/ 1180949 w 2618142"/>
              <a:gd name="connsiteY9" fmla="*/ 1203109 h 1537306"/>
              <a:gd name="connsiteX10" fmla="*/ 1314641 w 2618142"/>
              <a:gd name="connsiteY10" fmla="*/ 1203109 h 1537306"/>
              <a:gd name="connsiteX11" fmla="*/ 1537462 w 2618142"/>
              <a:gd name="connsiteY11" fmla="*/ 1191969 h 1537306"/>
              <a:gd name="connsiteX12" fmla="*/ 1537462 w 2618142"/>
              <a:gd name="connsiteY12" fmla="*/ 1281088 h 1537306"/>
              <a:gd name="connsiteX13" fmla="*/ 1648872 w 2618142"/>
              <a:gd name="connsiteY13" fmla="*/ 1303368 h 1537306"/>
              <a:gd name="connsiteX14" fmla="*/ 1648872 w 2618142"/>
              <a:gd name="connsiteY14" fmla="*/ 1425907 h 1537306"/>
              <a:gd name="connsiteX15" fmla="*/ 1771423 w 2618142"/>
              <a:gd name="connsiteY15" fmla="*/ 1437047 h 1537306"/>
              <a:gd name="connsiteX16" fmla="*/ 2016526 w 2618142"/>
              <a:gd name="connsiteY16" fmla="*/ 1437047 h 1537306"/>
              <a:gd name="connsiteX17" fmla="*/ 2127936 w 2618142"/>
              <a:gd name="connsiteY17" fmla="*/ 1492746 h 1537306"/>
              <a:gd name="connsiteX18" fmla="*/ 2384180 w 2618142"/>
              <a:gd name="connsiteY18" fmla="*/ 1481606 h 1537306"/>
              <a:gd name="connsiteX19" fmla="*/ 2384180 w 2618142"/>
              <a:gd name="connsiteY19" fmla="*/ 1481606 h 1537306"/>
              <a:gd name="connsiteX20" fmla="*/ 2618142 w 2618142"/>
              <a:gd name="connsiteY20" fmla="*/ 1537306 h 153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18142" h="1537306">
                <a:moveTo>
                  <a:pt x="0" y="0"/>
                </a:moveTo>
                <a:lnTo>
                  <a:pt x="144833" y="556995"/>
                </a:lnTo>
                <a:lnTo>
                  <a:pt x="523628" y="545855"/>
                </a:lnTo>
                <a:lnTo>
                  <a:pt x="545910" y="779793"/>
                </a:lnTo>
                <a:lnTo>
                  <a:pt x="802154" y="779793"/>
                </a:lnTo>
                <a:lnTo>
                  <a:pt x="802154" y="880052"/>
                </a:lnTo>
                <a:lnTo>
                  <a:pt x="924705" y="880052"/>
                </a:lnTo>
                <a:lnTo>
                  <a:pt x="935846" y="1024871"/>
                </a:lnTo>
                <a:lnTo>
                  <a:pt x="1158667" y="1024871"/>
                </a:lnTo>
                <a:lnTo>
                  <a:pt x="1180949" y="1203109"/>
                </a:lnTo>
                <a:lnTo>
                  <a:pt x="1314641" y="1203109"/>
                </a:lnTo>
                <a:lnTo>
                  <a:pt x="1537462" y="1191969"/>
                </a:lnTo>
                <a:lnTo>
                  <a:pt x="1537462" y="1281088"/>
                </a:lnTo>
                <a:lnTo>
                  <a:pt x="1648872" y="1303368"/>
                </a:lnTo>
                <a:lnTo>
                  <a:pt x="1648872" y="1425907"/>
                </a:lnTo>
                <a:lnTo>
                  <a:pt x="1771423" y="1437047"/>
                </a:lnTo>
                <a:lnTo>
                  <a:pt x="2016526" y="1437047"/>
                </a:lnTo>
                <a:lnTo>
                  <a:pt x="2127936" y="1492746"/>
                </a:lnTo>
                <a:lnTo>
                  <a:pt x="2384180" y="1481606"/>
                </a:lnTo>
                <a:lnTo>
                  <a:pt x="2384180" y="1481606"/>
                </a:lnTo>
                <a:lnTo>
                  <a:pt x="2618142" y="1537306"/>
                </a:lnTo>
              </a:path>
            </a:pathLst>
          </a:cu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LP Relaxation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LP-relaxation</a:t>
            </a:r>
          </a:p>
          <a:p>
            <a:pPr lvl="1"/>
            <a:r>
              <a:rPr lang="en-US" sz="1600" dirty="0" smtClean="0"/>
              <a:t>[Schlesinger ‘76, </a:t>
            </a:r>
            <a:r>
              <a:rPr lang="en-US" sz="1600" dirty="0" err="1" smtClean="0"/>
              <a:t>Koster</a:t>
            </a:r>
            <a:r>
              <a:rPr lang="en-US" sz="1600" dirty="0" smtClean="0"/>
              <a:t> ’98, </a:t>
            </a:r>
            <a:r>
              <a:rPr lang="en-US" sz="1600" dirty="0" err="1" smtClean="0"/>
              <a:t>Chekuri</a:t>
            </a:r>
            <a:r>
              <a:rPr lang="en-US" sz="1600" dirty="0" smtClean="0"/>
              <a:t> ‘01, Wainwright ’05]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grpSp>
        <p:nvGrpSpPr>
          <p:cNvPr id="6" name="Group 26"/>
          <p:cNvGrpSpPr/>
          <p:nvPr/>
        </p:nvGrpSpPr>
        <p:grpSpPr>
          <a:xfrm>
            <a:off x="1143000" y="4724400"/>
            <a:ext cx="1889760" cy="1661160"/>
            <a:chOff x="3124200" y="3200400"/>
            <a:chExt cx="1889760" cy="1661160"/>
          </a:xfrm>
        </p:grpSpPr>
        <p:sp>
          <p:nvSpPr>
            <p:cNvPr id="28" name="Oval 27"/>
            <p:cNvSpPr>
              <a:spLocks noChangeAspect="1"/>
            </p:cNvSpPr>
            <p:nvPr/>
          </p:nvSpPr>
          <p:spPr bwMode="auto">
            <a:xfrm>
              <a:off x="3962400" y="3200400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 bwMode="auto">
            <a:xfrm>
              <a:off x="4876800" y="3733800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 bwMode="auto">
            <a:xfrm>
              <a:off x="3124200" y="3733800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 bwMode="auto">
            <a:xfrm>
              <a:off x="3352800" y="4724400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 bwMode="auto">
            <a:xfrm>
              <a:off x="4648200" y="4724400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33" name="Straight Connector 32"/>
            <p:cNvCxnSpPr>
              <a:stCxn id="28" idx="3"/>
              <a:endCxn id="30" idx="7"/>
            </p:cNvCxnSpPr>
            <p:nvPr/>
          </p:nvCxnSpPr>
          <p:spPr bwMode="auto">
            <a:xfrm rot="5400000">
              <a:off x="3393673" y="3165073"/>
              <a:ext cx="436414" cy="74121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28" idx="5"/>
              <a:endCxn id="29" idx="1"/>
            </p:cNvCxnSpPr>
            <p:nvPr/>
          </p:nvCxnSpPr>
          <p:spPr bwMode="auto">
            <a:xfrm rot="16200000" flipH="1">
              <a:off x="4269973" y="3126973"/>
              <a:ext cx="436414" cy="81741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30" idx="4"/>
              <a:endCxn id="31" idx="0"/>
            </p:cNvCxnSpPr>
            <p:nvPr/>
          </p:nvCxnSpPr>
          <p:spPr bwMode="auto">
            <a:xfrm rot="16200000" flipH="1">
              <a:off x="2880360" y="4183380"/>
              <a:ext cx="853440" cy="2286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32" idx="2"/>
              <a:endCxn id="31" idx="6"/>
            </p:cNvCxnSpPr>
            <p:nvPr/>
          </p:nvCxnSpPr>
          <p:spPr bwMode="auto">
            <a:xfrm rot="10800000">
              <a:off x="3489960" y="4792980"/>
              <a:ext cx="1158240" cy="158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29" idx="4"/>
              <a:endCxn id="32" idx="0"/>
            </p:cNvCxnSpPr>
            <p:nvPr/>
          </p:nvCxnSpPr>
          <p:spPr bwMode="auto">
            <a:xfrm rot="5400000">
              <a:off x="4404360" y="4183380"/>
              <a:ext cx="853440" cy="2286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83" name="Up Arrow 82"/>
          <p:cNvSpPr/>
          <p:nvPr/>
        </p:nvSpPr>
        <p:spPr bwMode="auto">
          <a:xfrm>
            <a:off x="1981200" y="5105400"/>
            <a:ext cx="152400" cy="914400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342090" y="3165975"/>
            <a:ext cx="848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Primal LP</a:t>
            </a:r>
            <a:endParaRPr lang="en-GB" dirty="0"/>
          </a:p>
        </p:txBody>
      </p:sp>
      <p:sp>
        <p:nvSpPr>
          <p:cNvPr id="85" name="TextBox 84"/>
          <p:cNvSpPr txBox="1"/>
          <p:nvPr/>
        </p:nvSpPr>
        <p:spPr>
          <a:xfrm>
            <a:off x="3429000" y="5334000"/>
            <a:ext cx="729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Dual LP</a:t>
            </a:r>
            <a:endParaRPr lang="en-GB" dirty="0"/>
          </a:p>
        </p:txBody>
      </p:sp>
      <p:sp>
        <p:nvSpPr>
          <p:cNvPr id="64" name="Hexagon 63"/>
          <p:cNvSpPr>
            <a:spLocks noChangeAspect="1"/>
          </p:cNvSpPr>
          <p:nvPr/>
        </p:nvSpPr>
        <p:spPr bwMode="auto">
          <a:xfrm>
            <a:off x="1044590" y="2438400"/>
            <a:ext cx="1927210" cy="1645920"/>
          </a:xfrm>
          <a:prstGeom prst="hexagon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GB" sz="2400"/>
          </a:p>
        </p:txBody>
      </p:sp>
      <p:sp>
        <p:nvSpPr>
          <p:cNvPr id="66" name="Oval 65"/>
          <p:cNvSpPr>
            <a:spLocks/>
          </p:cNvSpPr>
          <p:nvPr/>
        </p:nvSpPr>
        <p:spPr bwMode="auto">
          <a:xfrm>
            <a:off x="1386450" y="4010555"/>
            <a:ext cx="137160" cy="13716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  <a:defRPr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67" name="Oval 66"/>
          <p:cNvSpPr>
            <a:spLocks/>
          </p:cNvSpPr>
          <p:nvPr/>
        </p:nvSpPr>
        <p:spPr bwMode="auto">
          <a:xfrm>
            <a:off x="2492674" y="3999415"/>
            <a:ext cx="137160" cy="13716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  <a:defRPr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68" name="Oval 67"/>
          <p:cNvSpPr>
            <a:spLocks/>
          </p:cNvSpPr>
          <p:nvPr/>
        </p:nvSpPr>
        <p:spPr bwMode="auto">
          <a:xfrm>
            <a:off x="2514600" y="2362200"/>
            <a:ext cx="137160" cy="13716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  <a:defRPr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69" name="Oval 68"/>
          <p:cNvSpPr>
            <a:spLocks/>
          </p:cNvSpPr>
          <p:nvPr/>
        </p:nvSpPr>
        <p:spPr bwMode="auto">
          <a:xfrm>
            <a:off x="1371600" y="2362200"/>
            <a:ext cx="137160" cy="13716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  <a:defRPr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70" name="Oval 69"/>
          <p:cNvSpPr>
            <a:spLocks/>
          </p:cNvSpPr>
          <p:nvPr/>
        </p:nvSpPr>
        <p:spPr bwMode="auto">
          <a:xfrm>
            <a:off x="990600" y="3200400"/>
            <a:ext cx="137160" cy="13716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  <a:defRPr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71" name="Oval 70"/>
          <p:cNvSpPr>
            <a:spLocks/>
          </p:cNvSpPr>
          <p:nvPr/>
        </p:nvSpPr>
        <p:spPr bwMode="auto">
          <a:xfrm>
            <a:off x="2895600" y="3200400"/>
            <a:ext cx="137160" cy="13716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  <a:defRPr/>
            </a:pPr>
            <a:endParaRPr lang="en-US" sz="1200">
              <a:solidFill>
                <a:schemeClr val="tx1"/>
              </a:solidFill>
            </a:endParaRPr>
          </a:p>
        </p:txBody>
      </p:sp>
      <p:grpSp>
        <p:nvGrpSpPr>
          <p:cNvPr id="7" name="Group 168"/>
          <p:cNvGrpSpPr/>
          <p:nvPr/>
        </p:nvGrpSpPr>
        <p:grpSpPr>
          <a:xfrm>
            <a:off x="990600" y="2080840"/>
            <a:ext cx="2041525" cy="2234926"/>
            <a:chOff x="990600" y="2080840"/>
            <a:chExt cx="2041525" cy="2234926"/>
          </a:xfrm>
        </p:grpSpPr>
        <p:sp>
          <p:nvSpPr>
            <p:cNvPr id="72" name="Oval 71"/>
            <p:cNvSpPr>
              <a:spLocks noChangeAspect="1"/>
            </p:cNvSpPr>
            <p:nvPr/>
          </p:nvSpPr>
          <p:spPr bwMode="auto">
            <a:xfrm>
              <a:off x="990600" y="2667000"/>
              <a:ext cx="136525" cy="13652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 bwMode="auto">
            <a:xfrm>
              <a:off x="2895600" y="2667000"/>
              <a:ext cx="136525" cy="13652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 bwMode="auto">
            <a:xfrm>
              <a:off x="1024023" y="3733800"/>
              <a:ext cx="136525" cy="13652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 bwMode="auto">
            <a:xfrm>
              <a:off x="1940326" y="4179241"/>
              <a:ext cx="136525" cy="13652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79" name="Oval 78"/>
            <p:cNvSpPr>
              <a:spLocks noChangeAspect="1"/>
            </p:cNvSpPr>
            <p:nvPr/>
          </p:nvSpPr>
          <p:spPr bwMode="auto">
            <a:xfrm>
              <a:off x="2895600" y="3657600"/>
              <a:ext cx="136525" cy="13652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80" name="Oval 79"/>
            <p:cNvSpPr>
              <a:spLocks noChangeAspect="1"/>
            </p:cNvSpPr>
            <p:nvPr/>
          </p:nvSpPr>
          <p:spPr bwMode="auto">
            <a:xfrm>
              <a:off x="1931088" y="2080840"/>
              <a:ext cx="136525" cy="13652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cxnSp>
          <p:nvCxnSpPr>
            <p:cNvPr id="82" name="Straight Connector 81"/>
            <p:cNvCxnSpPr>
              <a:stCxn id="69" idx="7"/>
              <a:endCxn id="80" idx="2"/>
            </p:cNvCxnSpPr>
            <p:nvPr/>
          </p:nvCxnSpPr>
          <p:spPr bwMode="auto">
            <a:xfrm rot="5400000" flipH="1" flipV="1">
              <a:off x="1593288" y="2044488"/>
              <a:ext cx="233184" cy="44241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68" idx="1"/>
              <a:endCxn id="80" idx="6"/>
            </p:cNvCxnSpPr>
            <p:nvPr/>
          </p:nvCxnSpPr>
          <p:spPr bwMode="auto">
            <a:xfrm rot="16200000" flipV="1">
              <a:off x="2184558" y="2032158"/>
              <a:ext cx="233184" cy="46707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73" idx="1"/>
              <a:endCxn id="68" idx="6"/>
            </p:cNvCxnSpPr>
            <p:nvPr/>
          </p:nvCxnSpPr>
          <p:spPr bwMode="auto">
            <a:xfrm rot="16200000" flipV="1">
              <a:off x="2655571" y="2426971"/>
              <a:ext cx="256213" cy="26383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stCxn id="71" idx="0"/>
              <a:endCxn id="73" idx="4"/>
            </p:cNvCxnSpPr>
            <p:nvPr/>
          </p:nvCxnSpPr>
          <p:spPr bwMode="auto">
            <a:xfrm rot="16200000" flipV="1">
              <a:off x="2765585" y="3001804"/>
              <a:ext cx="396875" cy="31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stCxn id="79" idx="0"/>
              <a:endCxn id="71" idx="4"/>
            </p:cNvCxnSpPr>
            <p:nvPr/>
          </p:nvCxnSpPr>
          <p:spPr bwMode="auto">
            <a:xfrm rot="5400000" flipH="1" flipV="1">
              <a:off x="2804002" y="3497423"/>
              <a:ext cx="320039" cy="31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>
              <a:stCxn id="79" idx="3"/>
              <a:endCxn id="67" idx="6"/>
            </p:cNvCxnSpPr>
            <p:nvPr/>
          </p:nvCxnSpPr>
          <p:spPr bwMode="auto">
            <a:xfrm rot="5400000">
              <a:off x="2625782" y="3778183"/>
              <a:ext cx="293865" cy="2857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stCxn id="67" idx="3"/>
              <a:endCxn id="77" idx="6"/>
            </p:cNvCxnSpPr>
            <p:nvPr/>
          </p:nvCxnSpPr>
          <p:spPr bwMode="auto">
            <a:xfrm rot="5400000">
              <a:off x="2229299" y="3964041"/>
              <a:ext cx="131015" cy="43591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>
              <a:stCxn id="77" idx="2"/>
              <a:endCxn id="66" idx="5"/>
            </p:cNvCxnSpPr>
            <p:nvPr/>
          </p:nvCxnSpPr>
          <p:spPr bwMode="auto">
            <a:xfrm rot="10800000">
              <a:off x="1503524" y="4127630"/>
              <a:ext cx="436803" cy="11987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stCxn id="66" idx="1"/>
              <a:endCxn id="76" idx="5"/>
            </p:cNvCxnSpPr>
            <p:nvPr/>
          </p:nvCxnSpPr>
          <p:spPr bwMode="auto">
            <a:xfrm rot="16200000" flipV="1">
              <a:off x="1183391" y="3807495"/>
              <a:ext cx="180311" cy="26598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76" idx="0"/>
              <a:endCxn id="70" idx="4"/>
            </p:cNvCxnSpPr>
            <p:nvPr/>
          </p:nvCxnSpPr>
          <p:spPr bwMode="auto">
            <a:xfrm rot="16200000" flipV="1">
              <a:off x="877614" y="3519128"/>
              <a:ext cx="396239" cy="3310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70" idx="0"/>
              <a:endCxn id="72" idx="4"/>
            </p:cNvCxnSpPr>
            <p:nvPr/>
          </p:nvCxnSpPr>
          <p:spPr bwMode="auto">
            <a:xfrm rot="16200000" flipV="1">
              <a:off x="860585" y="3001804"/>
              <a:ext cx="396875" cy="31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72" idx="7"/>
              <a:endCxn id="69" idx="2"/>
            </p:cNvCxnSpPr>
            <p:nvPr/>
          </p:nvCxnSpPr>
          <p:spPr bwMode="auto">
            <a:xfrm rot="5400000" flipH="1" flipV="1">
              <a:off x="1111259" y="2426654"/>
              <a:ext cx="256213" cy="26446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" name="Picture 279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3048000"/>
            <a:ext cx="279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" name="Down Arrow 80"/>
          <p:cNvSpPr/>
          <p:nvPr/>
        </p:nvSpPr>
        <p:spPr bwMode="auto">
          <a:xfrm>
            <a:off x="1981200" y="2743200"/>
            <a:ext cx="152400" cy="9906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8" name="Group 45"/>
          <p:cNvGrpSpPr/>
          <p:nvPr/>
        </p:nvGrpSpPr>
        <p:grpSpPr>
          <a:xfrm>
            <a:off x="4980801" y="3185836"/>
            <a:ext cx="3248799" cy="2331972"/>
            <a:chOff x="4599801" y="2925828"/>
            <a:chExt cx="3248799" cy="2331972"/>
          </a:xfrm>
        </p:grpSpPr>
        <p:cxnSp>
          <p:nvCxnSpPr>
            <p:cNvPr id="171" name="Straight Arrow Connector 170"/>
            <p:cNvCxnSpPr/>
            <p:nvPr/>
          </p:nvCxnSpPr>
          <p:spPr bwMode="auto">
            <a:xfrm rot="5400000" flipH="1" flipV="1">
              <a:off x="3886200" y="4037806"/>
              <a:ext cx="21336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/>
            <p:nvPr/>
          </p:nvCxnSpPr>
          <p:spPr bwMode="auto">
            <a:xfrm>
              <a:off x="4800600" y="4953000"/>
              <a:ext cx="3048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73" name="TextBox 172"/>
            <p:cNvSpPr txBox="1"/>
            <p:nvPr/>
          </p:nvSpPr>
          <p:spPr>
            <a:xfrm>
              <a:off x="6715199" y="4980801"/>
              <a:ext cx="10572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Computation</a:t>
              </a:r>
              <a:endParaRPr lang="en-GB" dirty="0"/>
            </a:p>
          </p:txBody>
        </p:sp>
        <p:sp>
          <p:nvSpPr>
            <p:cNvPr id="174" name="TextBox 173"/>
            <p:cNvSpPr txBox="1"/>
            <p:nvPr/>
          </p:nvSpPr>
          <p:spPr>
            <a:xfrm rot="16200000">
              <a:off x="4325229" y="3200400"/>
              <a:ext cx="8261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Objective</a:t>
              </a:r>
              <a:endParaRPr lang="en-GB" dirty="0"/>
            </a:p>
          </p:txBody>
        </p:sp>
      </p:grpSp>
      <p:sp>
        <p:nvSpPr>
          <p:cNvPr id="175" name="Freeform 174"/>
          <p:cNvSpPr/>
          <p:nvPr/>
        </p:nvSpPr>
        <p:spPr bwMode="auto">
          <a:xfrm>
            <a:off x="5656541" y="4519200"/>
            <a:ext cx="2485800" cy="986046"/>
          </a:xfrm>
          <a:custGeom>
            <a:avLst/>
            <a:gdLst>
              <a:gd name="connsiteX0" fmla="*/ 0 w 2485800"/>
              <a:gd name="connsiteY0" fmla="*/ 986046 h 986046"/>
              <a:gd name="connsiteX1" fmla="*/ 434201 w 2485800"/>
              <a:gd name="connsiteY1" fmla="*/ 161024 h 986046"/>
              <a:gd name="connsiteX2" fmla="*/ 2485800 w 2485800"/>
              <a:gd name="connsiteY2" fmla="*/ 19902 h 986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5800" h="986046">
                <a:moveTo>
                  <a:pt x="0" y="986046"/>
                </a:moveTo>
                <a:cubicBezTo>
                  <a:pt x="9950" y="654047"/>
                  <a:pt x="19901" y="322048"/>
                  <a:pt x="434201" y="161024"/>
                </a:cubicBezTo>
                <a:cubicBezTo>
                  <a:pt x="848501" y="0"/>
                  <a:pt x="2485800" y="19902"/>
                  <a:pt x="2485800" y="19902"/>
                </a:cubicBezTo>
              </a:path>
            </a:pathLst>
          </a:cu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6" name="Freeform 175"/>
          <p:cNvSpPr/>
          <p:nvPr/>
        </p:nvSpPr>
        <p:spPr bwMode="auto">
          <a:xfrm>
            <a:off x="5558846" y="2819400"/>
            <a:ext cx="2583495" cy="1487212"/>
          </a:xfrm>
          <a:custGeom>
            <a:avLst/>
            <a:gdLst>
              <a:gd name="connsiteX0" fmla="*/ 0 w 2583495"/>
              <a:gd name="connsiteY0" fmla="*/ 0 h 1487212"/>
              <a:gd name="connsiteX1" fmla="*/ 162825 w 2583495"/>
              <a:gd name="connsiteY1" fmla="*/ 542778 h 1487212"/>
              <a:gd name="connsiteX2" fmla="*/ 521041 w 2583495"/>
              <a:gd name="connsiteY2" fmla="*/ 531922 h 1487212"/>
              <a:gd name="connsiteX3" fmla="*/ 564461 w 2583495"/>
              <a:gd name="connsiteY3" fmla="*/ 749034 h 1487212"/>
              <a:gd name="connsiteX4" fmla="*/ 792417 w 2583495"/>
              <a:gd name="connsiteY4" fmla="*/ 770745 h 1487212"/>
              <a:gd name="connsiteX5" fmla="*/ 814127 w 2583495"/>
              <a:gd name="connsiteY5" fmla="*/ 868445 h 1487212"/>
              <a:gd name="connsiteX6" fmla="*/ 933532 w 2583495"/>
              <a:gd name="connsiteY6" fmla="*/ 868445 h 1487212"/>
              <a:gd name="connsiteX7" fmla="*/ 955242 w 2583495"/>
              <a:gd name="connsiteY7" fmla="*/ 998712 h 1487212"/>
              <a:gd name="connsiteX8" fmla="*/ 1161487 w 2583495"/>
              <a:gd name="connsiteY8" fmla="*/ 998712 h 1487212"/>
              <a:gd name="connsiteX9" fmla="*/ 1194053 w 2583495"/>
              <a:gd name="connsiteY9" fmla="*/ 1183256 h 1487212"/>
              <a:gd name="connsiteX10" fmla="*/ 1541413 w 2583495"/>
              <a:gd name="connsiteY10" fmla="*/ 1183256 h 1487212"/>
              <a:gd name="connsiteX11" fmla="*/ 1563123 w 2583495"/>
              <a:gd name="connsiteY11" fmla="*/ 1259245 h 1487212"/>
              <a:gd name="connsiteX12" fmla="*/ 1660818 w 2583495"/>
              <a:gd name="connsiteY12" fmla="*/ 1291812 h 1487212"/>
              <a:gd name="connsiteX13" fmla="*/ 1660818 w 2583495"/>
              <a:gd name="connsiteY13" fmla="*/ 1400367 h 1487212"/>
              <a:gd name="connsiteX14" fmla="*/ 2040744 w 2583495"/>
              <a:gd name="connsiteY14" fmla="*/ 1411223 h 1487212"/>
              <a:gd name="connsiteX15" fmla="*/ 2116729 w 2583495"/>
              <a:gd name="connsiteY15" fmla="*/ 1487212 h 1487212"/>
              <a:gd name="connsiteX16" fmla="*/ 2583495 w 2583495"/>
              <a:gd name="connsiteY16" fmla="*/ 1476356 h 148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83495" h="1487212">
                <a:moveTo>
                  <a:pt x="0" y="0"/>
                </a:moveTo>
                <a:lnTo>
                  <a:pt x="162825" y="542778"/>
                </a:lnTo>
                <a:lnTo>
                  <a:pt x="521041" y="531922"/>
                </a:lnTo>
                <a:lnTo>
                  <a:pt x="564461" y="749034"/>
                </a:lnTo>
                <a:lnTo>
                  <a:pt x="792417" y="770745"/>
                </a:lnTo>
                <a:lnTo>
                  <a:pt x="814127" y="868445"/>
                </a:lnTo>
                <a:lnTo>
                  <a:pt x="933532" y="868445"/>
                </a:lnTo>
                <a:lnTo>
                  <a:pt x="955242" y="998712"/>
                </a:lnTo>
                <a:lnTo>
                  <a:pt x="1161487" y="998712"/>
                </a:lnTo>
                <a:lnTo>
                  <a:pt x="1194053" y="1183256"/>
                </a:lnTo>
                <a:lnTo>
                  <a:pt x="1541413" y="1183256"/>
                </a:lnTo>
                <a:lnTo>
                  <a:pt x="1563123" y="1259245"/>
                </a:lnTo>
                <a:lnTo>
                  <a:pt x="1660818" y="1291812"/>
                </a:lnTo>
                <a:lnTo>
                  <a:pt x="1660818" y="1400367"/>
                </a:lnTo>
                <a:lnTo>
                  <a:pt x="2040744" y="1411223"/>
                </a:lnTo>
                <a:lnTo>
                  <a:pt x="2116729" y="1487212"/>
                </a:lnTo>
                <a:lnTo>
                  <a:pt x="2583495" y="1476356"/>
                </a:lnTo>
              </a:path>
            </a:pathLst>
          </a:cu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Hierarchy of LPs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44" name="Picture 4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639994" y="2971800"/>
            <a:ext cx="825500" cy="254000"/>
          </a:xfrm>
          <a:prstGeom prst="rect">
            <a:avLst/>
          </a:prstGeom>
        </p:spPr>
      </p:pic>
      <p:pic>
        <p:nvPicPr>
          <p:cNvPr id="45" name="Picture 4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675294" y="2971800"/>
            <a:ext cx="825500" cy="254000"/>
          </a:xfrm>
          <a:prstGeom prst="rect">
            <a:avLst/>
          </a:prstGeom>
        </p:spPr>
      </p:pic>
      <p:sp>
        <p:nvSpPr>
          <p:cNvPr id="49" name="Right Arrow 48"/>
          <p:cNvSpPr/>
          <p:nvPr/>
        </p:nvSpPr>
        <p:spPr bwMode="auto">
          <a:xfrm>
            <a:off x="1789094" y="2209800"/>
            <a:ext cx="5486399" cy="45720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51" name="Straight Connector 50"/>
          <p:cNvCxnSpPr/>
          <p:nvPr/>
        </p:nvCxnSpPr>
        <p:spPr bwMode="auto">
          <a:xfrm rot="5400000">
            <a:off x="2198783" y="2543289"/>
            <a:ext cx="685800" cy="1882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 rot="5400000">
            <a:off x="4865783" y="2543289"/>
            <a:ext cx="685800" cy="1882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035590" y="2633246"/>
            <a:ext cx="2005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Edge-Consistent LP</a:t>
            </a:r>
            <a:endParaRPr lang="en-US" sz="1600" dirty="0"/>
          </a:p>
        </p:txBody>
      </p:sp>
      <p:sp>
        <p:nvSpPr>
          <p:cNvPr id="55" name="TextBox 54"/>
          <p:cNvSpPr txBox="1"/>
          <p:nvPr/>
        </p:nvSpPr>
        <p:spPr>
          <a:xfrm>
            <a:off x="4940836" y="2667000"/>
            <a:ext cx="2727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Triplet-Clique Consistent LP</a:t>
            </a:r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2029990" y="1905000"/>
            <a:ext cx="3480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Increasingly Complex Sub-problems</a:t>
            </a:r>
            <a:endParaRPr lang="en-US" sz="1600" dirty="0"/>
          </a:p>
        </p:txBody>
      </p:sp>
      <p:sp>
        <p:nvSpPr>
          <p:cNvPr id="69" name="Freeform 68"/>
          <p:cNvSpPr/>
          <p:nvPr/>
        </p:nvSpPr>
        <p:spPr bwMode="auto">
          <a:xfrm>
            <a:off x="2564462" y="2987842"/>
            <a:ext cx="721895" cy="1270000"/>
          </a:xfrm>
          <a:custGeom>
            <a:avLst/>
            <a:gdLst>
              <a:gd name="connsiteX0" fmla="*/ 0 w 721895"/>
              <a:gd name="connsiteY0" fmla="*/ 0 h 1270000"/>
              <a:gd name="connsiteX1" fmla="*/ 160421 w 721895"/>
              <a:gd name="connsiteY1" fmla="*/ 802105 h 1270000"/>
              <a:gd name="connsiteX2" fmla="*/ 721895 w 721895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1895" h="1270000">
                <a:moveTo>
                  <a:pt x="0" y="0"/>
                </a:moveTo>
                <a:cubicBezTo>
                  <a:pt x="20052" y="295219"/>
                  <a:pt x="40105" y="590438"/>
                  <a:pt x="160421" y="802105"/>
                </a:cubicBezTo>
                <a:cubicBezTo>
                  <a:pt x="280737" y="1013772"/>
                  <a:pt x="721895" y="1270000"/>
                  <a:pt x="721895" y="1270000"/>
                </a:cubicBez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0" name="Freeform 69"/>
          <p:cNvSpPr/>
          <p:nvPr/>
        </p:nvSpPr>
        <p:spPr bwMode="auto">
          <a:xfrm>
            <a:off x="4903936" y="2934368"/>
            <a:ext cx="331983" cy="1082843"/>
          </a:xfrm>
          <a:custGeom>
            <a:avLst/>
            <a:gdLst>
              <a:gd name="connsiteX0" fmla="*/ 307474 w 331983"/>
              <a:gd name="connsiteY0" fmla="*/ 0 h 1082843"/>
              <a:gd name="connsiteX1" fmla="*/ 280737 w 331983"/>
              <a:gd name="connsiteY1" fmla="*/ 735264 h 1082843"/>
              <a:gd name="connsiteX2" fmla="*/ 0 w 331983"/>
              <a:gd name="connsiteY2" fmla="*/ 1082843 h 108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1983" h="1082843">
                <a:moveTo>
                  <a:pt x="307474" y="0"/>
                </a:moveTo>
                <a:cubicBezTo>
                  <a:pt x="319728" y="277395"/>
                  <a:pt x="331983" y="554790"/>
                  <a:pt x="280737" y="735264"/>
                </a:cubicBezTo>
                <a:cubicBezTo>
                  <a:pt x="229491" y="915738"/>
                  <a:pt x="114745" y="999290"/>
                  <a:pt x="0" y="1082843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stealth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20700" y="3886200"/>
            <a:ext cx="29326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LPDG to the rescue!</a:t>
            </a:r>
          </a:p>
          <a:p>
            <a:pPr algn="l"/>
            <a:r>
              <a:rPr lang="en-US" sz="1600" dirty="0" smtClean="0"/>
              <a:t>-- Score Clusters / Constraints</a:t>
            </a:r>
            <a:br>
              <a:rPr lang="en-US" sz="1600" dirty="0" smtClean="0"/>
            </a:br>
            <a:r>
              <a:rPr lang="en-US" sz="1600" dirty="0" smtClean="0"/>
              <a:t>-- Add high scoring ones</a:t>
            </a:r>
            <a:endParaRPr lang="en-US" sz="1600" dirty="0"/>
          </a:p>
        </p:txBody>
      </p:sp>
      <p:sp>
        <p:nvSpPr>
          <p:cNvPr id="25" name="Hexagon 24"/>
          <p:cNvSpPr>
            <a:spLocks noChangeAspect="1"/>
          </p:cNvSpPr>
          <p:nvPr/>
        </p:nvSpPr>
        <p:spPr bwMode="auto">
          <a:xfrm>
            <a:off x="3269630" y="4447234"/>
            <a:ext cx="1927210" cy="1645920"/>
          </a:xfrm>
          <a:prstGeom prst="hexagon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GB" sz="2400"/>
          </a:p>
        </p:txBody>
      </p:sp>
      <p:sp>
        <p:nvSpPr>
          <p:cNvPr id="26" name="Oval 25"/>
          <p:cNvSpPr>
            <a:spLocks/>
          </p:cNvSpPr>
          <p:nvPr/>
        </p:nvSpPr>
        <p:spPr bwMode="auto">
          <a:xfrm>
            <a:off x="3611490" y="6019389"/>
            <a:ext cx="137160" cy="13716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  <a:defRPr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7" name="Oval 26"/>
          <p:cNvSpPr>
            <a:spLocks/>
          </p:cNvSpPr>
          <p:nvPr/>
        </p:nvSpPr>
        <p:spPr bwMode="auto">
          <a:xfrm>
            <a:off x="4717714" y="6008249"/>
            <a:ext cx="137160" cy="13716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  <a:defRPr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8" name="Oval 27"/>
          <p:cNvSpPr>
            <a:spLocks/>
          </p:cNvSpPr>
          <p:nvPr/>
        </p:nvSpPr>
        <p:spPr bwMode="auto">
          <a:xfrm>
            <a:off x="4739640" y="4371034"/>
            <a:ext cx="137160" cy="13716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  <a:defRPr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9" name="Oval 28"/>
          <p:cNvSpPr>
            <a:spLocks/>
          </p:cNvSpPr>
          <p:nvPr/>
        </p:nvSpPr>
        <p:spPr bwMode="auto">
          <a:xfrm>
            <a:off x="3596640" y="4371034"/>
            <a:ext cx="137160" cy="13716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  <a:defRPr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0" name="Oval 29"/>
          <p:cNvSpPr>
            <a:spLocks/>
          </p:cNvSpPr>
          <p:nvPr/>
        </p:nvSpPr>
        <p:spPr bwMode="auto">
          <a:xfrm>
            <a:off x="3215640" y="5209234"/>
            <a:ext cx="137160" cy="13716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  <a:defRPr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1" name="Oval 30"/>
          <p:cNvSpPr>
            <a:spLocks/>
          </p:cNvSpPr>
          <p:nvPr/>
        </p:nvSpPr>
        <p:spPr bwMode="auto">
          <a:xfrm>
            <a:off x="5120640" y="5209234"/>
            <a:ext cx="137160" cy="13716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  <a:defRPr/>
            </a:pPr>
            <a:endParaRPr lang="en-US" sz="1200">
              <a:solidFill>
                <a:schemeClr val="tx1"/>
              </a:solidFill>
            </a:endParaRPr>
          </a:p>
        </p:txBody>
      </p:sp>
      <p:grpSp>
        <p:nvGrpSpPr>
          <p:cNvPr id="32" name="Group 168"/>
          <p:cNvGrpSpPr/>
          <p:nvPr/>
        </p:nvGrpSpPr>
        <p:grpSpPr>
          <a:xfrm>
            <a:off x="3215640" y="4089674"/>
            <a:ext cx="2041525" cy="2234926"/>
            <a:chOff x="990600" y="2080840"/>
            <a:chExt cx="2041525" cy="2234926"/>
          </a:xfrm>
        </p:grpSpPr>
        <p:sp>
          <p:nvSpPr>
            <p:cNvPr id="33" name="Oval 32"/>
            <p:cNvSpPr>
              <a:spLocks noChangeAspect="1"/>
            </p:cNvSpPr>
            <p:nvPr/>
          </p:nvSpPr>
          <p:spPr bwMode="auto">
            <a:xfrm>
              <a:off x="990600" y="2667000"/>
              <a:ext cx="136525" cy="13652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 bwMode="auto">
            <a:xfrm>
              <a:off x="2895600" y="2667000"/>
              <a:ext cx="136525" cy="13652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 bwMode="auto">
            <a:xfrm>
              <a:off x="1024023" y="3733800"/>
              <a:ext cx="136525" cy="13652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 bwMode="auto">
            <a:xfrm>
              <a:off x="1940326" y="4179241"/>
              <a:ext cx="136525" cy="13652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 bwMode="auto">
            <a:xfrm>
              <a:off x="2895600" y="3657600"/>
              <a:ext cx="136525" cy="13652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 bwMode="auto">
            <a:xfrm>
              <a:off x="1931088" y="2080840"/>
              <a:ext cx="136525" cy="13652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cxnSp>
          <p:nvCxnSpPr>
            <p:cNvPr id="39" name="Straight Connector 38"/>
            <p:cNvCxnSpPr>
              <a:stCxn id="29" idx="7"/>
              <a:endCxn id="38" idx="2"/>
            </p:cNvCxnSpPr>
            <p:nvPr/>
          </p:nvCxnSpPr>
          <p:spPr bwMode="auto">
            <a:xfrm rot="5400000" flipH="1" flipV="1">
              <a:off x="1600908" y="2052108"/>
              <a:ext cx="233184" cy="42717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28" idx="1"/>
              <a:endCxn id="38" idx="6"/>
            </p:cNvCxnSpPr>
            <p:nvPr/>
          </p:nvCxnSpPr>
          <p:spPr bwMode="auto">
            <a:xfrm rot="16200000" flipV="1">
              <a:off x="2192178" y="2024538"/>
              <a:ext cx="233184" cy="48231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34" idx="1"/>
              <a:endCxn id="28" idx="6"/>
            </p:cNvCxnSpPr>
            <p:nvPr/>
          </p:nvCxnSpPr>
          <p:spPr bwMode="auto">
            <a:xfrm rot="16200000" flipV="1">
              <a:off x="2663191" y="2434591"/>
              <a:ext cx="256213" cy="24859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31" idx="0"/>
              <a:endCxn id="34" idx="4"/>
            </p:cNvCxnSpPr>
            <p:nvPr/>
          </p:nvCxnSpPr>
          <p:spPr bwMode="auto">
            <a:xfrm rot="16200000" flipV="1">
              <a:off x="2773205" y="2994184"/>
              <a:ext cx="396875" cy="1555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37" idx="0"/>
              <a:endCxn id="31" idx="4"/>
            </p:cNvCxnSpPr>
            <p:nvPr/>
          </p:nvCxnSpPr>
          <p:spPr bwMode="auto">
            <a:xfrm rot="5400000" flipH="1" flipV="1">
              <a:off x="2811622" y="3489803"/>
              <a:ext cx="320039" cy="1555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37" idx="3"/>
              <a:endCxn id="27" idx="6"/>
            </p:cNvCxnSpPr>
            <p:nvPr/>
          </p:nvCxnSpPr>
          <p:spPr bwMode="auto">
            <a:xfrm rot="5400000">
              <a:off x="2633402" y="3785803"/>
              <a:ext cx="293865" cy="27052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27" idx="3"/>
              <a:endCxn id="36" idx="6"/>
            </p:cNvCxnSpPr>
            <p:nvPr/>
          </p:nvCxnSpPr>
          <p:spPr bwMode="auto">
            <a:xfrm rot="5400000">
              <a:off x="2236919" y="3956421"/>
              <a:ext cx="131015" cy="45115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36" idx="2"/>
              <a:endCxn id="26" idx="5"/>
            </p:cNvCxnSpPr>
            <p:nvPr/>
          </p:nvCxnSpPr>
          <p:spPr bwMode="auto">
            <a:xfrm rot="10800000">
              <a:off x="1518764" y="4127630"/>
              <a:ext cx="421563" cy="11987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26" idx="1"/>
              <a:endCxn id="35" idx="5"/>
            </p:cNvCxnSpPr>
            <p:nvPr/>
          </p:nvCxnSpPr>
          <p:spPr bwMode="auto">
            <a:xfrm rot="16200000" flipV="1">
              <a:off x="1191011" y="3799875"/>
              <a:ext cx="180311" cy="28122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35" idx="0"/>
              <a:endCxn id="30" idx="4"/>
            </p:cNvCxnSpPr>
            <p:nvPr/>
          </p:nvCxnSpPr>
          <p:spPr bwMode="auto">
            <a:xfrm rot="16200000" flipV="1">
              <a:off x="885234" y="3526748"/>
              <a:ext cx="396239" cy="1786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30" idx="0"/>
              <a:endCxn id="33" idx="4"/>
            </p:cNvCxnSpPr>
            <p:nvPr/>
          </p:nvCxnSpPr>
          <p:spPr bwMode="auto">
            <a:xfrm rot="16200000" flipV="1">
              <a:off x="868205" y="2994184"/>
              <a:ext cx="396875" cy="1555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33" idx="7"/>
              <a:endCxn id="29" idx="2"/>
            </p:cNvCxnSpPr>
            <p:nvPr/>
          </p:nvCxnSpPr>
          <p:spPr bwMode="auto">
            <a:xfrm rot="5400000" flipH="1" flipV="1">
              <a:off x="1118879" y="2419034"/>
              <a:ext cx="256213" cy="27970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 117"/>
          <p:cNvGrpSpPr/>
          <p:nvPr/>
        </p:nvGrpSpPr>
        <p:grpSpPr>
          <a:xfrm>
            <a:off x="3284220" y="4309533"/>
            <a:ext cx="1905001" cy="1841500"/>
            <a:chOff x="3284220" y="4309533"/>
            <a:chExt cx="1905001" cy="1841500"/>
          </a:xfrm>
        </p:grpSpPr>
        <p:cxnSp>
          <p:nvCxnSpPr>
            <p:cNvPr id="67" name="Straight Connector 66"/>
            <p:cNvCxnSpPr>
              <a:stCxn id="29" idx="6"/>
            </p:cNvCxnSpPr>
            <p:nvPr/>
          </p:nvCxnSpPr>
          <p:spPr bwMode="auto">
            <a:xfrm flipV="1">
              <a:off x="3733800" y="4309533"/>
              <a:ext cx="486833" cy="13008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>
              <a:stCxn id="28" idx="2"/>
            </p:cNvCxnSpPr>
            <p:nvPr/>
          </p:nvCxnSpPr>
          <p:spPr bwMode="auto">
            <a:xfrm rot="10800000">
              <a:off x="4203702" y="4309533"/>
              <a:ext cx="535939" cy="13008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>
              <a:endCxn id="28" idx="5"/>
            </p:cNvCxnSpPr>
            <p:nvPr/>
          </p:nvCxnSpPr>
          <p:spPr bwMode="auto">
            <a:xfrm rot="16200000" flipV="1">
              <a:off x="4805761" y="4539061"/>
              <a:ext cx="320959" cy="21905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>
              <a:stCxn id="31" idx="0"/>
            </p:cNvCxnSpPr>
            <p:nvPr/>
          </p:nvCxnSpPr>
          <p:spPr bwMode="auto">
            <a:xfrm rot="16200000" flipV="1">
              <a:off x="4932411" y="4952424"/>
              <a:ext cx="400167" cy="11345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>
              <a:endCxn id="31" idx="4"/>
            </p:cNvCxnSpPr>
            <p:nvPr/>
          </p:nvCxnSpPr>
          <p:spPr bwMode="auto">
            <a:xfrm rot="5400000" flipH="1" flipV="1">
              <a:off x="4943957" y="5465505"/>
              <a:ext cx="364372" cy="12615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/>
            <p:cNvCxnSpPr>
              <a:stCxn id="27" idx="7"/>
            </p:cNvCxnSpPr>
            <p:nvPr/>
          </p:nvCxnSpPr>
          <p:spPr bwMode="auto">
            <a:xfrm rot="5400000" flipH="1" flipV="1">
              <a:off x="4788027" y="5753294"/>
              <a:ext cx="321803" cy="22828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/>
            <p:cNvCxnSpPr>
              <a:stCxn id="26" idx="6"/>
            </p:cNvCxnSpPr>
            <p:nvPr/>
          </p:nvCxnSpPr>
          <p:spPr bwMode="auto">
            <a:xfrm>
              <a:off x="3748650" y="6087970"/>
              <a:ext cx="484683" cy="6306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/>
            <p:cNvCxnSpPr>
              <a:stCxn id="27" idx="2"/>
            </p:cNvCxnSpPr>
            <p:nvPr/>
          </p:nvCxnSpPr>
          <p:spPr bwMode="auto">
            <a:xfrm rot="10800000" flipV="1">
              <a:off x="4233334" y="6076829"/>
              <a:ext cx="484381" cy="65737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/>
            <p:cNvCxnSpPr>
              <a:stCxn id="30" idx="0"/>
            </p:cNvCxnSpPr>
            <p:nvPr/>
          </p:nvCxnSpPr>
          <p:spPr bwMode="auto">
            <a:xfrm rot="5400000" flipH="1" flipV="1">
              <a:off x="3124777" y="4955811"/>
              <a:ext cx="412867" cy="9398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/>
            <p:cNvCxnSpPr>
              <a:endCxn id="29" idx="3"/>
            </p:cNvCxnSpPr>
            <p:nvPr/>
          </p:nvCxnSpPr>
          <p:spPr bwMode="auto">
            <a:xfrm rot="5400000" flipH="1" flipV="1">
              <a:off x="3343336" y="4522976"/>
              <a:ext cx="308259" cy="23852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/>
            <p:cNvCxnSpPr>
              <a:stCxn id="30" idx="4"/>
            </p:cNvCxnSpPr>
            <p:nvPr/>
          </p:nvCxnSpPr>
          <p:spPr bwMode="auto">
            <a:xfrm rot="16200000" flipH="1">
              <a:off x="3138441" y="5492174"/>
              <a:ext cx="410938" cy="11938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/>
            <p:cNvCxnSpPr>
              <a:stCxn id="26" idx="1"/>
            </p:cNvCxnSpPr>
            <p:nvPr/>
          </p:nvCxnSpPr>
          <p:spPr bwMode="auto">
            <a:xfrm rot="16200000" flipV="1">
              <a:off x="3380753" y="5788651"/>
              <a:ext cx="282143" cy="219507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116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9" name="Picture 8" descr="paper3x3_pdg_vs_time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438400" y="1447800"/>
            <a:ext cx="3428999" cy="27077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600682"/>
            <a:ext cx="8915400" cy="1258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Output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14400" y="2069068"/>
            <a:ext cx="1121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Modeling</a:t>
            </a:r>
            <a:endParaRPr lang="en-US" sz="1800" dirty="0"/>
          </a:p>
        </p:txBody>
      </p:sp>
      <p:sp>
        <p:nvSpPr>
          <p:cNvPr id="27" name="TextBox 26"/>
          <p:cNvSpPr txBox="1"/>
          <p:nvPr/>
        </p:nvSpPr>
        <p:spPr>
          <a:xfrm>
            <a:off x="914400" y="2831068"/>
            <a:ext cx="1147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Inference</a:t>
            </a:r>
            <a:endParaRPr lang="en-US" sz="1800" dirty="0"/>
          </a:p>
        </p:txBody>
      </p:sp>
      <p:sp>
        <p:nvSpPr>
          <p:cNvPr id="28" name="TextBox 27"/>
          <p:cNvSpPr txBox="1"/>
          <p:nvPr/>
        </p:nvSpPr>
        <p:spPr>
          <a:xfrm>
            <a:off x="914400" y="3516868"/>
            <a:ext cx="108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Learning</a:t>
            </a:r>
            <a:endParaRPr lang="en-US" sz="1800" dirty="0"/>
          </a:p>
        </p:txBody>
      </p:sp>
      <p:sp>
        <p:nvSpPr>
          <p:cNvPr id="42" name="TextBox 41"/>
          <p:cNvSpPr txBox="1"/>
          <p:nvPr/>
        </p:nvSpPr>
        <p:spPr>
          <a:xfrm>
            <a:off x="4419001" y="1143000"/>
            <a:ext cx="3581999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Focused Inference </a:t>
            </a:r>
            <a:br>
              <a:rPr lang="en-US" sz="1800" dirty="0" smtClean="0"/>
            </a:br>
            <a:r>
              <a:rPr lang="en-US" sz="1300" dirty="0" smtClean="0"/>
              <a:t>-- </a:t>
            </a:r>
            <a:r>
              <a:rPr lang="en-US" sz="1300" dirty="0" smtClean="0">
                <a:solidFill>
                  <a:prstClr val="black"/>
                </a:solidFill>
              </a:rPr>
              <a:t>[Batra, </a:t>
            </a:r>
            <a:r>
              <a:rPr lang="en-US" sz="1300" dirty="0" err="1" smtClean="0">
                <a:solidFill>
                  <a:prstClr val="black"/>
                </a:solidFill>
              </a:rPr>
              <a:t>Nowozin</a:t>
            </a:r>
            <a:r>
              <a:rPr lang="en-US" sz="1300" dirty="0" smtClean="0">
                <a:solidFill>
                  <a:prstClr val="black"/>
                </a:solidFill>
              </a:rPr>
              <a:t>, </a:t>
            </a:r>
            <a:r>
              <a:rPr lang="en-US" sz="1300" dirty="0" err="1" smtClean="0">
                <a:solidFill>
                  <a:prstClr val="black"/>
                </a:solidFill>
              </a:rPr>
              <a:t>Kohli</a:t>
            </a:r>
            <a:r>
              <a:rPr lang="en-US" sz="1300" dirty="0" smtClean="0">
                <a:solidFill>
                  <a:prstClr val="black"/>
                </a:solidFill>
              </a:rPr>
              <a:t> AISTATS ’11] </a:t>
            </a:r>
            <a:br>
              <a:rPr lang="en-US" sz="1300" dirty="0" smtClean="0">
                <a:solidFill>
                  <a:prstClr val="black"/>
                </a:solidFill>
              </a:rPr>
            </a:br>
            <a:r>
              <a:rPr lang="en-US" sz="1300" dirty="0" smtClean="0">
                <a:solidFill>
                  <a:prstClr val="black"/>
                </a:solidFill>
              </a:rPr>
              <a:t>-- [Batra, </a:t>
            </a:r>
            <a:r>
              <a:rPr lang="en-US" sz="1300" dirty="0" err="1" smtClean="0">
                <a:solidFill>
                  <a:prstClr val="black"/>
                </a:solidFill>
              </a:rPr>
              <a:t>Kohli</a:t>
            </a:r>
            <a:r>
              <a:rPr lang="en-US" sz="1300" dirty="0" smtClean="0">
                <a:solidFill>
                  <a:prstClr val="black"/>
                </a:solidFill>
              </a:rPr>
              <a:t> CVPR ’11]</a:t>
            </a:r>
            <a:br>
              <a:rPr lang="en-US" sz="1300" dirty="0" smtClean="0">
                <a:solidFill>
                  <a:prstClr val="black"/>
                </a:solidFill>
              </a:rPr>
            </a:br>
            <a:r>
              <a:rPr lang="en-US" sz="1300" dirty="0" smtClean="0">
                <a:solidFill>
                  <a:prstClr val="black"/>
                </a:solidFill>
              </a:rPr>
              <a:t>-- [</a:t>
            </a:r>
            <a:r>
              <a:rPr lang="en-US" sz="1300" dirty="0" err="1" smtClean="0">
                <a:solidFill>
                  <a:prstClr val="black"/>
                </a:solidFill>
              </a:rPr>
              <a:t>Tarlow</a:t>
            </a:r>
            <a:r>
              <a:rPr lang="en-US" sz="1300" dirty="0" smtClean="0">
                <a:solidFill>
                  <a:prstClr val="black"/>
                </a:solidFill>
              </a:rPr>
              <a:t>, Batra, </a:t>
            </a:r>
            <a:r>
              <a:rPr lang="en-US" sz="1300" dirty="0" err="1" smtClean="0">
                <a:solidFill>
                  <a:prstClr val="black"/>
                </a:solidFill>
              </a:rPr>
              <a:t>Kohli</a:t>
            </a:r>
            <a:r>
              <a:rPr lang="en-US" sz="1300" dirty="0" smtClean="0">
                <a:solidFill>
                  <a:prstClr val="black"/>
                </a:solidFill>
              </a:rPr>
              <a:t>, </a:t>
            </a:r>
            <a:r>
              <a:rPr lang="en-US" sz="1300" dirty="0" err="1" smtClean="0">
                <a:solidFill>
                  <a:prstClr val="black"/>
                </a:solidFill>
              </a:rPr>
              <a:t>Kolmogorov</a:t>
            </a:r>
            <a:r>
              <a:rPr lang="en-US" sz="1300" dirty="0" smtClean="0">
                <a:solidFill>
                  <a:prstClr val="black"/>
                </a:solidFill>
              </a:rPr>
              <a:t> ICML ‘11]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419600" y="2819400"/>
            <a:ext cx="4552072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M-Best Modes </a:t>
            </a:r>
            <a:br>
              <a:rPr lang="en-US" sz="1800" dirty="0" smtClean="0"/>
            </a:br>
            <a:r>
              <a:rPr lang="en-US" sz="1300" dirty="0" smtClean="0"/>
              <a:t>-- </a:t>
            </a:r>
            <a:r>
              <a:rPr lang="en-US" sz="1300" dirty="0" smtClean="0">
                <a:solidFill>
                  <a:prstClr val="black"/>
                </a:solidFill>
              </a:rPr>
              <a:t>[</a:t>
            </a:r>
            <a:r>
              <a:rPr lang="en-US" sz="1300" dirty="0" err="1" smtClean="0">
                <a:solidFill>
                  <a:prstClr val="black"/>
                </a:solidFill>
              </a:rPr>
              <a:t>Yadollahpour</a:t>
            </a:r>
            <a:r>
              <a:rPr lang="en-US" sz="1300" dirty="0" smtClean="0">
                <a:solidFill>
                  <a:prstClr val="black"/>
                </a:solidFill>
              </a:rPr>
              <a:t>, Batra, </a:t>
            </a:r>
            <a:r>
              <a:rPr lang="en-US" sz="1300" dirty="0" err="1" smtClean="0">
                <a:solidFill>
                  <a:prstClr val="black"/>
                </a:solidFill>
              </a:rPr>
              <a:t>Shakhnarovich</a:t>
            </a:r>
            <a:r>
              <a:rPr lang="en-US" sz="1300" dirty="0" smtClean="0">
                <a:solidFill>
                  <a:prstClr val="black"/>
                </a:solidFill>
              </a:rPr>
              <a:t>, DISCML-NIPS ’11]</a:t>
            </a:r>
          </a:p>
        </p:txBody>
      </p:sp>
      <p:cxnSp>
        <p:nvCxnSpPr>
          <p:cNvPr id="46" name="Straight Arrow Connector 45"/>
          <p:cNvCxnSpPr/>
          <p:nvPr/>
        </p:nvCxnSpPr>
        <p:spPr bwMode="auto">
          <a:xfrm flipV="1">
            <a:off x="2514600" y="1816072"/>
            <a:ext cx="1447800" cy="12192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 bwMode="auto">
          <a:xfrm>
            <a:off x="2514600" y="3035272"/>
            <a:ext cx="144780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/>
          <p:cNvSpPr/>
          <p:nvPr/>
        </p:nvSpPr>
        <p:spPr bwMode="auto">
          <a:xfrm>
            <a:off x="762000" y="2743200"/>
            <a:ext cx="1447800" cy="533400"/>
          </a:xfrm>
          <a:prstGeom prst="roundRect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4267200" y="1066800"/>
            <a:ext cx="4724400" cy="1219200"/>
          </a:xfrm>
          <a:prstGeom prst="roundRect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9906E-6 -1.32809E-6 L 2.19906E-6 0.2126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Recall 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644900" y="1371600"/>
            <a:ext cx="1689100" cy="2286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994036" y="1752600"/>
            <a:ext cx="1816101" cy="4191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914400" y="2895600"/>
            <a:ext cx="6807200" cy="3619500"/>
            <a:chOff x="914400" y="2895600"/>
            <a:chExt cx="6807200" cy="3619500"/>
          </a:xfrm>
        </p:grpSpPr>
        <p:sp>
          <p:nvSpPr>
            <p:cNvPr id="9" name="Line 1"/>
            <p:cNvSpPr>
              <a:spLocks noChangeShapeType="1"/>
            </p:cNvSpPr>
            <p:nvPr/>
          </p:nvSpPr>
          <p:spPr bwMode="auto">
            <a:xfrm flipH="1">
              <a:off x="1816100" y="6070600"/>
              <a:ext cx="5448300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2"/>
            <p:cNvSpPr>
              <a:spLocks noChangeShapeType="1"/>
            </p:cNvSpPr>
            <p:nvPr/>
          </p:nvSpPr>
          <p:spPr bwMode="auto">
            <a:xfrm flipH="1">
              <a:off x="1816100" y="3390900"/>
              <a:ext cx="0" cy="267970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3"/>
            <p:cNvSpPr>
              <a:spLocks/>
            </p:cNvSpPr>
            <p:nvPr/>
          </p:nvSpPr>
          <p:spPr bwMode="auto">
            <a:xfrm>
              <a:off x="2070100" y="3089275"/>
              <a:ext cx="5524500" cy="2614613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4"/>
            <p:cNvSpPr>
              <a:spLocks noChangeShapeType="1"/>
            </p:cNvSpPr>
            <p:nvPr/>
          </p:nvSpPr>
          <p:spPr bwMode="auto">
            <a:xfrm flipH="1">
              <a:off x="5067300" y="3073400"/>
              <a:ext cx="12700" cy="300990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6"/>
            <p:cNvSpPr>
              <a:spLocks/>
            </p:cNvSpPr>
            <p:nvPr/>
          </p:nvSpPr>
          <p:spPr bwMode="auto">
            <a:xfrm rot="10800000" flipH="1">
              <a:off x="4991100" y="2895600"/>
              <a:ext cx="177800" cy="177800"/>
            </a:xfrm>
            <a:prstGeom prst="ellipse">
              <a:avLst/>
            </a:prstGeom>
            <a:solidFill>
              <a:srgbClr val="FF00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1" name="Picture 20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7467600" y="5959475"/>
              <a:ext cx="254000" cy="215900"/>
            </a:xfrm>
            <a:prstGeom prst="rect">
              <a:avLst/>
            </a:prstGeom>
          </p:spPr>
        </p:pic>
        <p:pic>
          <p:nvPicPr>
            <p:cNvPr id="22" name="Picture 21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tretch>
                  <a:fillRect/>
                </a:stretch>
              </p:blipFill>
            </mc:Choice>
            <mc:Fallback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914400" y="4419600"/>
              <a:ext cx="698500" cy="317500"/>
            </a:xfrm>
            <a:prstGeom prst="rect">
              <a:avLst/>
            </a:prstGeom>
          </p:spPr>
        </p:pic>
        <p:pic>
          <p:nvPicPr>
            <p:cNvPr id="23" name="Picture 2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0"/>
                <a:stretch>
                  <a:fillRect/>
                </a:stretch>
              </p:blipFill>
            </mc:Choice>
            <mc:Fallback>
              <p:blipFill>
                <a:blip r:embed="rId11"/>
                <a:stretch>
                  <a:fillRect/>
                </a:stretch>
              </p:blipFill>
            </mc:Fallback>
          </mc:AlternateContent>
          <p:spPr>
            <a:xfrm>
              <a:off x="4660900" y="6248400"/>
              <a:ext cx="825500" cy="2667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with 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Large-scale studies</a:t>
            </a:r>
          </a:p>
          <a:p>
            <a:pPr lvl="1"/>
            <a:r>
              <a:rPr lang="en-US" dirty="0" smtClean="0"/>
              <a:t>[Meltzer, </a:t>
            </a:r>
            <a:r>
              <a:rPr lang="en-US" dirty="0" err="1" smtClean="0"/>
              <a:t>Yanover</a:t>
            </a:r>
            <a:r>
              <a:rPr lang="en-US" dirty="0" smtClean="0"/>
              <a:t>, Weiss ICCV05]</a:t>
            </a:r>
          </a:p>
          <a:p>
            <a:pPr lvl="2"/>
            <a:r>
              <a:rPr lang="en-US" dirty="0" smtClean="0"/>
              <a:t>“the global minimum of the energy function does not solve many of the problems in the BP or Graph Cuts solutions.”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[</a:t>
            </a:r>
            <a:r>
              <a:rPr lang="en-US" dirty="0" err="1" smtClean="0"/>
              <a:t>Szeliski</a:t>
            </a:r>
            <a:r>
              <a:rPr lang="en-US" dirty="0" smtClean="0"/>
              <a:t> et al. PAMI08]</a:t>
            </a:r>
          </a:p>
          <a:p>
            <a:pPr lvl="2"/>
            <a:r>
              <a:rPr lang="en-US" dirty="0" smtClean="0"/>
              <a:t>“the ground truth has substantially higher energy [than MAP]”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Parts based models </a:t>
            </a:r>
          </a:p>
          <a:p>
            <a:pPr lvl="1"/>
            <a:r>
              <a:rPr lang="en-US" sz="1200" dirty="0" smtClean="0">
                <a:solidFill>
                  <a:prstClr val="black"/>
                </a:solidFill>
              </a:rPr>
              <a:t>[</a:t>
            </a:r>
            <a:r>
              <a:rPr lang="en-US" sz="1200" dirty="0" err="1" smtClean="0"/>
              <a:t>Felzenszwalb</a:t>
            </a:r>
            <a:r>
              <a:rPr lang="en-US" sz="1200" dirty="0" smtClean="0"/>
              <a:t> et al. PAMI ‘10], [Yang and </a:t>
            </a:r>
            <a:r>
              <a:rPr lang="en-US" sz="1200" dirty="0" err="1" smtClean="0"/>
              <a:t>Ramanan</a:t>
            </a:r>
            <a:r>
              <a:rPr lang="en-US" sz="1200" dirty="0" smtClean="0"/>
              <a:t>, ICCV ‘11]</a:t>
            </a:r>
            <a:endParaRPr lang="en-US" sz="1200" dirty="0" smtClean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905000"/>
            <a:ext cx="3167717" cy="2103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799" y="1905000"/>
            <a:ext cx="2287604" cy="2103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4114800"/>
            <a:ext cx="2326523" cy="24688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4114800"/>
            <a:ext cx="2468880" cy="24688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600" y="4114800"/>
            <a:ext cx="1883524" cy="2468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with 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Reason: Model is </a:t>
            </a:r>
            <a:r>
              <a:rPr lang="en-US" dirty="0" err="1" smtClean="0"/>
              <a:t>misspecified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51" name="Picture 5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867400" y="2667000"/>
            <a:ext cx="2146300" cy="508000"/>
          </a:xfrm>
          <a:prstGeom prst="rect">
            <a:avLst/>
          </a:prstGeom>
        </p:spPr>
      </p:pic>
      <p:grpSp>
        <p:nvGrpSpPr>
          <p:cNvPr id="67" name="Group 66"/>
          <p:cNvGrpSpPr/>
          <p:nvPr/>
        </p:nvGrpSpPr>
        <p:grpSpPr>
          <a:xfrm>
            <a:off x="4419600" y="3200400"/>
            <a:ext cx="4572000" cy="2251075"/>
            <a:chOff x="4191000" y="4454525"/>
            <a:chExt cx="4572000" cy="2251075"/>
          </a:xfrm>
        </p:grpSpPr>
        <p:sp>
          <p:nvSpPr>
            <p:cNvPr id="52" name="Line 1"/>
            <p:cNvSpPr>
              <a:spLocks noChangeShapeType="1"/>
            </p:cNvSpPr>
            <p:nvPr/>
          </p:nvSpPr>
          <p:spPr bwMode="auto">
            <a:xfrm flipH="1">
              <a:off x="5092700" y="6207125"/>
              <a:ext cx="3200400" cy="1270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2"/>
            <p:cNvSpPr>
              <a:spLocks noChangeShapeType="1"/>
            </p:cNvSpPr>
            <p:nvPr/>
          </p:nvSpPr>
          <p:spPr bwMode="auto">
            <a:xfrm flipH="1">
              <a:off x="5092700" y="4454525"/>
              <a:ext cx="0" cy="176530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4" name="Picture 5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8509000" y="6108700"/>
              <a:ext cx="254000" cy="215900"/>
            </a:xfrm>
            <a:prstGeom prst="rect">
              <a:avLst/>
            </a:prstGeom>
          </p:spPr>
        </p:pic>
        <p:pic>
          <p:nvPicPr>
            <p:cNvPr id="55" name="Picture 54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4191000" y="5292725"/>
              <a:ext cx="698500" cy="317500"/>
            </a:xfrm>
            <a:prstGeom prst="rect">
              <a:avLst/>
            </a:prstGeom>
          </p:spPr>
        </p:pic>
        <p:sp>
          <p:nvSpPr>
            <p:cNvPr id="61" name="Freeform 60"/>
            <p:cNvSpPr/>
            <p:nvPr/>
          </p:nvSpPr>
          <p:spPr bwMode="auto">
            <a:xfrm>
              <a:off x="5410200" y="4811664"/>
              <a:ext cx="2521401" cy="1316365"/>
            </a:xfrm>
            <a:custGeom>
              <a:avLst/>
              <a:gdLst>
                <a:gd name="connsiteX0" fmla="*/ 0 w 1994245"/>
                <a:gd name="connsiteY0" fmla="*/ 0 h 1316365"/>
                <a:gd name="connsiteX1" fmla="*/ 412218 w 1994245"/>
                <a:gd name="connsiteY1" fmla="*/ 1091710 h 1316365"/>
                <a:gd name="connsiteX2" fmla="*/ 1604309 w 1994245"/>
                <a:gd name="connsiteY2" fmla="*/ 1136270 h 1316365"/>
                <a:gd name="connsiteX3" fmla="*/ 1994245 w 1994245"/>
                <a:gd name="connsiteY3" fmla="*/ 11140 h 1316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4245" h="1316365">
                  <a:moveTo>
                    <a:pt x="0" y="0"/>
                  </a:moveTo>
                  <a:cubicBezTo>
                    <a:pt x="72416" y="451166"/>
                    <a:pt x="144833" y="902332"/>
                    <a:pt x="412218" y="1091710"/>
                  </a:cubicBezTo>
                  <a:cubicBezTo>
                    <a:pt x="679603" y="1281088"/>
                    <a:pt x="1340638" y="1316365"/>
                    <a:pt x="1604309" y="1136270"/>
                  </a:cubicBezTo>
                  <a:cubicBezTo>
                    <a:pt x="1867980" y="956175"/>
                    <a:pt x="1994245" y="11140"/>
                    <a:pt x="1994245" y="1114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7696200" y="6400800"/>
              <a:ext cx="457200" cy="3048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5257800" y="6400800"/>
              <a:ext cx="457200" cy="30480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4" name="Line 4"/>
            <p:cNvSpPr>
              <a:spLocks noChangeShapeType="1"/>
            </p:cNvSpPr>
            <p:nvPr/>
          </p:nvSpPr>
          <p:spPr bwMode="auto">
            <a:xfrm flipH="1">
              <a:off x="5410200" y="4800600"/>
              <a:ext cx="12700" cy="144780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Line 4"/>
            <p:cNvSpPr>
              <a:spLocks noChangeShapeType="1"/>
            </p:cNvSpPr>
            <p:nvPr/>
          </p:nvSpPr>
          <p:spPr bwMode="auto">
            <a:xfrm flipH="1">
              <a:off x="7924800" y="4800600"/>
              <a:ext cx="0" cy="140970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6" name="Picture 65" descr="1242542917_dc1ca04a06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971800"/>
            <a:ext cx="3705102" cy="2438400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152400" y="3048000"/>
            <a:ext cx="3352800" cy="2286000"/>
            <a:chOff x="4038600" y="2133600"/>
            <a:chExt cx="2438400" cy="1600200"/>
          </a:xfrm>
        </p:grpSpPr>
        <p:sp>
          <p:nvSpPr>
            <p:cNvPr id="6" name="Oval 5"/>
            <p:cNvSpPr/>
            <p:nvPr/>
          </p:nvSpPr>
          <p:spPr>
            <a:xfrm>
              <a:off x="4038600" y="2133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4800600" y="2133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>
              <a:stCxn id="6" idx="6"/>
              <a:endCxn id="7" idx="2"/>
            </p:cNvCxnSpPr>
            <p:nvPr/>
          </p:nvCxnSpPr>
          <p:spPr>
            <a:xfrm>
              <a:off x="4267200" y="22479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" name="Oval 8"/>
            <p:cNvSpPr/>
            <p:nvPr/>
          </p:nvSpPr>
          <p:spPr>
            <a:xfrm>
              <a:off x="4038600" y="25908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4800600" y="25908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" name="Straight Connector 10"/>
            <p:cNvCxnSpPr>
              <a:stCxn id="9" idx="6"/>
              <a:endCxn id="10" idx="2"/>
            </p:cNvCxnSpPr>
            <p:nvPr/>
          </p:nvCxnSpPr>
          <p:spPr>
            <a:xfrm>
              <a:off x="4267200" y="27051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" name="Straight Connector 11"/>
            <p:cNvCxnSpPr>
              <a:stCxn id="6" idx="4"/>
              <a:endCxn id="9" idx="0"/>
            </p:cNvCxnSpPr>
            <p:nvPr/>
          </p:nvCxnSpPr>
          <p:spPr>
            <a:xfrm rot="5400000">
              <a:off x="4038600" y="24765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" name="Straight Connector 12"/>
            <p:cNvCxnSpPr>
              <a:stCxn id="7" idx="4"/>
              <a:endCxn id="10" idx="0"/>
            </p:cNvCxnSpPr>
            <p:nvPr/>
          </p:nvCxnSpPr>
          <p:spPr>
            <a:xfrm rot="5400000">
              <a:off x="4800600" y="24765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4" name="Oval 13"/>
            <p:cNvSpPr/>
            <p:nvPr/>
          </p:nvSpPr>
          <p:spPr>
            <a:xfrm>
              <a:off x="4038600" y="3048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800600" y="3048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6" name="Straight Connector 15"/>
            <p:cNvCxnSpPr>
              <a:stCxn id="14" idx="6"/>
              <a:endCxn id="15" idx="2"/>
            </p:cNvCxnSpPr>
            <p:nvPr/>
          </p:nvCxnSpPr>
          <p:spPr>
            <a:xfrm>
              <a:off x="4267200" y="31623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7" name="Oval 16"/>
            <p:cNvSpPr/>
            <p:nvPr/>
          </p:nvSpPr>
          <p:spPr>
            <a:xfrm>
              <a:off x="4038600" y="3505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800600" y="3505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9" name="Straight Connector 18"/>
            <p:cNvCxnSpPr>
              <a:stCxn id="17" idx="6"/>
              <a:endCxn id="18" idx="2"/>
            </p:cNvCxnSpPr>
            <p:nvPr/>
          </p:nvCxnSpPr>
          <p:spPr>
            <a:xfrm>
              <a:off x="4267200" y="36195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0" name="Oval 19"/>
            <p:cNvSpPr/>
            <p:nvPr/>
          </p:nvSpPr>
          <p:spPr>
            <a:xfrm>
              <a:off x="5486400" y="2133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248400" y="2133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" name="Straight Connector 21"/>
            <p:cNvCxnSpPr>
              <a:stCxn id="20" idx="6"/>
              <a:endCxn id="21" idx="2"/>
            </p:cNvCxnSpPr>
            <p:nvPr/>
          </p:nvCxnSpPr>
          <p:spPr>
            <a:xfrm>
              <a:off x="5715000" y="22479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3" name="Oval 22"/>
            <p:cNvSpPr/>
            <p:nvPr/>
          </p:nvSpPr>
          <p:spPr>
            <a:xfrm>
              <a:off x="5486400" y="25908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248400" y="25908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5" name="Straight Connector 24"/>
            <p:cNvCxnSpPr>
              <a:stCxn id="23" idx="6"/>
              <a:endCxn id="24" idx="2"/>
            </p:cNvCxnSpPr>
            <p:nvPr/>
          </p:nvCxnSpPr>
          <p:spPr>
            <a:xfrm>
              <a:off x="5715000" y="27051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6" name="Oval 25"/>
            <p:cNvSpPr/>
            <p:nvPr/>
          </p:nvSpPr>
          <p:spPr>
            <a:xfrm>
              <a:off x="5486400" y="3048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248400" y="3048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8" name="Straight Connector 27"/>
            <p:cNvCxnSpPr>
              <a:stCxn id="26" idx="6"/>
              <a:endCxn id="27" idx="2"/>
            </p:cNvCxnSpPr>
            <p:nvPr/>
          </p:nvCxnSpPr>
          <p:spPr>
            <a:xfrm>
              <a:off x="5715000" y="31623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9" name="Oval 28"/>
            <p:cNvSpPr/>
            <p:nvPr/>
          </p:nvSpPr>
          <p:spPr>
            <a:xfrm>
              <a:off x="5486400" y="3505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248400" y="3505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1" name="Straight Connector 30"/>
            <p:cNvCxnSpPr>
              <a:stCxn id="29" idx="6"/>
              <a:endCxn id="30" idx="2"/>
            </p:cNvCxnSpPr>
            <p:nvPr/>
          </p:nvCxnSpPr>
          <p:spPr>
            <a:xfrm>
              <a:off x="5715000" y="36195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" name="Straight Connector 31"/>
            <p:cNvCxnSpPr>
              <a:stCxn id="26" idx="2"/>
              <a:endCxn id="15" idx="6"/>
            </p:cNvCxnSpPr>
            <p:nvPr/>
          </p:nvCxnSpPr>
          <p:spPr>
            <a:xfrm rot="10800000">
              <a:off x="5029200" y="31623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" name="Straight Connector 32"/>
            <p:cNvCxnSpPr>
              <a:stCxn id="29" idx="2"/>
              <a:endCxn id="18" idx="6"/>
            </p:cNvCxnSpPr>
            <p:nvPr/>
          </p:nvCxnSpPr>
          <p:spPr>
            <a:xfrm rot="10800000">
              <a:off x="5029200" y="36195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" name="Straight Connector 33"/>
            <p:cNvCxnSpPr>
              <a:stCxn id="10" idx="6"/>
              <a:endCxn id="23" idx="2"/>
            </p:cNvCxnSpPr>
            <p:nvPr/>
          </p:nvCxnSpPr>
          <p:spPr>
            <a:xfrm>
              <a:off x="5029200" y="27051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" name="Straight Connector 34"/>
            <p:cNvCxnSpPr>
              <a:stCxn id="7" idx="6"/>
              <a:endCxn id="20" idx="2"/>
            </p:cNvCxnSpPr>
            <p:nvPr/>
          </p:nvCxnSpPr>
          <p:spPr>
            <a:xfrm>
              <a:off x="5029200" y="22479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" name="Straight Connector 35"/>
            <p:cNvCxnSpPr>
              <a:stCxn id="10" idx="4"/>
              <a:endCxn id="15" idx="0"/>
            </p:cNvCxnSpPr>
            <p:nvPr/>
          </p:nvCxnSpPr>
          <p:spPr>
            <a:xfrm rot="5400000">
              <a:off x="4800600" y="29337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7" name="Straight Connector 36"/>
            <p:cNvCxnSpPr>
              <a:stCxn id="9" idx="4"/>
              <a:endCxn id="14" idx="0"/>
            </p:cNvCxnSpPr>
            <p:nvPr/>
          </p:nvCxnSpPr>
          <p:spPr>
            <a:xfrm rot="5400000">
              <a:off x="4038600" y="29337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8" name="Straight Connector 37"/>
            <p:cNvCxnSpPr>
              <a:stCxn id="15" idx="4"/>
              <a:endCxn id="18" idx="0"/>
            </p:cNvCxnSpPr>
            <p:nvPr/>
          </p:nvCxnSpPr>
          <p:spPr>
            <a:xfrm rot="5400000">
              <a:off x="4800600" y="33909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" name="Straight Connector 38"/>
            <p:cNvCxnSpPr>
              <a:stCxn id="14" idx="4"/>
              <a:endCxn id="17" idx="0"/>
            </p:cNvCxnSpPr>
            <p:nvPr/>
          </p:nvCxnSpPr>
          <p:spPr>
            <a:xfrm rot="5400000">
              <a:off x="4038600" y="33909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0" name="Straight Connector 39"/>
            <p:cNvCxnSpPr/>
            <p:nvPr/>
          </p:nvCxnSpPr>
          <p:spPr>
            <a:xfrm rot="5400000">
              <a:off x="5482471" y="2475706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1" name="Straight Connector 40"/>
            <p:cNvCxnSpPr/>
            <p:nvPr/>
          </p:nvCxnSpPr>
          <p:spPr>
            <a:xfrm rot="5400000">
              <a:off x="6244471" y="2475706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2" name="Straight Connector 41"/>
            <p:cNvCxnSpPr/>
            <p:nvPr/>
          </p:nvCxnSpPr>
          <p:spPr>
            <a:xfrm rot="5400000">
              <a:off x="6244471" y="2932906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3" name="Straight Connector 42"/>
            <p:cNvCxnSpPr/>
            <p:nvPr/>
          </p:nvCxnSpPr>
          <p:spPr>
            <a:xfrm rot="5400000">
              <a:off x="5482471" y="2932906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4" name="Straight Connector 43"/>
            <p:cNvCxnSpPr/>
            <p:nvPr/>
          </p:nvCxnSpPr>
          <p:spPr>
            <a:xfrm rot="5400000">
              <a:off x="6244471" y="3390106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5" name="Straight Connector 44"/>
            <p:cNvCxnSpPr/>
            <p:nvPr/>
          </p:nvCxnSpPr>
          <p:spPr>
            <a:xfrm rot="5400000">
              <a:off x="5482471" y="3390106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68" name="TextBox 67"/>
          <p:cNvSpPr txBox="1"/>
          <p:nvPr/>
        </p:nvSpPr>
        <p:spPr>
          <a:xfrm>
            <a:off x="6096000" y="2057400"/>
            <a:ext cx="1268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Potts Model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Ask for more than MAP!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78" name="Line 1"/>
          <p:cNvSpPr>
            <a:spLocks noChangeShapeType="1"/>
          </p:cNvSpPr>
          <p:nvPr/>
        </p:nvSpPr>
        <p:spPr bwMode="auto">
          <a:xfrm flipH="1">
            <a:off x="2811780" y="3505201"/>
            <a:ext cx="3268980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Line 2"/>
          <p:cNvSpPr>
            <a:spLocks noChangeShapeType="1"/>
          </p:cNvSpPr>
          <p:nvPr/>
        </p:nvSpPr>
        <p:spPr bwMode="auto">
          <a:xfrm flipH="1">
            <a:off x="2811780" y="1897381"/>
            <a:ext cx="0" cy="160782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Freeform 3"/>
          <p:cNvSpPr>
            <a:spLocks/>
          </p:cNvSpPr>
          <p:nvPr/>
        </p:nvSpPr>
        <p:spPr bwMode="auto">
          <a:xfrm>
            <a:off x="2964180" y="1716406"/>
            <a:ext cx="3314700" cy="1568768"/>
          </a:xfrm>
          <a:custGeom>
            <a:avLst/>
            <a:gdLst/>
            <a:ahLst/>
            <a:cxnLst>
              <a:cxn ang="0">
                <a:pos x="0" y="15117"/>
              </a:cxn>
              <a:cxn ang="0">
                <a:pos x="1837" y="13410"/>
              </a:cxn>
              <a:cxn ang="0">
                <a:pos x="4022" y="15117"/>
              </a:cxn>
              <a:cxn ang="0">
                <a:pos x="7001" y="8065"/>
              </a:cxn>
              <a:cxn ang="0">
                <a:pos x="10229" y="14078"/>
              </a:cxn>
              <a:cxn ang="0">
                <a:pos x="12116" y="717"/>
              </a:cxn>
              <a:cxn ang="0">
                <a:pos x="13308" y="11777"/>
              </a:cxn>
              <a:cxn ang="0">
                <a:pos x="15393" y="4503"/>
              </a:cxn>
              <a:cxn ang="0">
                <a:pos x="19912" y="13410"/>
              </a:cxn>
              <a:cxn ang="0">
                <a:pos x="21600" y="11777"/>
              </a:cxn>
            </a:cxnLst>
            <a:rect l="0" t="0" r="r" b="b"/>
            <a:pathLst>
              <a:path w="21600" h="15283">
                <a:moveTo>
                  <a:pt x="0" y="15117"/>
                </a:moveTo>
                <a:cubicBezTo>
                  <a:pt x="0" y="15117"/>
                  <a:pt x="298" y="12148"/>
                  <a:pt x="1837" y="13410"/>
                </a:cubicBezTo>
                <a:cubicBezTo>
                  <a:pt x="3831" y="15045"/>
                  <a:pt x="3228" y="14820"/>
                  <a:pt x="4022" y="15117"/>
                </a:cubicBezTo>
                <a:cubicBezTo>
                  <a:pt x="5062" y="15506"/>
                  <a:pt x="5792" y="-771"/>
                  <a:pt x="7001" y="8065"/>
                </a:cubicBezTo>
                <a:cubicBezTo>
                  <a:pt x="7448" y="11331"/>
                  <a:pt x="9881" y="18012"/>
                  <a:pt x="10229" y="14078"/>
                </a:cubicBezTo>
                <a:cubicBezTo>
                  <a:pt x="10577" y="10144"/>
                  <a:pt x="11123" y="-3217"/>
                  <a:pt x="12116" y="717"/>
                </a:cubicBezTo>
                <a:cubicBezTo>
                  <a:pt x="13109" y="4651"/>
                  <a:pt x="12414" y="18383"/>
                  <a:pt x="13308" y="11777"/>
                </a:cubicBezTo>
                <a:cubicBezTo>
                  <a:pt x="14201" y="5171"/>
                  <a:pt x="14698" y="1905"/>
                  <a:pt x="15393" y="4503"/>
                </a:cubicBezTo>
                <a:cubicBezTo>
                  <a:pt x="16088" y="7101"/>
                  <a:pt x="15820" y="15041"/>
                  <a:pt x="19912" y="13410"/>
                </a:cubicBezTo>
                <a:cubicBezTo>
                  <a:pt x="20657" y="13113"/>
                  <a:pt x="21600" y="11777"/>
                  <a:pt x="21600" y="11777"/>
                </a:cubicBezTo>
              </a:path>
            </a:pathLst>
          </a:cu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Line 4"/>
          <p:cNvSpPr>
            <a:spLocks noChangeShapeType="1"/>
          </p:cNvSpPr>
          <p:nvPr/>
        </p:nvSpPr>
        <p:spPr bwMode="auto">
          <a:xfrm flipH="1">
            <a:off x="4762500" y="1706881"/>
            <a:ext cx="7620" cy="180594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Oval 6"/>
          <p:cNvSpPr>
            <a:spLocks/>
          </p:cNvSpPr>
          <p:nvPr/>
        </p:nvSpPr>
        <p:spPr bwMode="auto">
          <a:xfrm rot="10800000" flipH="1">
            <a:off x="4716780" y="1600201"/>
            <a:ext cx="106680" cy="106680"/>
          </a:xfrm>
          <a:prstGeom prst="ellipse">
            <a:avLst/>
          </a:prstGeom>
          <a:solidFill>
            <a:srgbClr val="FF0000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Oval 7"/>
          <p:cNvSpPr>
            <a:spLocks/>
          </p:cNvSpPr>
          <p:nvPr/>
        </p:nvSpPr>
        <p:spPr bwMode="auto">
          <a:xfrm rot="10800000" flipH="1">
            <a:off x="5181600" y="2011681"/>
            <a:ext cx="106680" cy="106680"/>
          </a:xfrm>
          <a:prstGeom prst="ellipse">
            <a:avLst/>
          </a:prstGeom>
          <a:solidFill>
            <a:srgbClr val="00FF00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Oval 8"/>
          <p:cNvSpPr>
            <a:spLocks/>
          </p:cNvSpPr>
          <p:nvPr/>
        </p:nvSpPr>
        <p:spPr bwMode="auto">
          <a:xfrm rot="10800000" flipH="1">
            <a:off x="3878580" y="2194561"/>
            <a:ext cx="106680" cy="106680"/>
          </a:xfrm>
          <a:prstGeom prst="ellipse">
            <a:avLst/>
          </a:prstGeom>
          <a:solidFill>
            <a:srgbClr val="0000FF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Oval 9"/>
          <p:cNvSpPr>
            <a:spLocks/>
          </p:cNvSpPr>
          <p:nvPr/>
        </p:nvSpPr>
        <p:spPr bwMode="auto">
          <a:xfrm rot="10800000" flipH="1">
            <a:off x="4655820" y="1668781"/>
            <a:ext cx="106680" cy="106680"/>
          </a:xfrm>
          <a:prstGeom prst="ellipse">
            <a:avLst/>
          </a:prstGeom>
          <a:solidFill>
            <a:srgbClr val="FF6666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Oval 33"/>
          <p:cNvSpPr>
            <a:spLocks/>
          </p:cNvSpPr>
          <p:nvPr/>
        </p:nvSpPr>
        <p:spPr bwMode="auto">
          <a:xfrm rot="10800000" flipH="1">
            <a:off x="4770120" y="1684021"/>
            <a:ext cx="106680" cy="106680"/>
          </a:xfrm>
          <a:prstGeom prst="ellipse">
            <a:avLst/>
          </a:prstGeom>
          <a:solidFill>
            <a:srgbClr val="FF8000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0" name="Picture 8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217920" y="3438526"/>
            <a:ext cx="152400" cy="129540"/>
          </a:xfrm>
          <a:prstGeom prst="rect">
            <a:avLst/>
          </a:prstGeom>
        </p:spPr>
      </p:pic>
      <p:pic>
        <p:nvPicPr>
          <p:cNvPr id="91" name="Picture 9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286000" y="2514601"/>
            <a:ext cx="419100" cy="190500"/>
          </a:xfrm>
          <a:prstGeom prst="rect">
            <a:avLst/>
          </a:prstGeom>
        </p:spPr>
      </p:pic>
      <p:pic>
        <p:nvPicPr>
          <p:cNvPr id="92" name="Picture 9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533900" y="3611881"/>
            <a:ext cx="495300" cy="160020"/>
          </a:xfrm>
          <a:prstGeom prst="rect">
            <a:avLst/>
          </a:prstGeom>
        </p:spPr>
      </p:pic>
      <p:grpSp>
        <p:nvGrpSpPr>
          <p:cNvPr id="124" name="Group 123"/>
          <p:cNvGrpSpPr/>
          <p:nvPr/>
        </p:nvGrpSpPr>
        <p:grpSpPr>
          <a:xfrm>
            <a:off x="685800" y="4036060"/>
            <a:ext cx="2743200" cy="2364740"/>
            <a:chOff x="685800" y="4036060"/>
            <a:chExt cx="2743200" cy="2364740"/>
          </a:xfrm>
        </p:grpSpPr>
        <p:sp>
          <p:nvSpPr>
            <p:cNvPr id="119" name="AutoShape 3"/>
            <p:cNvSpPr>
              <a:spLocks/>
            </p:cNvSpPr>
            <p:nvPr/>
          </p:nvSpPr>
          <p:spPr bwMode="auto">
            <a:xfrm>
              <a:off x="685800" y="4036060"/>
              <a:ext cx="2743200" cy="2364740"/>
            </a:xfrm>
            <a:prstGeom prst="roundRect">
              <a:avLst>
                <a:gd name="adj" fmla="val 5639"/>
              </a:avLst>
            </a:prstGeom>
            <a:solidFill>
              <a:srgbClr val="0080FF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Rectangle 4"/>
            <p:cNvSpPr>
              <a:spLocks/>
            </p:cNvSpPr>
            <p:nvPr/>
          </p:nvSpPr>
          <p:spPr bwMode="auto">
            <a:xfrm>
              <a:off x="969486" y="4619466"/>
              <a:ext cx="2154714" cy="1723549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Flerova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et al., 2011</a:t>
              </a: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1" charset="0"/>
                <a:ea typeface="Helvetica" pitchFamily="1" charset="0"/>
                <a:cs typeface="Helvetica" pitchFamily="1" charset="0"/>
                <a:sym typeface="Helvetica" pitchFamily="1" charset="0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lang="en-US" sz="1600" kern="0" dirty="0" err="1" smtClean="0">
                  <a:solidFill>
                    <a:srgbClr val="FFFFFF"/>
                  </a:solidFill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Rollon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et al., 2011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Fromer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et al., 2009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Yanover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et al., 2003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Nilsson,1998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Seroussi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et al., 1994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Lawler, 1972</a:t>
              </a:r>
            </a:p>
          </p:txBody>
        </p:sp>
        <p:sp>
          <p:nvSpPr>
            <p:cNvPr id="122" name="Rectangle 5"/>
            <p:cNvSpPr>
              <a:spLocks/>
            </p:cNvSpPr>
            <p:nvPr/>
          </p:nvSpPr>
          <p:spPr bwMode="auto">
            <a:xfrm>
              <a:off x="990600" y="4142899"/>
              <a:ext cx="2219166" cy="276701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M-Best MAP Problem</a:t>
              </a:r>
            </a:p>
          </p:txBody>
        </p:sp>
      </p:grpSp>
      <p:pic>
        <p:nvPicPr>
          <p:cNvPr id="123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06554" y="4710589"/>
            <a:ext cx="977900" cy="100901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grpSp>
        <p:nvGrpSpPr>
          <p:cNvPr id="129" name="Group 128"/>
          <p:cNvGrpSpPr/>
          <p:nvPr/>
        </p:nvGrpSpPr>
        <p:grpSpPr>
          <a:xfrm>
            <a:off x="4953000" y="4038600"/>
            <a:ext cx="3695700" cy="1879600"/>
            <a:chOff x="4953000" y="4267200"/>
            <a:chExt cx="3695700" cy="1879600"/>
          </a:xfrm>
        </p:grpSpPr>
        <p:grpSp>
          <p:nvGrpSpPr>
            <p:cNvPr id="125" name="Group 11"/>
            <p:cNvGrpSpPr>
              <a:grpSpLocks/>
            </p:cNvGrpSpPr>
            <p:nvPr/>
          </p:nvGrpSpPr>
          <p:grpSpPr bwMode="auto">
            <a:xfrm>
              <a:off x="4953000" y="4267200"/>
              <a:ext cx="3187700" cy="1879600"/>
              <a:chOff x="0" y="0"/>
              <a:chExt cx="3232" cy="2128"/>
            </a:xfrm>
          </p:grpSpPr>
          <p:sp>
            <p:nvSpPr>
              <p:cNvPr id="126" name="AutoShape 9"/>
              <p:cNvSpPr>
                <a:spLocks/>
              </p:cNvSpPr>
              <p:nvPr/>
            </p:nvSpPr>
            <p:spPr bwMode="auto">
              <a:xfrm>
                <a:off x="0" y="0"/>
                <a:ext cx="3232" cy="2128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lnTo>
                      <a:pt x="12204" y="1933"/>
                    </a:lnTo>
                    <a:lnTo>
                      <a:pt x="14137" y="529"/>
                    </a:lnTo>
                    <a:lnTo>
                      <a:pt x="14876" y="2801"/>
                    </a:lnTo>
                    <a:lnTo>
                      <a:pt x="17148" y="2063"/>
                    </a:lnTo>
                    <a:lnTo>
                      <a:pt x="17148" y="4452"/>
                    </a:lnTo>
                    <a:lnTo>
                      <a:pt x="19537" y="4452"/>
                    </a:lnTo>
                    <a:lnTo>
                      <a:pt x="18799" y="6724"/>
                    </a:lnTo>
                    <a:lnTo>
                      <a:pt x="21071" y="7463"/>
                    </a:lnTo>
                    <a:lnTo>
                      <a:pt x="19667" y="9396"/>
                    </a:lnTo>
                    <a:lnTo>
                      <a:pt x="21600" y="10800"/>
                    </a:lnTo>
                    <a:lnTo>
                      <a:pt x="19667" y="12204"/>
                    </a:lnTo>
                    <a:lnTo>
                      <a:pt x="21071" y="14137"/>
                    </a:lnTo>
                    <a:lnTo>
                      <a:pt x="18799" y="14876"/>
                    </a:lnTo>
                    <a:lnTo>
                      <a:pt x="19537" y="17148"/>
                    </a:lnTo>
                    <a:lnTo>
                      <a:pt x="17148" y="17148"/>
                    </a:lnTo>
                    <a:lnTo>
                      <a:pt x="17148" y="19537"/>
                    </a:lnTo>
                    <a:lnTo>
                      <a:pt x="14876" y="18799"/>
                    </a:lnTo>
                    <a:lnTo>
                      <a:pt x="14137" y="21071"/>
                    </a:lnTo>
                    <a:lnTo>
                      <a:pt x="12204" y="19667"/>
                    </a:lnTo>
                    <a:lnTo>
                      <a:pt x="10800" y="21600"/>
                    </a:lnTo>
                    <a:lnTo>
                      <a:pt x="9396" y="19667"/>
                    </a:lnTo>
                    <a:lnTo>
                      <a:pt x="7463" y="21071"/>
                    </a:lnTo>
                    <a:lnTo>
                      <a:pt x="6724" y="18799"/>
                    </a:lnTo>
                    <a:lnTo>
                      <a:pt x="4452" y="19537"/>
                    </a:lnTo>
                    <a:lnTo>
                      <a:pt x="4452" y="17148"/>
                    </a:lnTo>
                    <a:lnTo>
                      <a:pt x="2063" y="17148"/>
                    </a:lnTo>
                    <a:lnTo>
                      <a:pt x="2801" y="14876"/>
                    </a:lnTo>
                    <a:lnTo>
                      <a:pt x="529" y="14137"/>
                    </a:lnTo>
                    <a:lnTo>
                      <a:pt x="1933" y="12204"/>
                    </a:lnTo>
                    <a:lnTo>
                      <a:pt x="0" y="10800"/>
                    </a:lnTo>
                    <a:lnTo>
                      <a:pt x="1933" y="9396"/>
                    </a:lnTo>
                    <a:lnTo>
                      <a:pt x="529" y="7463"/>
                    </a:lnTo>
                    <a:lnTo>
                      <a:pt x="2801" y="6724"/>
                    </a:lnTo>
                    <a:lnTo>
                      <a:pt x="2063" y="4452"/>
                    </a:lnTo>
                    <a:lnTo>
                      <a:pt x="4452" y="4452"/>
                    </a:lnTo>
                    <a:lnTo>
                      <a:pt x="4452" y="2063"/>
                    </a:lnTo>
                    <a:lnTo>
                      <a:pt x="6724" y="2801"/>
                    </a:lnTo>
                    <a:lnTo>
                      <a:pt x="7463" y="529"/>
                    </a:lnTo>
                    <a:lnTo>
                      <a:pt x="9396" y="1933"/>
                    </a:lnTo>
                    <a:lnTo>
                      <a:pt x="10800" y="0"/>
                    </a:ln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FFFF66"/>
              </a:solidFill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Rectangle 10"/>
              <p:cNvSpPr>
                <a:spLocks/>
              </p:cNvSpPr>
              <p:nvPr/>
            </p:nvSpPr>
            <p:spPr bwMode="auto">
              <a:xfrm>
                <a:off x="747" y="625"/>
                <a:ext cx="1922" cy="871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squar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  <a:latin typeface="Arial" pitchFamily="1" charset="0"/>
                    <a:ea typeface="Arial" pitchFamily="1" charset="0"/>
                    <a:cs typeface="Arial" pitchFamily="1" charset="0"/>
                    <a:sym typeface="Arial" pitchFamily="1" charset="0"/>
                  </a:rPr>
                  <a:t>Better Problem: 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latin typeface="Arial Bold" pitchFamily="1" charset="0"/>
                    <a:ea typeface="Arial Bold" pitchFamily="1" charset="0"/>
                    <a:cs typeface="Arial Bold" pitchFamily="1" charset="0"/>
                    <a:sym typeface="Arial Bold" pitchFamily="1" charset="0"/>
                  </a:rPr>
                  <a:t>M-Best </a:t>
                </a:r>
                <a:r>
                  <a:rPr lang="en-US" sz="2000" dirty="0">
                    <a:solidFill>
                      <a:schemeClr val="tx1"/>
                    </a:solidFill>
                    <a:latin typeface="Arial Bold Italic" charset="0"/>
                    <a:ea typeface="Arial Bold Italic" charset="0"/>
                    <a:cs typeface="Arial Bold Italic" charset="0"/>
                    <a:sym typeface="Arial Bold Italic" charset="0"/>
                  </a:rPr>
                  <a:t>Modes</a:t>
                </a:r>
                <a:r>
                  <a:rPr lang="en-US" sz="2000" dirty="0">
                    <a:solidFill>
                      <a:schemeClr val="tx1"/>
                    </a:solidFill>
                    <a:latin typeface="Arial Bold" pitchFamily="1" charset="0"/>
                    <a:ea typeface="Arial Bold" pitchFamily="1" charset="0"/>
                    <a:cs typeface="Arial Bold" pitchFamily="1" charset="0"/>
                    <a:sym typeface="Arial Bold" pitchFamily="1" charset="0"/>
                  </a:rPr>
                  <a:t> </a:t>
                </a:r>
              </a:p>
            </p:txBody>
          </p:sp>
        </p:grpSp>
        <p:sp>
          <p:nvSpPr>
            <p:cNvPr id="128" name="Rectangle 22"/>
            <p:cNvSpPr>
              <a:spLocks/>
            </p:cNvSpPr>
            <p:nvPr/>
          </p:nvSpPr>
          <p:spPr bwMode="auto">
            <a:xfrm>
              <a:off x="7696200" y="4343400"/>
              <a:ext cx="952500" cy="13843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l"/>
              <a:r>
                <a:rPr lang="en-US" sz="9500" dirty="0">
                  <a:solidFill>
                    <a:srgbClr val="00F800"/>
                  </a:solidFill>
                  <a:latin typeface="Helvetica" pitchFamily="1" charset="0"/>
                  <a:ea typeface="Lucida Grande" pitchFamily="1" charset="0"/>
                  <a:cs typeface="Lucida Grande" pitchFamily="1" charset="0"/>
                  <a:sym typeface="Helvetica" pitchFamily="1" charset="0"/>
                </a:rPr>
                <a:t>✓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03 -0.05553 L 1.82213E-6 -4.50255E-6 " pathEditMode="relative" ptsTypes="AA">
                                      <p:cBhvr>
                                        <p:cTn id="3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71 -0.07775 L -4.03161E-6 -7.01527E-6 " pathEditMode="relative" ptsTypes="AA">
                                      <p:cBhvr>
                                        <p:cTn id="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4" grpId="1" animBg="1"/>
      <p:bldP spid="85" grpId="0" animBg="1"/>
      <p:bldP spid="85" grpId="1" animBg="1"/>
      <p:bldP spid="86" grpId="0" animBg="1"/>
      <p:bldP spid="8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Integer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b="24164"/>
              <a:stretch>
                <a:fillRect/>
              </a:stretch>
            </p:blipFill>
          </mc:Choice>
          <mc:Fallback>
            <p:blipFill>
              <a:blip r:embed="rId3"/>
              <a:srcRect b="24164"/>
              <a:stretch>
                <a:fillRect/>
              </a:stretch>
            </p:blipFill>
          </mc:Fallback>
        </mc:AlternateContent>
        <p:spPr>
          <a:xfrm>
            <a:off x="3352800" y="1455176"/>
            <a:ext cx="2413000" cy="1059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-Best Mode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352800" y="1447800"/>
            <a:ext cx="2413000" cy="13970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368040" y="3352800"/>
            <a:ext cx="2527755" cy="2895600"/>
            <a:chOff x="3368040" y="3352800"/>
            <a:chExt cx="2527755" cy="2895600"/>
          </a:xfrm>
        </p:grpSpPr>
        <p:sp>
          <p:nvSpPr>
            <p:cNvPr id="46" name="Decagon 45"/>
            <p:cNvSpPr>
              <a:spLocks noChangeAspect="1"/>
            </p:cNvSpPr>
            <p:nvPr/>
          </p:nvSpPr>
          <p:spPr bwMode="auto">
            <a:xfrm rot="16200000">
              <a:off x="3429000" y="3429001"/>
              <a:ext cx="2389876" cy="2389876"/>
            </a:xfrm>
            <a:prstGeom prst="decagon">
              <a:avLst/>
            </a:prstGeom>
            <a:gradFill flip="none" rotWithShape="1">
              <a:gsLst>
                <a:gs pos="0">
                  <a:schemeClr val="accent4">
                    <a:tint val="100000"/>
                    <a:shade val="100000"/>
                    <a:satMod val="130000"/>
                  </a:schemeClr>
                </a:gs>
                <a:gs pos="100000">
                  <a:schemeClr val="accent4">
                    <a:tint val="50000"/>
                    <a:shade val="100000"/>
                    <a:satMod val="3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40" name="Picture 279" descr="latex-image-1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24400" y="4419600"/>
              <a:ext cx="2794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Down Arrow 40"/>
            <p:cNvSpPr/>
            <p:nvPr/>
          </p:nvSpPr>
          <p:spPr bwMode="auto">
            <a:xfrm>
              <a:off x="4572000" y="4114800"/>
              <a:ext cx="152400" cy="990600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49" name="Picture 4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4364038" y="5892800"/>
              <a:ext cx="533400" cy="355600"/>
            </a:xfrm>
            <a:prstGeom prst="rect">
              <a:avLst/>
            </a:prstGeom>
          </p:spPr>
        </p:pic>
        <p:sp>
          <p:nvSpPr>
            <p:cNvPr id="18" name="Oval 17"/>
            <p:cNvSpPr>
              <a:spLocks/>
            </p:cNvSpPr>
            <p:nvPr/>
          </p:nvSpPr>
          <p:spPr bwMode="auto">
            <a:xfrm>
              <a:off x="3825240" y="3596639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>
              <a:spLocks/>
            </p:cNvSpPr>
            <p:nvPr/>
          </p:nvSpPr>
          <p:spPr bwMode="auto">
            <a:xfrm>
              <a:off x="4554675" y="3352800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0" name="Oval 19"/>
            <p:cNvSpPr>
              <a:spLocks/>
            </p:cNvSpPr>
            <p:nvPr/>
          </p:nvSpPr>
          <p:spPr bwMode="auto">
            <a:xfrm>
              <a:off x="5305605" y="3596639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1" name="Oval 20"/>
            <p:cNvSpPr>
              <a:spLocks/>
            </p:cNvSpPr>
            <p:nvPr/>
          </p:nvSpPr>
          <p:spPr bwMode="auto">
            <a:xfrm>
              <a:off x="5741095" y="4184527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>
              <a:spLocks/>
            </p:cNvSpPr>
            <p:nvPr/>
          </p:nvSpPr>
          <p:spPr bwMode="auto">
            <a:xfrm>
              <a:off x="5758635" y="4920224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>
              <a:spLocks/>
            </p:cNvSpPr>
            <p:nvPr/>
          </p:nvSpPr>
          <p:spPr bwMode="auto">
            <a:xfrm>
              <a:off x="5323145" y="5486400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4" name="Oval 23"/>
            <p:cNvSpPr>
              <a:spLocks/>
            </p:cNvSpPr>
            <p:nvPr/>
          </p:nvSpPr>
          <p:spPr bwMode="auto">
            <a:xfrm>
              <a:off x="4572000" y="5730239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5" name="Oval 24"/>
            <p:cNvSpPr>
              <a:spLocks/>
            </p:cNvSpPr>
            <p:nvPr/>
          </p:nvSpPr>
          <p:spPr bwMode="auto">
            <a:xfrm>
              <a:off x="3810000" y="5486400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>
              <a:spLocks/>
            </p:cNvSpPr>
            <p:nvPr/>
          </p:nvSpPr>
          <p:spPr bwMode="auto">
            <a:xfrm>
              <a:off x="3368040" y="4892039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7" name="Oval 26"/>
            <p:cNvSpPr>
              <a:spLocks/>
            </p:cNvSpPr>
            <p:nvPr/>
          </p:nvSpPr>
          <p:spPr bwMode="auto">
            <a:xfrm>
              <a:off x="3368040" y="4191000"/>
              <a:ext cx="137160" cy="137161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057400" y="4756737"/>
            <a:ext cx="3565246" cy="1169689"/>
            <a:chOff x="1905000" y="4756737"/>
            <a:chExt cx="3565246" cy="1169689"/>
          </a:xfrm>
        </p:grpSpPr>
        <p:pic>
          <p:nvPicPr>
            <p:cNvPr id="56" name="Picture 5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1905000" y="5181600"/>
              <a:ext cx="1384300" cy="254000"/>
            </a:xfrm>
            <a:prstGeom prst="rect">
              <a:avLst/>
            </a:prstGeom>
          </p:spPr>
        </p:pic>
        <p:sp>
          <p:nvSpPr>
            <p:cNvPr id="54" name="Freeform 53"/>
            <p:cNvSpPr/>
            <p:nvPr/>
          </p:nvSpPr>
          <p:spPr bwMode="auto">
            <a:xfrm>
              <a:off x="3074924" y="4756737"/>
              <a:ext cx="2395322" cy="1169689"/>
            </a:xfrm>
            <a:custGeom>
              <a:avLst/>
              <a:gdLst>
                <a:gd name="connsiteX0" fmla="*/ 0 w 2395322"/>
                <a:gd name="connsiteY0" fmla="*/ 0 h 1169689"/>
                <a:gd name="connsiteX1" fmla="*/ 2395322 w 2395322"/>
                <a:gd name="connsiteY1" fmla="*/ 824352 h 1169689"/>
                <a:gd name="connsiteX2" fmla="*/ 1325783 w 2395322"/>
                <a:gd name="connsiteY2" fmla="*/ 1169689 h 1169689"/>
                <a:gd name="connsiteX3" fmla="*/ 456782 w 2395322"/>
                <a:gd name="connsiteY3" fmla="*/ 868912 h 1169689"/>
                <a:gd name="connsiteX4" fmla="*/ 0 w 2395322"/>
                <a:gd name="connsiteY4" fmla="*/ 0 h 116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5322" h="1169689">
                  <a:moveTo>
                    <a:pt x="0" y="0"/>
                  </a:moveTo>
                  <a:lnTo>
                    <a:pt x="2395322" y="824352"/>
                  </a:lnTo>
                  <a:lnTo>
                    <a:pt x="1325783" y="1169689"/>
                  </a:lnTo>
                  <a:lnTo>
                    <a:pt x="456782" y="86891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alpha val="49000"/>
                  </a:schemeClr>
                </a:gs>
                <a:gs pos="100000">
                  <a:srgbClr val="FFFFFF">
                    <a:alpha val="49000"/>
                  </a:srgbClr>
                </a:gs>
              </a:gsLst>
              <a:lin ang="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0-1 Dissimilarity         M-Best MAP </a:t>
            </a:r>
          </a:p>
          <a:p>
            <a:pPr lvl="1"/>
            <a:r>
              <a:rPr lang="en-US" sz="1400" dirty="0" smtClean="0"/>
              <a:t>[Nilsson; </a:t>
            </a:r>
            <a:r>
              <a:rPr lang="en-US" sz="1400" dirty="0" err="1" smtClean="0"/>
              <a:t>Yanover</a:t>
            </a:r>
            <a:r>
              <a:rPr lang="en-US" sz="1400" dirty="0" smtClean="0"/>
              <a:t>; </a:t>
            </a:r>
            <a:r>
              <a:rPr lang="en-US" sz="1400" dirty="0" err="1" smtClean="0"/>
              <a:t>Fromer</a:t>
            </a:r>
            <a:r>
              <a:rPr lang="en-US" sz="1400" dirty="0" smtClean="0"/>
              <a:t>; </a:t>
            </a:r>
            <a:r>
              <a:rPr lang="en-US" sz="1400" dirty="0" err="1" smtClean="0"/>
              <a:t>Flerova</a:t>
            </a:r>
            <a:r>
              <a:rPr lang="en-US" sz="1400" dirty="0" smtClean="0"/>
              <a:t>]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Max Dissimilarity          Park &amp; </a:t>
            </a:r>
            <a:r>
              <a:rPr lang="en-US" dirty="0" err="1" smtClean="0"/>
              <a:t>Ramanan</a:t>
            </a:r>
            <a:r>
              <a:rPr lang="en-US" dirty="0" smtClean="0"/>
              <a:t> ICCV11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352800" y="1327040"/>
            <a:ext cx="469900" cy="1778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505200" y="3755512"/>
            <a:ext cx="469900" cy="1778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514600" y="2273300"/>
            <a:ext cx="3454401" cy="7747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057400" y="5105400"/>
            <a:ext cx="3568701" cy="4572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743200" y="4419600"/>
            <a:ext cx="2540000" cy="26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-Best Mode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15" name="Down Arrow 14"/>
          <p:cNvSpPr/>
          <p:nvPr/>
        </p:nvSpPr>
        <p:spPr bwMode="auto">
          <a:xfrm>
            <a:off x="4495800" y="3200400"/>
            <a:ext cx="304800" cy="8382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85800" y="4419600"/>
            <a:ext cx="1981200" cy="1295400"/>
            <a:chOff x="685800" y="4419600"/>
            <a:chExt cx="1981200" cy="1295400"/>
          </a:xfrm>
        </p:grpSpPr>
        <p:sp>
          <p:nvSpPr>
            <p:cNvPr id="18" name="Left Brace 17"/>
            <p:cNvSpPr/>
            <p:nvPr/>
          </p:nvSpPr>
          <p:spPr bwMode="auto">
            <a:xfrm>
              <a:off x="2362200" y="4419600"/>
              <a:ext cx="304800" cy="1295400"/>
            </a:xfrm>
            <a:prstGeom prst="leftBrac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9" name="Picture 1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685800" y="4953000"/>
              <a:ext cx="1524000" cy="241300"/>
            </a:xfrm>
            <a:prstGeom prst="rect">
              <a:avLst/>
            </a:prstGeom>
          </p:spPr>
        </p:pic>
      </p:grpSp>
      <p:pic>
        <p:nvPicPr>
          <p:cNvPr id="23" name="Picture 2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352800" y="1306540"/>
            <a:ext cx="2413000" cy="13970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048000" y="4549720"/>
            <a:ext cx="4495800" cy="10033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989078" y="1981200"/>
            <a:ext cx="2545322" cy="307777"/>
            <a:chOff x="5989078" y="1981200"/>
            <a:chExt cx="2545322" cy="307777"/>
          </a:xfrm>
        </p:grpSpPr>
        <p:sp>
          <p:nvSpPr>
            <p:cNvPr id="21" name="TextBox 20"/>
            <p:cNvSpPr txBox="1"/>
            <p:nvPr/>
          </p:nvSpPr>
          <p:spPr>
            <a:xfrm>
              <a:off x="7132078" y="1981200"/>
              <a:ext cx="14023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Relax Boolean</a:t>
              </a:r>
              <a:endParaRPr lang="en-US" sz="1400" dirty="0"/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 rot="10800000">
              <a:off x="5989078" y="2133600"/>
              <a:ext cx="10668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5989078" y="2362200"/>
            <a:ext cx="2235868" cy="307777"/>
            <a:chOff x="5989078" y="2362200"/>
            <a:chExt cx="2235868" cy="307777"/>
          </a:xfrm>
        </p:grpSpPr>
        <p:sp>
          <p:nvSpPr>
            <p:cNvPr id="26" name="TextBox 25"/>
            <p:cNvSpPr txBox="1"/>
            <p:nvPr/>
          </p:nvSpPr>
          <p:spPr>
            <a:xfrm>
              <a:off x="7441533" y="2362200"/>
              <a:ext cx="7834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Dualize</a:t>
              </a:r>
              <a:endParaRPr lang="en-US" sz="1400" dirty="0"/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 rot="10800000">
              <a:off x="5989078" y="2514600"/>
              <a:ext cx="10668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Dot-Product Dissimilarity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Inference: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962400" y="1981200"/>
            <a:ext cx="4256193" cy="1252954"/>
            <a:chOff x="4572000" y="2133600"/>
            <a:chExt cx="4256193" cy="1252954"/>
          </a:xfrm>
        </p:grpSpPr>
        <p:sp>
          <p:nvSpPr>
            <p:cNvPr id="8" name="Right Brace 7"/>
            <p:cNvSpPr/>
            <p:nvPr/>
          </p:nvSpPr>
          <p:spPr bwMode="auto">
            <a:xfrm>
              <a:off x="7010400" y="2133600"/>
              <a:ext cx="304800" cy="914400"/>
            </a:xfrm>
            <a:prstGeom prst="rightBrac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72000" y="3048000"/>
              <a:ext cx="42561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For integral solution, equivalent to Hamming!</a:t>
              </a:r>
              <a:endParaRPr lang="en-US" sz="16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063681" y="5181600"/>
            <a:ext cx="4548441" cy="871954"/>
            <a:chOff x="2063681" y="5181600"/>
            <a:chExt cx="4548441" cy="871954"/>
          </a:xfrm>
        </p:grpSpPr>
        <p:sp>
          <p:nvSpPr>
            <p:cNvPr id="14" name="TextBox 13"/>
            <p:cNvSpPr txBox="1"/>
            <p:nvPr/>
          </p:nvSpPr>
          <p:spPr>
            <a:xfrm>
              <a:off x="2063681" y="5715000"/>
              <a:ext cx="45484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Simply edit node-terms. Reuse MAP machinery!</a:t>
              </a:r>
              <a:endParaRPr lang="en-US" sz="1600" dirty="0"/>
            </a:p>
          </p:txBody>
        </p:sp>
        <p:cxnSp>
          <p:nvCxnSpPr>
            <p:cNvPr id="16" name="Straight Arrow Connector 15"/>
            <p:cNvCxnSpPr>
              <a:stCxn id="14" idx="0"/>
            </p:cNvCxnSpPr>
            <p:nvPr/>
          </p:nvCxnSpPr>
          <p:spPr bwMode="auto">
            <a:xfrm rot="16200000" flipV="1">
              <a:off x="4035851" y="5412949"/>
              <a:ext cx="533400" cy="70702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362200" y="1371600"/>
            <a:ext cx="3111500" cy="5969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625964" y="2198660"/>
            <a:ext cx="2438401" cy="5969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743200" y="3962400"/>
            <a:ext cx="4203700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7" name="Picture 6" descr="isegExamples.png"/>
          <p:cNvPicPr>
            <a:picLocks noChangeAspect="1"/>
          </p:cNvPicPr>
          <p:nvPr/>
        </p:nvPicPr>
        <p:blipFill>
          <a:blip r:embed="rId2"/>
          <a:srcRect b="54149"/>
          <a:stretch>
            <a:fillRect/>
          </a:stretch>
        </p:blipFill>
        <p:spPr>
          <a:xfrm>
            <a:off x="0" y="1295400"/>
            <a:ext cx="9144000" cy="2438400"/>
          </a:xfrm>
          <a:prstGeom prst="rect">
            <a:avLst/>
          </a:prstGeom>
        </p:spPr>
      </p:pic>
      <p:pic>
        <p:nvPicPr>
          <p:cNvPr id="8" name="Picture 7" descr="isegExamples.png"/>
          <p:cNvPicPr>
            <a:picLocks noChangeAspect="1"/>
          </p:cNvPicPr>
          <p:nvPr/>
        </p:nvPicPr>
        <p:blipFill>
          <a:blip r:embed="rId2"/>
          <a:srcRect t="68776"/>
          <a:stretch>
            <a:fillRect/>
          </a:stretch>
        </p:blipFill>
        <p:spPr>
          <a:xfrm>
            <a:off x="0" y="3733800"/>
            <a:ext cx="9144000" cy="1660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Higher-Order Dissimilarity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Cardinality Potential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Efficient Inference</a:t>
            </a:r>
          </a:p>
          <a:p>
            <a:pPr lvl="1"/>
            <a:r>
              <a:rPr lang="en-US" sz="1600" dirty="0" smtClean="0"/>
              <a:t>Cardinality [</a:t>
            </a:r>
            <a:r>
              <a:rPr lang="en-US" sz="1600" dirty="0" err="1" smtClean="0"/>
              <a:t>Tarlow</a:t>
            </a:r>
            <a:r>
              <a:rPr lang="en-US" sz="1600" dirty="0" smtClean="0"/>
              <a:t> ‘10]</a:t>
            </a:r>
          </a:p>
          <a:p>
            <a:pPr lvl="1"/>
            <a:r>
              <a:rPr lang="en-US" sz="1600" dirty="0" smtClean="0"/>
              <a:t>Lower Linear envelop [</a:t>
            </a:r>
            <a:r>
              <a:rPr lang="en-US" sz="1600" dirty="0" err="1" smtClean="0"/>
              <a:t>Kohli</a:t>
            </a:r>
            <a:r>
              <a:rPr lang="en-US" sz="1600" dirty="0" smtClean="0"/>
              <a:t> ‘10]</a:t>
            </a:r>
          </a:p>
          <a:p>
            <a:pPr lvl="1"/>
            <a:r>
              <a:rPr lang="en-US" sz="1600" dirty="0" smtClean="0"/>
              <a:t>Pattern Potentials [</a:t>
            </a:r>
            <a:r>
              <a:rPr lang="en-US" sz="1600" dirty="0" err="1" smtClean="0"/>
              <a:t>Rother</a:t>
            </a:r>
            <a:r>
              <a:rPr lang="en-US" sz="1600" dirty="0" smtClean="0"/>
              <a:t> ‘10]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505200" y="1828800"/>
            <a:ext cx="1790701" cy="5588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0" y="2590800"/>
            <a:ext cx="5803901" cy="7747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953000" y="3505200"/>
            <a:ext cx="3657600" cy="2146300"/>
            <a:chOff x="914400" y="4254500"/>
            <a:chExt cx="3657600" cy="2146300"/>
          </a:xfrm>
        </p:grpSpPr>
        <p:sp>
          <p:nvSpPr>
            <p:cNvPr id="9" name="Line 1"/>
            <p:cNvSpPr>
              <a:spLocks noChangeShapeType="1"/>
            </p:cNvSpPr>
            <p:nvPr/>
          </p:nvSpPr>
          <p:spPr bwMode="auto">
            <a:xfrm flipH="1">
              <a:off x="914400" y="6007100"/>
              <a:ext cx="3200400" cy="1270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2"/>
            <p:cNvSpPr>
              <a:spLocks noChangeShapeType="1"/>
            </p:cNvSpPr>
            <p:nvPr/>
          </p:nvSpPr>
          <p:spPr bwMode="auto">
            <a:xfrm flipH="1">
              <a:off x="914400" y="4254500"/>
              <a:ext cx="0" cy="176530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1932194" y="4510877"/>
              <a:ext cx="1400298" cy="1508923"/>
            </a:xfrm>
            <a:custGeom>
              <a:avLst/>
              <a:gdLst>
                <a:gd name="connsiteX0" fmla="*/ 0 w 1400298"/>
                <a:gd name="connsiteY0" fmla="*/ 1508923 h 1508923"/>
                <a:gd name="connsiteX1" fmla="*/ 597026 w 1400298"/>
                <a:gd name="connsiteY1" fmla="*/ 1172400 h 1508923"/>
                <a:gd name="connsiteX2" fmla="*/ 1400298 w 1400298"/>
                <a:gd name="connsiteY2" fmla="*/ 0 h 1508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0298" h="1508923">
                  <a:moveTo>
                    <a:pt x="0" y="1508923"/>
                  </a:moveTo>
                  <a:cubicBezTo>
                    <a:pt x="181821" y="1466405"/>
                    <a:pt x="363643" y="1423887"/>
                    <a:pt x="597026" y="1172400"/>
                  </a:cubicBezTo>
                  <a:cubicBezTo>
                    <a:pt x="830409" y="920913"/>
                    <a:pt x="1400298" y="0"/>
                    <a:pt x="1400298" y="0"/>
                  </a:cubicBezTo>
                </a:path>
              </a:pathLst>
            </a:cu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2" name="Picture 21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4191000" y="5867400"/>
              <a:ext cx="381000" cy="241300"/>
            </a:xfrm>
            <a:prstGeom prst="rect">
              <a:avLst/>
            </a:prstGeom>
          </p:spPr>
        </p:pic>
        <p:pic>
          <p:nvPicPr>
            <p:cNvPr id="23" name="Picture 2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tretch>
                  <a:fillRect/>
                </a:stretch>
              </p:blipFill>
            </mc:Choice>
            <mc:Fallback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1676400" y="6096000"/>
              <a:ext cx="660400" cy="3048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0368"/>
            <a:ext cx="9144000" cy="3533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Stereo (Disparity </a:t>
            </a:r>
            <a:r>
              <a:rPr lang="en-US" dirty="0" err="1" smtClean="0"/>
              <a:t>Labelling</a:t>
            </a:r>
            <a:r>
              <a:rPr lang="en-US" dirty="0" smtClean="0"/>
              <a:t>)</a:t>
            </a:r>
          </a:p>
          <a:p>
            <a:pPr lvl="1"/>
            <a:r>
              <a:rPr lang="en-US" sz="1200" dirty="0" smtClean="0">
                <a:solidFill>
                  <a:prstClr val="black"/>
                </a:solidFill>
              </a:rPr>
              <a:t>[Roy and Cox, ICCV ‘98], [</a:t>
            </a:r>
            <a:r>
              <a:rPr lang="en-US" sz="1200" dirty="0" err="1" smtClean="0">
                <a:solidFill>
                  <a:prstClr val="black"/>
                </a:solidFill>
              </a:rPr>
              <a:t>Boykov</a:t>
            </a:r>
            <a:r>
              <a:rPr lang="en-US" sz="1200" dirty="0" smtClean="0">
                <a:solidFill>
                  <a:prstClr val="black"/>
                </a:solidFill>
              </a:rPr>
              <a:t> et al. CVPR ’97, PAMI ‘01], [</a:t>
            </a:r>
            <a:r>
              <a:rPr lang="en-US" sz="1200" dirty="0" err="1" smtClean="0"/>
              <a:t>Scharstein</a:t>
            </a:r>
            <a:r>
              <a:rPr lang="en-US" sz="1200" dirty="0" smtClean="0"/>
              <a:t> et al. PAMI ’02</a:t>
            </a:r>
            <a:r>
              <a:rPr lang="en-US" sz="1200" dirty="0" smtClean="0">
                <a:solidFill>
                  <a:prstClr val="black"/>
                </a:solidFill>
              </a:rPr>
              <a:t>].</a:t>
            </a: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Motion Flow</a:t>
            </a:r>
          </a:p>
          <a:p>
            <a:pPr lvl="1"/>
            <a:r>
              <a:rPr lang="en-US" sz="1200" dirty="0" smtClean="0">
                <a:solidFill>
                  <a:prstClr val="black"/>
                </a:solidFill>
              </a:rPr>
              <a:t>[</a:t>
            </a:r>
            <a:r>
              <a:rPr lang="en-US" sz="1200" dirty="0" err="1" smtClean="0">
                <a:solidFill>
                  <a:prstClr val="black"/>
                </a:solidFill>
              </a:rPr>
              <a:t>Boykov</a:t>
            </a:r>
            <a:r>
              <a:rPr lang="en-US" sz="1200" dirty="0" smtClean="0">
                <a:solidFill>
                  <a:prstClr val="black"/>
                </a:solidFill>
              </a:rPr>
              <a:t> et al. PAMI ’01]</a:t>
            </a: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0"/>
            <a:r>
              <a:rPr lang="en-US" dirty="0" err="1" smtClean="0">
                <a:solidFill>
                  <a:prstClr val="black"/>
                </a:solidFill>
              </a:rPr>
              <a:t>Denoising</a:t>
            </a:r>
            <a:endParaRPr lang="en-US" sz="1200" dirty="0" smtClean="0">
              <a:solidFill>
                <a:prstClr val="black"/>
              </a:solidFill>
            </a:endParaRPr>
          </a:p>
          <a:p>
            <a:pPr lvl="1"/>
            <a:r>
              <a:rPr lang="en-US" sz="1200" dirty="0" smtClean="0">
                <a:solidFill>
                  <a:prstClr val="black"/>
                </a:solidFill>
              </a:rPr>
              <a:t>[</a:t>
            </a:r>
            <a:r>
              <a:rPr lang="en-US" sz="1200" dirty="0" err="1" smtClean="0">
                <a:solidFill>
                  <a:prstClr val="black"/>
                </a:solidFill>
              </a:rPr>
              <a:t>Sebastiani</a:t>
            </a:r>
            <a:r>
              <a:rPr lang="en-US" sz="1200" dirty="0" smtClean="0">
                <a:solidFill>
                  <a:prstClr val="black"/>
                </a:solidFill>
              </a:rPr>
              <a:t> et al. Signal Proc. ’97], [Roth et al. IJCV ‘09], [Li et al. ECCV ’08], [Ishikawa CVPR ’09].</a:t>
            </a:r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grpSp>
        <p:nvGrpSpPr>
          <p:cNvPr id="5" name="Group 22"/>
          <p:cNvGrpSpPr/>
          <p:nvPr/>
        </p:nvGrpSpPr>
        <p:grpSpPr>
          <a:xfrm>
            <a:off x="1524000" y="1828800"/>
            <a:ext cx="5760720" cy="1267599"/>
            <a:chOff x="1524000" y="1828800"/>
            <a:chExt cx="5760720" cy="12675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0" y="1828800"/>
              <a:ext cx="1341120" cy="10058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24200" y="1828800"/>
              <a:ext cx="1341120" cy="100584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676400" y="2819400"/>
              <a:ext cx="9032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Left image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52800" y="2819400"/>
              <a:ext cx="10058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Right image</a:t>
              </a:r>
              <a:endParaRPr lang="en-US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43600" y="1828800"/>
              <a:ext cx="1341120" cy="100584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019800" y="2819400"/>
              <a:ext cx="11253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Disparity map</a:t>
              </a:r>
              <a:endParaRPr lang="en-US" dirty="0"/>
            </a:p>
          </p:txBody>
        </p:sp>
        <p:sp>
          <p:nvSpPr>
            <p:cNvPr id="16" name="Right Arrow 15"/>
            <p:cNvSpPr/>
            <p:nvPr/>
          </p:nvSpPr>
          <p:spPr bwMode="auto">
            <a:xfrm>
              <a:off x="4876800" y="2209800"/>
              <a:ext cx="6096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17" name="flowgard.mpg">
            <a:hlinkClick r:id="" action="ppaction://media"/>
          </p:cNvPr>
          <p:cNvPicPr/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524000" y="3794760"/>
            <a:ext cx="1470762" cy="1005840"/>
          </a:xfrm>
          <a:prstGeom prst="rect">
            <a:avLst/>
          </a:prstGeom>
        </p:spPr>
      </p:pic>
      <p:grpSp>
        <p:nvGrpSpPr>
          <p:cNvPr id="11" name="Group 23"/>
          <p:cNvGrpSpPr/>
          <p:nvPr/>
        </p:nvGrpSpPr>
        <p:grpSpPr>
          <a:xfrm>
            <a:off x="1524000" y="5608320"/>
            <a:ext cx="4783794" cy="1021080"/>
            <a:chOff x="1524000" y="5410200"/>
            <a:chExt cx="4783794" cy="102108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24000" y="5410200"/>
              <a:ext cx="1507194" cy="100584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00600" y="5425440"/>
              <a:ext cx="1507194" cy="1005840"/>
            </a:xfrm>
            <a:prstGeom prst="rect">
              <a:avLst/>
            </a:prstGeom>
          </p:spPr>
        </p:pic>
        <p:sp>
          <p:nvSpPr>
            <p:cNvPr id="21" name="Right Arrow 20"/>
            <p:cNvSpPr/>
            <p:nvPr/>
          </p:nvSpPr>
          <p:spPr bwMode="auto">
            <a:xfrm>
              <a:off x="3581400" y="5730240"/>
              <a:ext cx="6096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3" name="Group 24"/>
          <p:cNvGrpSpPr/>
          <p:nvPr/>
        </p:nvGrpSpPr>
        <p:grpSpPr>
          <a:xfrm>
            <a:off x="3581400" y="3794760"/>
            <a:ext cx="2695584" cy="1005840"/>
            <a:chOff x="3581400" y="3566160"/>
            <a:chExt cx="2695584" cy="100584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00600" y="3566160"/>
              <a:ext cx="1476384" cy="1005840"/>
            </a:xfrm>
            <a:prstGeom prst="rect">
              <a:avLst/>
            </a:prstGeom>
          </p:spPr>
        </p:pic>
        <p:sp>
          <p:nvSpPr>
            <p:cNvPr id="22" name="Right Arrow 21"/>
            <p:cNvSpPr/>
            <p:nvPr/>
          </p:nvSpPr>
          <p:spPr bwMode="auto">
            <a:xfrm>
              <a:off x="3581400" y="3962400"/>
              <a:ext cx="6096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7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Quantitative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6" name="Picture 5" descr="isegResultsPlo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09600" y="1066800"/>
            <a:ext cx="8202852" cy="525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4400" y="5867400"/>
            <a:ext cx="570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MAP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Pascal Segmentation Challenge </a:t>
            </a:r>
          </a:p>
          <a:p>
            <a:pPr lvl="1"/>
            <a:r>
              <a:rPr lang="en-US" dirty="0" smtClean="0"/>
              <a:t>20 categories + background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118084"/>
            <a:ext cx="8166100" cy="4130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ALE model</a:t>
            </a:r>
          </a:p>
          <a:p>
            <a:pPr lvl="1"/>
            <a:r>
              <a:rPr lang="en-US" dirty="0" smtClean="0"/>
              <a:t>[</a:t>
            </a:r>
            <a:r>
              <a:rPr lang="en-US" dirty="0" err="1" smtClean="0"/>
              <a:t>Ladicky</a:t>
            </a:r>
            <a:r>
              <a:rPr lang="en-US" dirty="0" smtClean="0"/>
              <a:t>, </a:t>
            </a:r>
            <a:r>
              <a:rPr lang="en-US" dirty="0" err="1" smtClean="0"/>
              <a:t>Kohli</a:t>
            </a:r>
            <a:r>
              <a:rPr lang="en-US" dirty="0" smtClean="0"/>
              <a:t>, </a:t>
            </a:r>
            <a:r>
              <a:rPr lang="en-US" dirty="0" err="1" smtClean="0"/>
              <a:t>Torr</a:t>
            </a:r>
            <a:r>
              <a:rPr lang="en-US" dirty="0" smtClean="0"/>
              <a:t>]</a:t>
            </a:r>
          </a:p>
          <a:p>
            <a:pPr lvl="1"/>
            <a:r>
              <a:rPr lang="en-US" dirty="0" smtClean="0"/>
              <a:t>Unary potential over pixels: </a:t>
            </a:r>
            <a:r>
              <a:rPr lang="en-US" dirty="0" err="1" smtClean="0"/>
              <a:t>textons</a:t>
            </a:r>
            <a:r>
              <a:rPr lang="en-US" dirty="0" smtClean="0"/>
              <a:t>, color, HOG</a:t>
            </a:r>
          </a:p>
          <a:p>
            <a:pPr lvl="1"/>
            <a:r>
              <a:rPr lang="en-US" dirty="0" err="1" smtClean="0"/>
              <a:t>Pairwise</a:t>
            </a:r>
            <a:r>
              <a:rPr lang="en-US" dirty="0" smtClean="0"/>
              <a:t> potentials between pixels: Potts</a:t>
            </a:r>
          </a:p>
          <a:p>
            <a:pPr lvl="1"/>
            <a:r>
              <a:rPr lang="en-US" dirty="0" smtClean="0"/>
              <a:t>Segment potentials: histogram of pixel features</a:t>
            </a:r>
          </a:p>
          <a:p>
            <a:pPr lvl="1"/>
            <a:r>
              <a:rPr lang="en-US" dirty="0" err="1" smtClean="0"/>
              <a:t>Pairwise</a:t>
            </a:r>
            <a:r>
              <a:rPr lang="en-US" dirty="0" smtClean="0"/>
              <a:t> potentials between segments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7" name="Picture 103" descr="hierarc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33800"/>
            <a:ext cx="8839200" cy="22123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Examples: Large Improvement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82100" cy="3904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Examples: Medium Improvement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199"/>
            <a:ext cx="9144000" cy="4817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Examples: Small Improvement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4421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graphicFrame>
        <p:nvGraphicFramePr>
          <p:cNvPr id="14" name="Chart 13"/>
          <p:cNvGraphicFramePr/>
          <p:nvPr/>
        </p:nvGraphicFramePr>
        <p:xfrm>
          <a:off x="914400" y="1600200"/>
          <a:ext cx="7388352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5" name="Group 9"/>
          <p:cNvGrpSpPr/>
          <p:nvPr/>
        </p:nvGrpSpPr>
        <p:grpSpPr>
          <a:xfrm>
            <a:off x="3429000" y="4277380"/>
            <a:ext cx="457200" cy="381000"/>
            <a:chOff x="3886200" y="4375968"/>
            <a:chExt cx="457200" cy="381000"/>
          </a:xfrm>
        </p:grpSpPr>
        <p:cxnSp>
          <p:nvCxnSpPr>
            <p:cNvPr id="16" name="Straight Connector 15"/>
            <p:cNvCxnSpPr/>
            <p:nvPr/>
          </p:nvCxnSpPr>
          <p:spPr bwMode="auto">
            <a:xfrm>
              <a:off x="3962400" y="4572000"/>
              <a:ext cx="304800" cy="158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 bwMode="auto">
            <a:xfrm>
              <a:off x="3886200" y="4375968"/>
              <a:ext cx="457200" cy="381000"/>
            </a:xfrm>
            <a:prstGeom prst="ellips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200400" y="5496580"/>
            <a:ext cx="978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~10 years </a:t>
            </a:r>
            <a:br>
              <a:rPr lang="en-US" sz="1400" dirty="0" smtClean="0"/>
            </a:br>
            <a:r>
              <a:rPr lang="en-US" sz="1400" dirty="0" smtClean="0"/>
              <a:t>/ </a:t>
            </a:r>
            <a:r>
              <a:rPr lang="en-US" sz="1400" dirty="0" err="1" smtClean="0"/>
              <a:t>im</a:t>
            </a:r>
            <a:r>
              <a:rPr lang="en-US" sz="1400" dirty="0" smtClean="0"/>
              <a:t> / </a:t>
            </a:r>
            <a:r>
              <a:rPr lang="en-US" sz="1400" dirty="0" err="1" smtClean="0"/>
              <a:t>soln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Chart bld="category"/>
        </p:bldSub>
      </p:bldGraphic>
      <p:bldP spid="1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Output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14400" y="2069068"/>
            <a:ext cx="1121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Modeling</a:t>
            </a:r>
            <a:endParaRPr lang="en-US" sz="1800" dirty="0"/>
          </a:p>
        </p:txBody>
      </p:sp>
      <p:sp>
        <p:nvSpPr>
          <p:cNvPr id="27" name="TextBox 26"/>
          <p:cNvSpPr txBox="1"/>
          <p:nvPr/>
        </p:nvSpPr>
        <p:spPr>
          <a:xfrm>
            <a:off x="914400" y="2831068"/>
            <a:ext cx="1147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Inference</a:t>
            </a:r>
            <a:endParaRPr lang="en-US" sz="1800" dirty="0"/>
          </a:p>
        </p:txBody>
      </p:sp>
      <p:sp>
        <p:nvSpPr>
          <p:cNvPr id="28" name="TextBox 27"/>
          <p:cNvSpPr txBox="1"/>
          <p:nvPr/>
        </p:nvSpPr>
        <p:spPr>
          <a:xfrm>
            <a:off x="914400" y="3516868"/>
            <a:ext cx="108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Learning</a:t>
            </a:r>
            <a:endParaRPr lang="en-US" sz="1800" dirty="0"/>
          </a:p>
        </p:txBody>
      </p:sp>
      <p:sp>
        <p:nvSpPr>
          <p:cNvPr id="42" name="TextBox 41"/>
          <p:cNvSpPr txBox="1"/>
          <p:nvPr/>
        </p:nvSpPr>
        <p:spPr>
          <a:xfrm>
            <a:off x="4419001" y="1143000"/>
            <a:ext cx="3581999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Focused Inference </a:t>
            </a:r>
            <a:br>
              <a:rPr lang="en-US" sz="1800" dirty="0" smtClean="0"/>
            </a:br>
            <a:r>
              <a:rPr lang="en-US" sz="1300" dirty="0" smtClean="0"/>
              <a:t>-- </a:t>
            </a:r>
            <a:r>
              <a:rPr lang="en-US" sz="1300" dirty="0" smtClean="0">
                <a:solidFill>
                  <a:prstClr val="black"/>
                </a:solidFill>
              </a:rPr>
              <a:t>[Batra, </a:t>
            </a:r>
            <a:r>
              <a:rPr lang="en-US" sz="1300" dirty="0" err="1" smtClean="0">
                <a:solidFill>
                  <a:prstClr val="black"/>
                </a:solidFill>
              </a:rPr>
              <a:t>Nowozin</a:t>
            </a:r>
            <a:r>
              <a:rPr lang="en-US" sz="1300" dirty="0" smtClean="0">
                <a:solidFill>
                  <a:prstClr val="black"/>
                </a:solidFill>
              </a:rPr>
              <a:t>, </a:t>
            </a:r>
            <a:r>
              <a:rPr lang="en-US" sz="1300" dirty="0" err="1" smtClean="0">
                <a:solidFill>
                  <a:prstClr val="black"/>
                </a:solidFill>
              </a:rPr>
              <a:t>Kohli</a:t>
            </a:r>
            <a:r>
              <a:rPr lang="en-US" sz="1300" dirty="0" smtClean="0">
                <a:solidFill>
                  <a:prstClr val="black"/>
                </a:solidFill>
              </a:rPr>
              <a:t> AISTATS ’11] </a:t>
            </a:r>
            <a:br>
              <a:rPr lang="en-US" sz="1300" dirty="0" smtClean="0">
                <a:solidFill>
                  <a:prstClr val="black"/>
                </a:solidFill>
              </a:rPr>
            </a:br>
            <a:r>
              <a:rPr lang="en-US" sz="1300" dirty="0" smtClean="0">
                <a:solidFill>
                  <a:prstClr val="black"/>
                </a:solidFill>
              </a:rPr>
              <a:t>-- [Batra, </a:t>
            </a:r>
            <a:r>
              <a:rPr lang="en-US" sz="1300" dirty="0" err="1" smtClean="0">
                <a:solidFill>
                  <a:prstClr val="black"/>
                </a:solidFill>
              </a:rPr>
              <a:t>Kohli</a:t>
            </a:r>
            <a:r>
              <a:rPr lang="en-US" sz="1300" dirty="0" smtClean="0">
                <a:solidFill>
                  <a:prstClr val="black"/>
                </a:solidFill>
              </a:rPr>
              <a:t> CVPR ’11]</a:t>
            </a:r>
            <a:br>
              <a:rPr lang="en-US" sz="1300" dirty="0" smtClean="0">
                <a:solidFill>
                  <a:prstClr val="black"/>
                </a:solidFill>
              </a:rPr>
            </a:br>
            <a:r>
              <a:rPr lang="en-US" sz="1300" dirty="0" smtClean="0">
                <a:solidFill>
                  <a:prstClr val="black"/>
                </a:solidFill>
              </a:rPr>
              <a:t>-- [</a:t>
            </a:r>
            <a:r>
              <a:rPr lang="en-US" sz="1300" dirty="0" err="1" smtClean="0">
                <a:solidFill>
                  <a:prstClr val="black"/>
                </a:solidFill>
              </a:rPr>
              <a:t>Tarlow</a:t>
            </a:r>
            <a:r>
              <a:rPr lang="en-US" sz="1300" dirty="0" smtClean="0">
                <a:solidFill>
                  <a:prstClr val="black"/>
                </a:solidFill>
              </a:rPr>
              <a:t>, Batra, </a:t>
            </a:r>
            <a:r>
              <a:rPr lang="en-US" sz="1300" dirty="0" err="1" smtClean="0">
                <a:solidFill>
                  <a:prstClr val="black"/>
                </a:solidFill>
              </a:rPr>
              <a:t>Kohli</a:t>
            </a:r>
            <a:r>
              <a:rPr lang="en-US" sz="1300" dirty="0" smtClean="0">
                <a:solidFill>
                  <a:prstClr val="black"/>
                </a:solidFill>
              </a:rPr>
              <a:t>, </a:t>
            </a:r>
            <a:r>
              <a:rPr lang="en-US" sz="1300" dirty="0" err="1" smtClean="0">
                <a:solidFill>
                  <a:prstClr val="black"/>
                </a:solidFill>
              </a:rPr>
              <a:t>Kolmogorov</a:t>
            </a:r>
            <a:r>
              <a:rPr lang="en-US" sz="1300" dirty="0" smtClean="0">
                <a:solidFill>
                  <a:prstClr val="black"/>
                </a:solidFill>
              </a:rPr>
              <a:t> ICML ‘11]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419600" y="2819400"/>
            <a:ext cx="4552072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M-Best Modes </a:t>
            </a:r>
            <a:br>
              <a:rPr lang="en-US" sz="1800" dirty="0" smtClean="0"/>
            </a:br>
            <a:r>
              <a:rPr lang="en-US" sz="1300" dirty="0" smtClean="0"/>
              <a:t>-- </a:t>
            </a:r>
            <a:r>
              <a:rPr lang="en-US" sz="1300" dirty="0" smtClean="0">
                <a:solidFill>
                  <a:prstClr val="black"/>
                </a:solidFill>
              </a:rPr>
              <a:t>[</a:t>
            </a:r>
            <a:r>
              <a:rPr lang="en-US" sz="1300" dirty="0" err="1" smtClean="0">
                <a:solidFill>
                  <a:prstClr val="black"/>
                </a:solidFill>
              </a:rPr>
              <a:t>Yadollahpour</a:t>
            </a:r>
            <a:r>
              <a:rPr lang="en-US" sz="1300" dirty="0" smtClean="0">
                <a:solidFill>
                  <a:prstClr val="black"/>
                </a:solidFill>
              </a:rPr>
              <a:t>, Batra, </a:t>
            </a:r>
            <a:r>
              <a:rPr lang="en-US" sz="1300" dirty="0" err="1" smtClean="0">
                <a:solidFill>
                  <a:prstClr val="black"/>
                </a:solidFill>
              </a:rPr>
              <a:t>Shakhnarovich</a:t>
            </a:r>
            <a:r>
              <a:rPr lang="en-US" sz="1300" dirty="0" smtClean="0">
                <a:solidFill>
                  <a:prstClr val="black"/>
                </a:solidFill>
              </a:rPr>
              <a:t>, DISCML-NIPS ’11]</a:t>
            </a:r>
          </a:p>
        </p:txBody>
      </p:sp>
      <p:cxnSp>
        <p:nvCxnSpPr>
          <p:cNvPr id="46" name="Straight Arrow Connector 45"/>
          <p:cNvCxnSpPr/>
          <p:nvPr/>
        </p:nvCxnSpPr>
        <p:spPr bwMode="auto">
          <a:xfrm flipV="1">
            <a:off x="2514600" y="1816072"/>
            <a:ext cx="1447800" cy="12192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 bwMode="auto">
          <a:xfrm>
            <a:off x="2514600" y="3035272"/>
            <a:ext cx="144780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/>
          <p:cNvSpPr/>
          <p:nvPr/>
        </p:nvSpPr>
        <p:spPr bwMode="auto">
          <a:xfrm>
            <a:off x="762000" y="2743200"/>
            <a:ext cx="1447800" cy="533400"/>
          </a:xfrm>
          <a:prstGeom prst="roundRect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4267200" y="2590800"/>
            <a:ext cx="4724400" cy="1219200"/>
          </a:xfrm>
          <a:prstGeom prst="roundRect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7952E-6 4.20639E-6 L -4.67952E-6 0.1031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9906E-6 -1.32809E-6 L 2.19906E-6 0.2126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Structured-outputs everywhere!</a:t>
            </a:r>
          </a:p>
          <a:p>
            <a:endParaRPr lang="en-US" dirty="0" smtClean="0"/>
          </a:p>
          <a:p>
            <a:r>
              <a:rPr lang="en-US" dirty="0" err="1" smtClean="0"/>
              <a:t>Focussed</a:t>
            </a:r>
            <a:r>
              <a:rPr lang="en-US" dirty="0" smtClean="0"/>
              <a:t> (faster) inference</a:t>
            </a:r>
          </a:p>
          <a:p>
            <a:endParaRPr lang="en-US" dirty="0" smtClean="0"/>
          </a:p>
          <a:p>
            <a:r>
              <a:rPr lang="en-US" dirty="0" smtClean="0"/>
              <a:t>M-Best modes extract better predictions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lvl="1" indent="-342900" algn="ctr">
              <a:buNone/>
            </a:pP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Protein Side-Chain Prediction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00200"/>
            <a:ext cx="4328160" cy="2979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724400"/>
            <a:ext cx="1734820" cy="1887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4724400"/>
            <a:ext cx="1714500" cy="16230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81600" y="6581001"/>
            <a:ext cx="30243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courtesy </a:t>
            </a:r>
            <a:r>
              <a:rPr lang="en-US" dirty="0" err="1" smtClean="0"/>
              <a:t>Yanover</a:t>
            </a:r>
            <a:r>
              <a:rPr lang="en-US" dirty="0" smtClean="0"/>
              <a:t> &amp; Weiss NIPS02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Geometric </a:t>
            </a:r>
            <a:r>
              <a:rPr lang="en-US" dirty="0" err="1" smtClean="0"/>
              <a:t>Labelling</a:t>
            </a:r>
            <a:endParaRPr lang="en-US" dirty="0" smtClean="0"/>
          </a:p>
          <a:p>
            <a:pPr lvl="1"/>
            <a:r>
              <a:rPr lang="en-US" sz="1200" dirty="0" smtClean="0">
                <a:solidFill>
                  <a:prstClr val="black"/>
                </a:solidFill>
              </a:rPr>
              <a:t>[</a:t>
            </a:r>
            <a:r>
              <a:rPr lang="en-US" sz="1200" dirty="0" err="1" smtClean="0">
                <a:solidFill>
                  <a:prstClr val="black"/>
                </a:solidFill>
              </a:rPr>
              <a:t>Hoiem</a:t>
            </a:r>
            <a:r>
              <a:rPr lang="en-US" sz="1200" dirty="0" smtClean="0">
                <a:solidFill>
                  <a:prstClr val="black"/>
                </a:solidFill>
              </a:rPr>
              <a:t> et al. IJCV ’07], [</a:t>
            </a:r>
            <a:r>
              <a:rPr lang="en-US" sz="1200" dirty="0" err="1" smtClean="0">
                <a:solidFill>
                  <a:prstClr val="black"/>
                </a:solidFill>
              </a:rPr>
              <a:t>Hoiem</a:t>
            </a:r>
            <a:r>
              <a:rPr lang="en-US" sz="1200" dirty="0" smtClean="0">
                <a:solidFill>
                  <a:prstClr val="black"/>
                </a:solidFill>
              </a:rPr>
              <a:t> et al. CVPR ’08], [</a:t>
            </a:r>
            <a:r>
              <a:rPr lang="en-US" sz="1200" dirty="0" err="1" smtClean="0">
                <a:solidFill>
                  <a:prstClr val="black"/>
                </a:solidFill>
              </a:rPr>
              <a:t>Saxena</a:t>
            </a:r>
            <a:r>
              <a:rPr lang="en-US" sz="1200" dirty="0" smtClean="0">
                <a:solidFill>
                  <a:prstClr val="black"/>
                </a:solidFill>
              </a:rPr>
              <a:t> PAMI ’08], [</a:t>
            </a:r>
            <a:r>
              <a:rPr lang="en-US" sz="1200" dirty="0" err="1" smtClean="0">
                <a:solidFill>
                  <a:prstClr val="black"/>
                </a:solidFill>
              </a:rPr>
              <a:t>Ramalingam</a:t>
            </a:r>
            <a:r>
              <a:rPr lang="en-US" sz="1200" dirty="0" smtClean="0">
                <a:solidFill>
                  <a:prstClr val="black"/>
                </a:solidFill>
              </a:rPr>
              <a:t> et al. CVPR ‘08].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grpSp>
        <p:nvGrpSpPr>
          <p:cNvPr id="5" name="Group 20"/>
          <p:cNvGrpSpPr/>
          <p:nvPr/>
        </p:nvGrpSpPr>
        <p:grpSpPr>
          <a:xfrm>
            <a:off x="1511854" y="1874520"/>
            <a:ext cx="5498546" cy="4754880"/>
            <a:chOff x="1447800" y="1600200"/>
            <a:chExt cx="5498546" cy="47548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7800" y="1600200"/>
              <a:ext cx="2068014" cy="1554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6800" y="1600200"/>
              <a:ext cx="2069546" cy="1554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7800" y="3200400"/>
              <a:ext cx="2066544" cy="15544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76800" y="3200400"/>
              <a:ext cx="2066544" cy="155448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47800" y="4800600"/>
              <a:ext cx="2066544" cy="155448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76800" y="4800600"/>
              <a:ext cx="2066544" cy="1554480"/>
            </a:xfrm>
            <a:prstGeom prst="rect">
              <a:avLst/>
            </a:prstGeom>
          </p:spPr>
        </p:pic>
        <p:sp>
          <p:nvSpPr>
            <p:cNvPr id="18" name="Right Arrow 17"/>
            <p:cNvSpPr/>
            <p:nvPr/>
          </p:nvSpPr>
          <p:spPr bwMode="auto">
            <a:xfrm>
              <a:off x="3886200" y="2209800"/>
              <a:ext cx="6096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Right Arrow 18"/>
            <p:cNvSpPr/>
            <p:nvPr/>
          </p:nvSpPr>
          <p:spPr bwMode="auto">
            <a:xfrm>
              <a:off x="3886200" y="3810000"/>
              <a:ext cx="6096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Right Arrow 19"/>
            <p:cNvSpPr/>
            <p:nvPr/>
          </p:nvSpPr>
          <p:spPr bwMode="auto">
            <a:xfrm>
              <a:off x="3886200" y="5486400"/>
              <a:ext cx="6096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Approximate Inference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grpSp>
        <p:nvGrpSpPr>
          <p:cNvPr id="6" name="Group 108"/>
          <p:cNvGrpSpPr/>
          <p:nvPr/>
        </p:nvGrpSpPr>
        <p:grpSpPr>
          <a:xfrm>
            <a:off x="1077656" y="1219200"/>
            <a:ext cx="2382893" cy="1940846"/>
            <a:chOff x="74612" y="4602063"/>
            <a:chExt cx="2382893" cy="1940846"/>
          </a:xfrm>
        </p:grpSpPr>
        <p:sp>
          <p:nvSpPr>
            <p:cNvPr id="110" name="Oval 109"/>
            <p:cNvSpPr>
              <a:spLocks noChangeAspect="1"/>
            </p:cNvSpPr>
            <p:nvPr/>
          </p:nvSpPr>
          <p:spPr>
            <a:xfrm>
              <a:off x="76200" y="46028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Oval 110"/>
            <p:cNvSpPr>
              <a:spLocks noChangeAspect="1"/>
            </p:cNvSpPr>
            <p:nvPr/>
          </p:nvSpPr>
          <p:spPr>
            <a:xfrm>
              <a:off x="541308" y="46028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2" name="Straight Connector 111"/>
            <p:cNvCxnSpPr>
              <a:stCxn id="110" idx="6"/>
              <a:endCxn id="111" idx="2"/>
            </p:cNvCxnSpPr>
            <p:nvPr/>
          </p:nvCxnSpPr>
          <p:spPr>
            <a:xfrm>
              <a:off x="190500" y="4660007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13" name="Oval 112"/>
            <p:cNvSpPr>
              <a:spLocks noChangeAspect="1"/>
            </p:cNvSpPr>
            <p:nvPr/>
          </p:nvSpPr>
          <p:spPr>
            <a:xfrm>
              <a:off x="76200" y="50600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Oval 113"/>
            <p:cNvSpPr>
              <a:spLocks noChangeAspect="1"/>
            </p:cNvSpPr>
            <p:nvPr/>
          </p:nvSpPr>
          <p:spPr>
            <a:xfrm>
              <a:off x="541308" y="50600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5" name="Straight Connector 114"/>
            <p:cNvCxnSpPr>
              <a:stCxn id="113" idx="6"/>
              <a:endCxn id="114" idx="2"/>
            </p:cNvCxnSpPr>
            <p:nvPr/>
          </p:nvCxnSpPr>
          <p:spPr>
            <a:xfrm>
              <a:off x="190500" y="5117207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6" name="Straight Connector 115"/>
            <p:cNvCxnSpPr>
              <a:stCxn id="110" idx="4"/>
              <a:endCxn id="113" idx="0"/>
            </p:cNvCxnSpPr>
            <p:nvPr/>
          </p:nvCxnSpPr>
          <p:spPr>
            <a:xfrm rot="5400000">
              <a:off x="-38100" y="48886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7" name="Straight Connector 116"/>
            <p:cNvCxnSpPr>
              <a:stCxn id="111" idx="4"/>
              <a:endCxn id="114" idx="0"/>
            </p:cNvCxnSpPr>
            <p:nvPr/>
          </p:nvCxnSpPr>
          <p:spPr>
            <a:xfrm rot="5400000">
              <a:off x="427008" y="48886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6200" y="55172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541308" y="55172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0" name="Straight Connector 119"/>
            <p:cNvCxnSpPr>
              <a:stCxn id="118" idx="6"/>
              <a:endCxn id="119" idx="2"/>
            </p:cNvCxnSpPr>
            <p:nvPr/>
          </p:nvCxnSpPr>
          <p:spPr>
            <a:xfrm>
              <a:off x="190500" y="5574407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21" name="Oval 120"/>
            <p:cNvSpPr>
              <a:spLocks noChangeAspect="1"/>
            </p:cNvSpPr>
            <p:nvPr/>
          </p:nvSpPr>
          <p:spPr>
            <a:xfrm>
              <a:off x="76200" y="59744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Oval 121"/>
            <p:cNvSpPr>
              <a:spLocks noChangeAspect="1"/>
            </p:cNvSpPr>
            <p:nvPr/>
          </p:nvSpPr>
          <p:spPr>
            <a:xfrm>
              <a:off x="541308" y="59744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3" name="Straight Connector 122"/>
            <p:cNvCxnSpPr>
              <a:stCxn id="121" idx="6"/>
              <a:endCxn id="122" idx="2"/>
            </p:cNvCxnSpPr>
            <p:nvPr/>
          </p:nvCxnSpPr>
          <p:spPr>
            <a:xfrm>
              <a:off x="190500" y="6031607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24" name="Oval 123"/>
            <p:cNvSpPr>
              <a:spLocks noChangeAspect="1"/>
            </p:cNvSpPr>
            <p:nvPr/>
          </p:nvSpPr>
          <p:spPr>
            <a:xfrm>
              <a:off x="991029" y="46028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1444621" y="46020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6" name="Straight Connector 125"/>
            <p:cNvCxnSpPr>
              <a:stCxn id="124" idx="6"/>
              <a:endCxn id="125" idx="2"/>
            </p:cNvCxnSpPr>
            <p:nvPr/>
          </p:nvCxnSpPr>
          <p:spPr>
            <a:xfrm flipV="1">
              <a:off x="1105329" y="46592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991029" y="50600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Oval 127"/>
            <p:cNvSpPr>
              <a:spLocks noChangeAspect="1"/>
            </p:cNvSpPr>
            <p:nvPr/>
          </p:nvSpPr>
          <p:spPr>
            <a:xfrm>
              <a:off x="1444621" y="50592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9" name="Straight Connector 128"/>
            <p:cNvCxnSpPr>
              <a:stCxn id="127" idx="6"/>
              <a:endCxn id="128" idx="2"/>
            </p:cNvCxnSpPr>
            <p:nvPr/>
          </p:nvCxnSpPr>
          <p:spPr>
            <a:xfrm flipV="1">
              <a:off x="1105329" y="51164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30" name="Oval 129"/>
            <p:cNvSpPr>
              <a:spLocks noChangeAspect="1"/>
            </p:cNvSpPr>
            <p:nvPr/>
          </p:nvSpPr>
          <p:spPr>
            <a:xfrm>
              <a:off x="991029" y="55172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Oval 130"/>
            <p:cNvSpPr>
              <a:spLocks noChangeAspect="1"/>
            </p:cNvSpPr>
            <p:nvPr/>
          </p:nvSpPr>
          <p:spPr>
            <a:xfrm>
              <a:off x="1444621" y="55164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2" name="Straight Connector 131"/>
            <p:cNvCxnSpPr>
              <a:stCxn id="130" idx="6"/>
              <a:endCxn id="131" idx="2"/>
            </p:cNvCxnSpPr>
            <p:nvPr/>
          </p:nvCxnSpPr>
          <p:spPr>
            <a:xfrm flipV="1">
              <a:off x="1105329" y="55736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33" name="Oval 132"/>
            <p:cNvSpPr>
              <a:spLocks noChangeAspect="1"/>
            </p:cNvSpPr>
            <p:nvPr/>
          </p:nvSpPr>
          <p:spPr>
            <a:xfrm>
              <a:off x="991029" y="59744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Oval 133"/>
            <p:cNvSpPr>
              <a:spLocks noChangeAspect="1"/>
            </p:cNvSpPr>
            <p:nvPr/>
          </p:nvSpPr>
          <p:spPr>
            <a:xfrm>
              <a:off x="1444621" y="59736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5" name="Straight Connector 134"/>
            <p:cNvCxnSpPr>
              <a:stCxn id="133" idx="6"/>
              <a:endCxn id="134" idx="2"/>
            </p:cNvCxnSpPr>
            <p:nvPr/>
          </p:nvCxnSpPr>
          <p:spPr>
            <a:xfrm flipV="1">
              <a:off x="1105329" y="60308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6" name="Straight Connector 135"/>
            <p:cNvCxnSpPr>
              <a:stCxn id="130" idx="2"/>
              <a:endCxn id="119" idx="6"/>
            </p:cNvCxnSpPr>
            <p:nvPr/>
          </p:nvCxnSpPr>
          <p:spPr>
            <a:xfrm rot="10800000">
              <a:off x="655609" y="5574407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7" name="Straight Connector 136"/>
            <p:cNvCxnSpPr>
              <a:stCxn id="133" idx="2"/>
              <a:endCxn id="122" idx="6"/>
            </p:cNvCxnSpPr>
            <p:nvPr/>
          </p:nvCxnSpPr>
          <p:spPr>
            <a:xfrm rot="10800000">
              <a:off x="655609" y="6031607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8" name="Straight Connector 137"/>
            <p:cNvCxnSpPr>
              <a:stCxn id="114" idx="6"/>
              <a:endCxn id="127" idx="2"/>
            </p:cNvCxnSpPr>
            <p:nvPr/>
          </p:nvCxnSpPr>
          <p:spPr>
            <a:xfrm>
              <a:off x="655608" y="5117207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9" name="Straight Connector 138"/>
            <p:cNvCxnSpPr>
              <a:stCxn id="111" idx="6"/>
              <a:endCxn id="124" idx="2"/>
            </p:cNvCxnSpPr>
            <p:nvPr/>
          </p:nvCxnSpPr>
          <p:spPr>
            <a:xfrm>
              <a:off x="655608" y="4660007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0" name="Straight Connector 139"/>
            <p:cNvCxnSpPr>
              <a:stCxn id="114" idx="4"/>
              <a:endCxn id="119" idx="0"/>
            </p:cNvCxnSpPr>
            <p:nvPr/>
          </p:nvCxnSpPr>
          <p:spPr>
            <a:xfrm rot="5400000">
              <a:off x="427008" y="53458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1" name="Straight Connector 140"/>
            <p:cNvCxnSpPr>
              <a:stCxn id="113" idx="4"/>
              <a:endCxn id="118" idx="0"/>
            </p:cNvCxnSpPr>
            <p:nvPr/>
          </p:nvCxnSpPr>
          <p:spPr>
            <a:xfrm rot="5400000">
              <a:off x="-38100" y="53458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2" name="Straight Connector 141"/>
            <p:cNvCxnSpPr>
              <a:stCxn id="119" idx="4"/>
              <a:endCxn id="122" idx="0"/>
            </p:cNvCxnSpPr>
            <p:nvPr/>
          </p:nvCxnSpPr>
          <p:spPr>
            <a:xfrm rot="5400000">
              <a:off x="427008" y="58030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3" name="Straight Connector 142"/>
            <p:cNvCxnSpPr>
              <a:stCxn id="118" idx="4"/>
              <a:endCxn id="121" idx="0"/>
            </p:cNvCxnSpPr>
            <p:nvPr/>
          </p:nvCxnSpPr>
          <p:spPr>
            <a:xfrm rot="5400000">
              <a:off x="-38100" y="58030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4" name="Straight Connector 143"/>
            <p:cNvCxnSpPr>
              <a:stCxn id="124" idx="4"/>
              <a:endCxn id="127" idx="0"/>
            </p:cNvCxnSpPr>
            <p:nvPr/>
          </p:nvCxnSpPr>
          <p:spPr>
            <a:xfrm rot="5400000">
              <a:off x="876729" y="48886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5" name="Straight Connector 144"/>
            <p:cNvCxnSpPr>
              <a:stCxn id="125" idx="4"/>
              <a:endCxn id="128" idx="0"/>
            </p:cNvCxnSpPr>
            <p:nvPr/>
          </p:nvCxnSpPr>
          <p:spPr>
            <a:xfrm rot="5400000">
              <a:off x="1330321" y="4887813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6" name="Straight Connector 145"/>
            <p:cNvCxnSpPr>
              <a:stCxn id="128" idx="4"/>
              <a:endCxn id="131" idx="0"/>
            </p:cNvCxnSpPr>
            <p:nvPr/>
          </p:nvCxnSpPr>
          <p:spPr>
            <a:xfrm rot="5400000">
              <a:off x="1330321" y="5345013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7" name="Straight Connector 146"/>
            <p:cNvCxnSpPr>
              <a:stCxn id="127" idx="4"/>
              <a:endCxn id="130" idx="0"/>
            </p:cNvCxnSpPr>
            <p:nvPr/>
          </p:nvCxnSpPr>
          <p:spPr>
            <a:xfrm rot="5400000">
              <a:off x="876729" y="53458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8" name="Straight Connector 147"/>
            <p:cNvCxnSpPr>
              <a:stCxn id="131" idx="4"/>
              <a:endCxn id="134" idx="0"/>
            </p:cNvCxnSpPr>
            <p:nvPr/>
          </p:nvCxnSpPr>
          <p:spPr>
            <a:xfrm rot="5400000">
              <a:off x="1330321" y="5802213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9" name="Straight Connector 148"/>
            <p:cNvCxnSpPr>
              <a:stCxn id="130" idx="4"/>
              <a:endCxn id="133" idx="0"/>
            </p:cNvCxnSpPr>
            <p:nvPr/>
          </p:nvCxnSpPr>
          <p:spPr>
            <a:xfrm rot="5400000">
              <a:off x="876729" y="58030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50" name="Oval 149"/>
            <p:cNvSpPr>
              <a:spLocks noChangeAspect="1"/>
            </p:cNvSpPr>
            <p:nvPr/>
          </p:nvSpPr>
          <p:spPr>
            <a:xfrm>
              <a:off x="1902160" y="46060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1" name="Straight Connector 150"/>
            <p:cNvCxnSpPr>
              <a:endCxn id="150" idx="2"/>
            </p:cNvCxnSpPr>
            <p:nvPr/>
          </p:nvCxnSpPr>
          <p:spPr>
            <a:xfrm flipV="1">
              <a:off x="1562868" y="46631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52" name="Oval 151"/>
            <p:cNvSpPr>
              <a:spLocks noChangeAspect="1"/>
            </p:cNvSpPr>
            <p:nvPr/>
          </p:nvSpPr>
          <p:spPr>
            <a:xfrm>
              <a:off x="1902160" y="50632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3" name="Straight Connector 152"/>
            <p:cNvCxnSpPr>
              <a:endCxn id="152" idx="2"/>
            </p:cNvCxnSpPr>
            <p:nvPr/>
          </p:nvCxnSpPr>
          <p:spPr>
            <a:xfrm flipV="1">
              <a:off x="1562868" y="51203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54" name="Oval 153"/>
            <p:cNvSpPr>
              <a:spLocks noChangeAspect="1"/>
            </p:cNvSpPr>
            <p:nvPr/>
          </p:nvSpPr>
          <p:spPr>
            <a:xfrm>
              <a:off x="1902160" y="55204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5" name="Straight Connector 154"/>
            <p:cNvCxnSpPr>
              <a:endCxn id="154" idx="2"/>
            </p:cNvCxnSpPr>
            <p:nvPr/>
          </p:nvCxnSpPr>
          <p:spPr>
            <a:xfrm flipV="1">
              <a:off x="1562868" y="55775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56" name="Oval 155"/>
            <p:cNvSpPr>
              <a:spLocks noChangeAspect="1"/>
            </p:cNvSpPr>
            <p:nvPr/>
          </p:nvSpPr>
          <p:spPr>
            <a:xfrm>
              <a:off x="1902160" y="59776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7" name="Straight Connector 156"/>
            <p:cNvCxnSpPr>
              <a:endCxn id="156" idx="2"/>
            </p:cNvCxnSpPr>
            <p:nvPr/>
          </p:nvCxnSpPr>
          <p:spPr>
            <a:xfrm flipV="1">
              <a:off x="1562868" y="60347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8" name="Straight Connector 157"/>
            <p:cNvCxnSpPr>
              <a:stCxn id="150" idx="4"/>
              <a:endCxn id="152" idx="0"/>
            </p:cNvCxnSpPr>
            <p:nvPr/>
          </p:nvCxnSpPr>
          <p:spPr>
            <a:xfrm rot="5400000">
              <a:off x="1787860" y="489176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9" name="Straight Connector 158"/>
            <p:cNvCxnSpPr>
              <a:stCxn id="152" idx="4"/>
              <a:endCxn id="154" idx="0"/>
            </p:cNvCxnSpPr>
            <p:nvPr/>
          </p:nvCxnSpPr>
          <p:spPr>
            <a:xfrm rot="5400000">
              <a:off x="1787860" y="534896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60" name="Straight Connector 159"/>
            <p:cNvCxnSpPr>
              <a:stCxn id="154" idx="4"/>
              <a:endCxn id="156" idx="0"/>
            </p:cNvCxnSpPr>
            <p:nvPr/>
          </p:nvCxnSpPr>
          <p:spPr>
            <a:xfrm rot="5400000">
              <a:off x="1787860" y="580616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61" name="Oval 160"/>
            <p:cNvSpPr>
              <a:spLocks noChangeAspect="1"/>
            </p:cNvSpPr>
            <p:nvPr/>
          </p:nvSpPr>
          <p:spPr>
            <a:xfrm>
              <a:off x="2343205" y="46099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62" name="Straight Connector 161"/>
            <p:cNvCxnSpPr>
              <a:endCxn id="161" idx="2"/>
            </p:cNvCxnSpPr>
            <p:nvPr/>
          </p:nvCxnSpPr>
          <p:spPr>
            <a:xfrm flipV="1">
              <a:off x="2003913" y="46671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63" name="Oval 162"/>
            <p:cNvSpPr>
              <a:spLocks noChangeAspect="1"/>
            </p:cNvSpPr>
            <p:nvPr/>
          </p:nvSpPr>
          <p:spPr>
            <a:xfrm>
              <a:off x="2343205" y="50671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64" name="Straight Connector 163"/>
            <p:cNvCxnSpPr>
              <a:endCxn id="163" idx="2"/>
            </p:cNvCxnSpPr>
            <p:nvPr/>
          </p:nvCxnSpPr>
          <p:spPr>
            <a:xfrm flipV="1">
              <a:off x="2003913" y="51243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65" name="Oval 164"/>
            <p:cNvSpPr>
              <a:spLocks noChangeAspect="1"/>
            </p:cNvSpPr>
            <p:nvPr/>
          </p:nvSpPr>
          <p:spPr>
            <a:xfrm>
              <a:off x="2343205" y="55243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66" name="Straight Connector 165"/>
            <p:cNvCxnSpPr>
              <a:endCxn id="165" idx="2"/>
            </p:cNvCxnSpPr>
            <p:nvPr/>
          </p:nvCxnSpPr>
          <p:spPr>
            <a:xfrm flipV="1">
              <a:off x="2003913" y="55815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67" name="Oval 166"/>
            <p:cNvSpPr>
              <a:spLocks noChangeAspect="1"/>
            </p:cNvSpPr>
            <p:nvPr/>
          </p:nvSpPr>
          <p:spPr>
            <a:xfrm>
              <a:off x="2343205" y="59815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68" name="Straight Connector 167"/>
            <p:cNvCxnSpPr>
              <a:endCxn id="167" idx="2"/>
            </p:cNvCxnSpPr>
            <p:nvPr/>
          </p:nvCxnSpPr>
          <p:spPr>
            <a:xfrm flipV="1">
              <a:off x="2003913" y="60387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69" name="Straight Connector 168"/>
            <p:cNvCxnSpPr>
              <a:stCxn id="161" idx="4"/>
              <a:endCxn id="163" idx="0"/>
            </p:cNvCxnSpPr>
            <p:nvPr/>
          </p:nvCxnSpPr>
          <p:spPr>
            <a:xfrm rot="5400000">
              <a:off x="2228905" y="489572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0" name="Straight Connector 169"/>
            <p:cNvCxnSpPr>
              <a:stCxn id="163" idx="4"/>
              <a:endCxn id="165" idx="0"/>
            </p:cNvCxnSpPr>
            <p:nvPr/>
          </p:nvCxnSpPr>
          <p:spPr>
            <a:xfrm rot="5400000">
              <a:off x="2228905" y="535292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1" name="Straight Connector 170"/>
            <p:cNvCxnSpPr>
              <a:stCxn id="165" idx="4"/>
              <a:endCxn id="167" idx="0"/>
            </p:cNvCxnSpPr>
            <p:nvPr/>
          </p:nvCxnSpPr>
          <p:spPr>
            <a:xfrm rot="5400000">
              <a:off x="2228905" y="581012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72" name="Oval 171"/>
            <p:cNvSpPr>
              <a:spLocks noChangeAspect="1"/>
            </p:cNvSpPr>
            <p:nvPr/>
          </p:nvSpPr>
          <p:spPr>
            <a:xfrm>
              <a:off x="74612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Oval 172"/>
            <p:cNvSpPr>
              <a:spLocks noChangeAspect="1"/>
            </p:cNvSpPr>
            <p:nvPr/>
          </p:nvSpPr>
          <p:spPr>
            <a:xfrm>
              <a:off x="539720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74" name="Straight Connector 173"/>
            <p:cNvCxnSpPr>
              <a:stCxn id="172" idx="6"/>
              <a:endCxn id="173" idx="2"/>
            </p:cNvCxnSpPr>
            <p:nvPr/>
          </p:nvCxnSpPr>
          <p:spPr>
            <a:xfrm>
              <a:off x="188912" y="6485759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75" name="Oval 174"/>
            <p:cNvSpPr>
              <a:spLocks noChangeAspect="1"/>
            </p:cNvSpPr>
            <p:nvPr/>
          </p:nvSpPr>
          <p:spPr>
            <a:xfrm>
              <a:off x="989441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Oval 175"/>
            <p:cNvSpPr>
              <a:spLocks noChangeAspect="1"/>
            </p:cNvSpPr>
            <p:nvPr/>
          </p:nvSpPr>
          <p:spPr>
            <a:xfrm>
              <a:off x="1443033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77" name="Straight Connector 176"/>
            <p:cNvCxnSpPr>
              <a:stCxn id="175" idx="6"/>
              <a:endCxn id="176" idx="2"/>
            </p:cNvCxnSpPr>
            <p:nvPr/>
          </p:nvCxnSpPr>
          <p:spPr>
            <a:xfrm>
              <a:off x="1103741" y="6485759"/>
              <a:ext cx="33929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8" name="Straight Connector 177"/>
            <p:cNvCxnSpPr>
              <a:stCxn id="175" idx="2"/>
              <a:endCxn id="173" idx="6"/>
            </p:cNvCxnSpPr>
            <p:nvPr/>
          </p:nvCxnSpPr>
          <p:spPr>
            <a:xfrm rot="10800000">
              <a:off x="654021" y="6485759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9" name="Straight Connector 178"/>
            <p:cNvCxnSpPr>
              <a:stCxn id="122" idx="4"/>
              <a:endCxn id="173" idx="0"/>
            </p:cNvCxnSpPr>
            <p:nvPr/>
          </p:nvCxnSpPr>
          <p:spPr>
            <a:xfrm rot="5400000">
              <a:off x="427738" y="6257889"/>
              <a:ext cx="33985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0" name="Straight Connector 179"/>
            <p:cNvCxnSpPr>
              <a:stCxn id="121" idx="4"/>
              <a:endCxn id="172" idx="0"/>
            </p:cNvCxnSpPr>
            <p:nvPr/>
          </p:nvCxnSpPr>
          <p:spPr>
            <a:xfrm rot="5400000">
              <a:off x="-37370" y="6257889"/>
              <a:ext cx="33985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1" name="Straight Connector 180"/>
            <p:cNvCxnSpPr>
              <a:stCxn id="134" idx="4"/>
              <a:endCxn id="176" idx="0"/>
            </p:cNvCxnSpPr>
            <p:nvPr/>
          </p:nvCxnSpPr>
          <p:spPr>
            <a:xfrm rot="5400000">
              <a:off x="1330654" y="6257492"/>
              <a:ext cx="34064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2" name="Straight Connector 181"/>
            <p:cNvCxnSpPr>
              <a:stCxn id="133" idx="4"/>
              <a:endCxn id="175" idx="0"/>
            </p:cNvCxnSpPr>
            <p:nvPr/>
          </p:nvCxnSpPr>
          <p:spPr>
            <a:xfrm rot="5400000">
              <a:off x="877459" y="6257889"/>
              <a:ext cx="33985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83" name="Oval 182"/>
            <p:cNvSpPr>
              <a:spLocks noChangeAspect="1"/>
            </p:cNvSpPr>
            <p:nvPr/>
          </p:nvSpPr>
          <p:spPr>
            <a:xfrm>
              <a:off x="1900572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4" name="Straight Connector 183"/>
            <p:cNvCxnSpPr>
              <a:stCxn id="176" idx="6"/>
              <a:endCxn id="183" idx="2"/>
            </p:cNvCxnSpPr>
            <p:nvPr/>
          </p:nvCxnSpPr>
          <p:spPr>
            <a:xfrm>
              <a:off x="1557333" y="6485759"/>
              <a:ext cx="343239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5" name="Straight Connector 184"/>
            <p:cNvCxnSpPr>
              <a:stCxn id="156" idx="4"/>
              <a:endCxn id="183" idx="0"/>
            </p:cNvCxnSpPr>
            <p:nvPr/>
          </p:nvCxnSpPr>
          <p:spPr>
            <a:xfrm rot="5400000">
              <a:off x="1790170" y="6259469"/>
              <a:ext cx="33669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86" name="Oval 185"/>
            <p:cNvSpPr>
              <a:spLocks noChangeAspect="1"/>
            </p:cNvSpPr>
            <p:nvPr/>
          </p:nvSpPr>
          <p:spPr>
            <a:xfrm>
              <a:off x="2341617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7" name="Straight Connector 186"/>
            <p:cNvCxnSpPr>
              <a:stCxn id="183" idx="6"/>
              <a:endCxn id="186" idx="2"/>
            </p:cNvCxnSpPr>
            <p:nvPr/>
          </p:nvCxnSpPr>
          <p:spPr>
            <a:xfrm>
              <a:off x="2014872" y="6485759"/>
              <a:ext cx="326745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8" name="Straight Connector 187"/>
            <p:cNvCxnSpPr>
              <a:stCxn id="167" idx="4"/>
              <a:endCxn id="186" idx="0"/>
            </p:cNvCxnSpPr>
            <p:nvPr/>
          </p:nvCxnSpPr>
          <p:spPr>
            <a:xfrm rot="5400000">
              <a:off x="2233192" y="6261446"/>
              <a:ext cx="33273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189" name="Rounded Rectangle 188"/>
          <p:cNvSpPr/>
          <p:nvPr/>
        </p:nvSpPr>
        <p:spPr bwMode="auto">
          <a:xfrm>
            <a:off x="1001457" y="1143000"/>
            <a:ext cx="761998" cy="7620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90" name="Rounded Rectangle 189"/>
          <p:cNvSpPr/>
          <p:nvPr/>
        </p:nvSpPr>
        <p:spPr bwMode="auto">
          <a:xfrm>
            <a:off x="1894145" y="1143000"/>
            <a:ext cx="761998" cy="7620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91" name="Rounded Rectangle 190"/>
          <p:cNvSpPr/>
          <p:nvPr/>
        </p:nvSpPr>
        <p:spPr bwMode="auto">
          <a:xfrm>
            <a:off x="2819400" y="1143000"/>
            <a:ext cx="761998" cy="7620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92" name="Straight Arrow Connector 191"/>
          <p:cNvCxnSpPr/>
          <p:nvPr/>
        </p:nvCxnSpPr>
        <p:spPr bwMode="auto">
          <a:xfrm>
            <a:off x="1371600" y="1524000"/>
            <a:ext cx="838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3" name="Straight Arrow Connector 192"/>
          <p:cNvCxnSpPr/>
          <p:nvPr/>
        </p:nvCxnSpPr>
        <p:spPr bwMode="auto">
          <a:xfrm>
            <a:off x="2362200" y="1524000"/>
            <a:ext cx="838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94" name="Rounded Rectangle 193"/>
          <p:cNvSpPr/>
          <p:nvPr/>
        </p:nvSpPr>
        <p:spPr bwMode="auto">
          <a:xfrm>
            <a:off x="990600" y="2057400"/>
            <a:ext cx="761998" cy="7620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95" name="Rounded Rectangle 194"/>
          <p:cNvSpPr/>
          <p:nvPr/>
        </p:nvSpPr>
        <p:spPr bwMode="auto">
          <a:xfrm>
            <a:off x="1894145" y="2057400"/>
            <a:ext cx="761998" cy="7620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96" name="Rounded Rectangle 195"/>
          <p:cNvSpPr/>
          <p:nvPr/>
        </p:nvSpPr>
        <p:spPr bwMode="auto">
          <a:xfrm>
            <a:off x="2819400" y="2057400"/>
            <a:ext cx="761998" cy="7620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97" name="Rounded Rectangle 196"/>
          <p:cNvSpPr/>
          <p:nvPr/>
        </p:nvSpPr>
        <p:spPr bwMode="auto">
          <a:xfrm>
            <a:off x="990600" y="2895600"/>
            <a:ext cx="761998" cy="3810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98" name="Rounded Rectangle 197"/>
          <p:cNvSpPr/>
          <p:nvPr/>
        </p:nvSpPr>
        <p:spPr bwMode="auto">
          <a:xfrm>
            <a:off x="1894145" y="2895600"/>
            <a:ext cx="761998" cy="3810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99" name="Rounded Rectangle 198"/>
          <p:cNvSpPr/>
          <p:nvPr/>
        </p:nvSpPr>
        <p:spPr bwMode="auto">
          <a:xfrm>
            <a:off x="2819400" y="2895600"/>
            <a:ext cx="761998" cy="3810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200" name="Straight Arrow Connector 199"/>
          <p:cNvCxnSpPr/>
          <p:nvPr/>
        </p:nvCxnSpPr>
        <p:spPr bwMode="auto">
          <a:xfrm rot="5400000">
            <a:off x="1981994" y="1980406"/>
            <a:ext cx="609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1" name="Straight Arrow Connector 200"/>
          <p:cNvCxnSpPr/>
          <p:nvPr/>
        </p:nvCxnSpPr>
        <p:spPr bwMode="auto">
          <a:xfrm rot="5400000">
            <a:off x="2896394" y="1980406"/>
            <a:ext cx="608806" cy="7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2" name="Straight Arrow Connector 201"/>
          <p:cNvCxnSpPr/>
          <p:nvPr/>
        </p:nvCxnSpPr>
        <p:spPr bwMode="auto">
          <a:xfrm rot="5400000">
            <a:off x="1067594" y="1980406"/>
            <a:ext cx="609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3" name="Straight Arrow Connector 202"/>
          <p:cNvCxnSpPr/>
          <p:nvPr/>
        </p:nvCxnSpPr>
        <p:spPr bwMode="auto">
          <a:xfrm rot="5400000">
            <a:off x="1981994" y="2894806"/>
            <a:ext cx="609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4" name="Straight Arrow Connector 203"/>
          <p:cNvCxnSpPr/>
          <p:nvPr/>
        </p:nvCxnSpPr>
        <p:spPr bwMode="auto">
          <a:xfrm rot="5400000">
            <a:off x="2896394" y="2894806"/>
            <a:ext cx="608806" cy="7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/>
          <p:nvPr/>
        </p:nvCxnSpPr>
        <p:spPr bwMode="auto">
          <a:xfrm rot="5400000">
            <a:off x="1067594" y="2894806"/>
            <a:ext cx="609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/>
          <p:nvPr/>
        </p:nvCxnSpPr>
        <p:spPr bwMode="auto">
          <a:xfrm>
            <a:off x="1371600" y="2438400"/>
            <a:ext cx="838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/>
          <p:nvPr/>
        </p:nvCxnSpPr>
        <p:spPr bwMode="auto">
          <a:xfrm>
            <a:off x="2362200" y="2438400"/>
            <a:ext cx="838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8" name="Straight Arrow Connector 207"/>
          <p:cNvCxnSpPr/>
          <p:nvPr/>
        </p:nvCxnSpPr>
        <p:spPr bwMode="auto">
          <a:xfrm>
            <a:off x="1524000" y="3048000"/>
            <a:ext cx="609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9" name="Straight Arrow Connector 208"/>
          <p:cNvCxnSpPr/>
          <p:nvPr/>
        </p:nvCxnSpPr>
        <p:spPr bwMode="auto">
          <a:xfrm>
            <a:off x="2438400" y="3048000"/>
            <a:ext cx="609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7" name="Picture 106" descr="b-1b_dropping_m_ 82_bombs.jp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1" y="1142999"/>
            <a:ext cx="3858228" cy="3810001"/>
          </a:xfrm>
          <a:prstGeom prst="rect">
            <a:avLst/>
          </a:prstGeom>
        </p:spPr>
      </p:pic>
      <p:pic>
        <p:nvPicPr>
          <p:cNvPr id="108" name="Picture 107" descr="bombs_explo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399" y="4953000"/>
            <a:ext cx="3862997" cy="1905000"/>
          </a:xfrm>
          <a:prstGeom prst="rect">
            <a:avLst/>
          </a:prstGeom>
        </p:spPr>
      </p:pic>
      <p:sp>
        <p:nvSpPr>
          <p:cNvPr id="211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Carpet Bombing</a:t>
            </a: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7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9" grpId="0" animBg="1"/>
      <p:bldP spid="190" grpId="0" animBg="1"/>
      <p:bldP spid="191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1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Focused Inference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grpSp>
        <p:nvGrpSpPr>
          <p:cNvPr id="6" name="Group 118"/>
          <p:cNvGrpSpPr/>
          <p:nvPr/>
        </p:nvGrpSpPr>
        <p:grpSpPr>
          <a:xfrm>
            <a:off x="1077656" y="1219200"/>
            <a:ext cx="2382893" cy="1940846"/>
            <a:chOff x="74612" y="4602063"/>
            <a:chExt cx="2382893" cy="1940846"/>
          </a:xfrm>
        </p:grpSpPr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76200" y="46028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Oval 120"/>
            <p:cNvSpPr>
              <a:spLocks noChangeAspect="1"/>
            </p:cNvSpPr>
            <p:nvPr/>
          </p:nvSpPr>
          <p:spPr>
            <a:xfrm>
              <a:off x="541308" y="46028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2" name="Straight Connector 121"/>
            <p:cNvCxnSpPr>
              <a:stCxn id="120" idx="6"/>
              <a:endCxn id="121" idx="2"/>
            </p:cNvCxnSpPr>
            <p:nvPr/>
          </p:nvCxnSpPr>
          <p:spPr>
            <a:xfrm>
              <a:off x="190500" y="4660007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23" name="Oval 122"/>
            <p:cNvSpPr>
              <a:spLocks noChangeAspect="1"/>
            </p:cNvSpPr>
            <p:nvPr/>
          </p:nvSpPr>
          <p:spPr>
            <a:xfrm>
              <a:off x="76200" y="50600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Oval 123"/>
            <p:cNvSpPr>
              <a:spLocks noChangeAspect="1"/>
            </p:cNvSpPr>
            <p:nvPr/>
          </p:nvSpPr>
          <p:spPr>
            <a:xfrm>
              <a:off x="541308" y="50600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5" name="Straight Connector 124"/>
            <p:cNvCxnSpPr>
              <a:stCxn id="123" idx="6"/>
              <a:endCxn id="124" idx="2"/>
            </p:cNvCxnSpPr>
            <p:nvPr/>
          </p:nvCxnSpPr>
          <p:spPr>
            <a:xfrm>
              <a:off x="190500" y="5117207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6" name="Straight Connector 125"/>
            <p:cNvCxnSpPr>
              <a:stCxn id="120" idx="4"/>
              <a:endCxn id="123" idx="0"/>
            </p:cNvCxnSpPr>
            <p:nvPr/>
          </p:nvCxnSpPr>
          <p:spPr>
            <a:xfrm rot="5400000">
              <a:off x="-38100" y="48886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7" name="Straight Connector 126"/>
            <p:cNvCxnSpPr>
              <a:stCxn id="121" idx="4"/>
              <a:endCxn id="124" idx="0"/>
            </p:cNvCxnSpPr>
            <p:nvPr/>
          </p:nvCxnSpPr>
          <p:spPr>
            <a:xfrm rot="5400000">
              <a:off x="427008" y="48886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28" name="Oval 127"/>
            <p:cNvSpPr>
              <a:spLocks noChangeAspect="1"/>
            </p:cNvSpPr>
            <p:nvPr/>
          </p:nvSpPr>
          <p:spPr>
            <a:xfrm>
              <a:off x="76200" y="55172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Oval 128"/>
            <p:cNvSpPr>
              <a:spLocks noChangeAspect="1"/>
            </p:cNvSpPr>
            <p:nvPr/>
          </p:nvSpPr>
          <p:spPr>
            <a:xfrm>
              <a:off x="541308" y="55172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0" name="Straight Connector 129"/>
            <p:cNvCxnSpPr>
              <a:stCxn id="128" idx="6"/>
              <a:endCxn id="129" idx="2"/>
            </p:cNvCxnSpPr>
            <p:nvPr/>
          </p:nvCxnSpPr>
          <p:spPr>
            <a:xfrm>
              <a:off x="190500" y="5574407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31" name="Oval 130"/>
            <p:cNvSpPr>
              <a:spLocks noChangeAspect="1"/>
            </p:cNvSpPr>
            <p:nvPr/>
          </p:nvSpPr>
          <p:spPr>
            <a:xfrm>
              <a:off x="76200" y="59744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Oval 131"/>
            <p:cNvSpPr>
              <a:spLocks noChangeAspect="1"/>
            </p:cNvSpPr>
            <p:nvPr/>
          </p:nvSpPr>
          <p:spPr>
            <a:xfrm>
              <a:off x="541308" y="59744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3" name="Straight Connector 132"/>
            <p:cNvCxnSpPr>
              <a:stCxn id="131" idx="6"/>
              <a:endCxn id="132" idx="2"/>
            </p:cNvCxnSpPr>
            <p:nvPr/>
          </p:nvCxnSpPr>
          <p:spPr>
            <a:xfrm>
              <a:off x="190500" y="6031607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34" name="Oval 133"/>
            <p:cNvSpPr>
              <a:spLocks noChangeAspect="1"/>
            </p:cNvSpPr>
            <p:nvPr/>
          </p:nvSpPr>
          <p:spPr>
            <a:xfrm>
              <a:off x="991029" y="46028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Oval 134"/>
            <p:cNvSpPr>
              <a:spLocks noChangeAspect="1"/>
            </p:cNvSpPr>
            <p:nvPr/>
          </p:nvSpPr>
          <p:spPr>
            <a:xfrm>
              <a:off x="1444621" y="46020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6" name="Straight Connector 135"/>
            <p:cNvCxnSpPr>
              <a:stCxn id="134" idx="6"/>
              <a:endCxn id="135" idx="2"/>
            </p:cNvCxnSpPr>
            <p:nvPr/>
          </p:nvCxnSpPr>
          <p:spPr>
            <a:xfrm flipV="1">
              <a:off x="1105329" y="46592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37" name="Oval 136"/>
            <p:cNvSpPr>
              <a:spLocks noChangeAspect="1"/>
            </p:cNvSpPr>
            <p:nvPr/>
          </p:nvSpPr>
          <p:spPr>
            <a:xfrm>
              <a:off x="991029" y="50600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Oval 137"/>
            <p:cNvSpPr>
              <a:spLocks noChangeAspect="1"/>
            </p:cNvSpPr>
            <p:nvPr/>
          </p:nvSpPr>
          <p:spPr>
            <a:xfrm>
              <a:off x="1444621" y="50592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9" name="Straight Connector 138"/>
            <p:cNvCxnSpPr>
              <a:stCxn id="137" idx="6"/>
              <a:endCxn id="138" idx="2"/>
            </p:cNvCxnSpPr>
            <p:nvPr/>
          </p:nvCxnSpPr>
          <p:spPr>
            <a:xfrm flipV="1">
              <a:off x="1105329" y="51164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40" name="Oval 139"/>
            <p:cNvSpPr>
              <a:spLocks noChangeAspect="1"/>
            </p:cNvSpPr>
            <p:nvPr/>
          </p:nvSpPr>
          <p:spPr>
            <a:xfrm>
              <a:off x="991029" y="55172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Oval 140"/>
            <p:cNvSpPr>
              <a:spLocks noChangeAspect="1"/>
            </p:cNvSpPr>
            <p:nvPr/>
          </p:nvSpPr>
          <p:spPr>
            <a:xfrm>
              <a:off x="1444621" y="55164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42" name="Straight Connector 141"/>
            <p:cNvCxnSpPr>
              <a:stCxn id="140" idx="6"/>
              <a:endCxn id="141" idx="2"/>
            </p:cNvCxnSpPr>
            <p:nvPr/>
          </p:nvCxnSpPr>
          <p:spPr>
            <a:xfrm flipV="1">
              <a:off x="1105329" y="55736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43" name="Oval 142"/>
            <p:cNvSpPr>
              <a:spLocks noChangeAspect="1"/>
            </p:cNvSpPr>
            <p:nvPr/>
          </p:nvSpPr>
          <p:spPr>
            <a:xfrm>
              <a:off x="991029" y="59744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Oval 143"/>
            <p:cNvSpPr>
              <a:spLocks noChangeAspect="1"/>
            </p:cNvSpPr>
            <p:nvPr/>
          </p:nvSpPr>
          <p:spPr>
            <a:xfrm>
              <a:off x="1444621" y="59736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45" name="Straight Connector 144"/>
            <p:cNvCxnSpPr>
              <a:stCxn id="143" idx="6"/>
              <a:endCxn id="144" idx="2"/>
            </p:cNvCxnSpPr>
            <p:nvPr/>
          </p:nvCxnSpPr>
          <p:spPr>
            <a:xfrm flipV="1">
              <a:off x="1105329" y="60308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6" name="Straight Connector 145"/>
            <p:cNvCxnSpPr>
              <a:stCxn id="140" idx="2"/>
              <a:endCxn id="129" idx="6"/>
            </p:cNvCxnSpPr>
            <p:nvPr/>
          </p:nvCxnSpPr>
          <p:spPr>
            <a:xfrm rot="10800000">
              <a:off x="655609" y="5574407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7" name="Straight Connector 146"/>
            <p:cNvCxnSpPr>
              <a:stCxn id="143" idx="2"/>
              <a:endCxn id="132" idx="6"/>
            </p:cNvCxnSpPr>
            <p:nvPr/>
          </p:nvCxnSpPr>
          <p:spPr>
            <a:xfrm rot="10800000">
              <a:off x="655609" y="6031607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8" name="Straight Connector 147"/>
            <p:cNvCxnSpPr>
              <a:stCxn id="124" idx="6"/>
              <a:endCxn id="137" idx="2"/>
            </p:cNvCxnSpPr>
            <p:nvPr/>
          </p:nvCxnSpPr>
          <p:spPr>
            <a:xfrm>
              <a:off x="655608" y="5117207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9" name="Straight Connector 148"/>
            <p:cNvCxnSpPr>
              <a:stCxn id="121" idx="6"/>
              <a:endCxn id="134" idx="2"/>
            </p:cNvCxnSpPr>
            <p:nvPr/>
          </p:nvCxnSpPr>
          <p:spPr>
            <a:xfrm>
              <a:off x="655608" y="4660007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0" name="Straight Connector 149"/>
            <p:cNvCxnSpPr>
              <a:stCxn id="124" idx="4"/>
              <a:endCxn id="129" idx="0"/>
            </p:cNvCxnSpPr>
            <p:nvPr/>
          </p:nvCxnSpPr>
          <p:spPr>
            <a:xfrm rot="5400000">
              <a:off x="427008" y="53458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1" name="Straight Connector 150"/>
            <p:cNvCxnSpPr>
              <a:stCxn id="123" idx="4"/>
              <a:endCxn id="128" idx="0"/>
            </p:cNvCxnSpPr>
            <p:nvPr/>
          </p:nvCxnSpPr>
          <p:spPr>
            <a:xfrm rot="5400000">
              <a:off x="-38100" y="53458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2" name="Straight Connector 151"/>
            <p:cNvCxnSpPr>
              <a:stCxn id="129" idx="4"/>
              <a:endCxn id="132" idx="0"/>
            </p:cNvCxnSpPr>
            <p:nvPr/>
          </p:nvCxnSpPr>
          <p:spPr>
            <a:xfrm rot="5400000">
              <a:off x="427008" y="58030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3" name="Straight Connector 152"/>
            <p:cNvCxnSpPr>
              <a:stCxn id="128" idx="4"/>
              <a:endCxn id="131" idx="0"/>
            </p:cNvCxnSpPr>
            <p:nvPr/>
          </p:nvCxnSpPr>
          <p:spPr>
            <a:xfrm rot="5400000">
              <a:off x="-38100" y="58030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4" name="Straight Connector 153"/>
            <p:cNvCxnSpPr>
              <a:stCxn id="134" idx="4"/>
              <a:endCxn id="137" idx="0"/>
            </p:cNvCxnSpPr>
            <p:nvPr/>
          </p:nvCxnSpPr>
          <p:spPr>
            <a:xfrm rot="5400000">
              <a:off x="876729" y="48886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5" name="Straight Connector 154"/>
            <p:cNvCxnSpPr>
              <a:stCxn id="135" idx="4"/>
              <a:endCxn id="138" idx="0"/>
            </p:cNvCxnSpPr>
            <p:nvPr/>
          </p:nvCxnSpPr>
          <p:spPr>
            <a:xfrm rot="5400000">
              <a:off x="1330321" y="4887813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6" name="Straight Connector 155"/>
            <p:cNvCxnSpPr>
              <a:stCxn id="138" idx="4"/>
              <a:endCxn id="141" idx="0"/>
            </p:cNvCxnSpPr>
            <p:nvPr/>
          </p:nvCxnSpPr>
          <p:spPr>
            <a:xfrm rot="5400000">
              <a:off x="1330321" y="5345013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7" name="Straight Connector 156"/>
            <p:cNvCxnSpPr>
              <a:stCxn id="137" idx="4"/>
              <a:endCxn id="140" idx="0"/>
            </p:cNvCxnSpPr>
            <p:nvPr/>
          </p:nvCxnSpPr>
          <p:spPr>
            <a:xfrm rot="5400000">
              <a:off x="876729" y="53458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8" name="Straight Connector 157"/>
            <p:cNvCxnSpPr>
              <a:stCxn id="141" idx="4"/>
              <a:endCxn id="144" idx="0"/>
            </p:cNvCxnSpPr>
            <p:nvPr/>
          </p:nvCxnSpPr>
          <p:spPr>
            <a:xfrm rot="5400000">
              <a:off x="1330321" y="5802213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9" name="Straight Connector 158"/>
            <p:cNvCxnSpPr>
              <a:stCxn id="140" idx="4"/>
              <a:endCxn id="143" idx="0"/>
            </p:cNvCxnSpPr>
            <p:nvPr/>
          </p:nvCxnSpPr>
          <p:spPr>
            <a:xfrm rot="5400000">
              <a:off x="876729" y="58030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60" name="Oval 159"/>
            <p:cNvSpPr>
              <a:spLocks noChangeAspect="1"/>
            </p:cNvSpPr>
            <p:nvPr/>
          </p:nvSpPr>
          <p:spPr>
            <a:xfrm>
              <a:off x="1902160" y="46060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61" name="Straight Connector 160"/>
            <p:cNvCxnSpPr>
              <a:endCxn id="160" idx="2"/>
            </p:cNvCxnSpPr>
            <p:nvPr/>
          </p:nvCxnSpPr>
          <p:spPr>
            <a:xfrm flipV="1">
              <a:off x="1562868" y="46631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62" name="Oval 161"/>
            <p:cNvSpPr>
              <a:spLocks noChangeAspect="1"/>
            </p:cNvSpPr>
            <p:nvPr/>
          </p:nvSpPr>
          <p:spPr>
            <a:xfrm>
              <a:off x="1902160" y="50632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63" name="Straight Connector 162"/>
            <p:cNvCxnSpPr>
              <a:endCxn id="162" idx="2"/>
            </p:cNvCxnSpPr>
            <p:nvPr/>
          </p:nvCxnSpPr>
          <p:spPr>
            <a:xfrm flipV="1">
              <a:off x="1562868" y="51203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64" name="Oval 163"/>
            <p:cNvSpPr>
              <a:spLocks noChangeAspect="1"/>
            </p:cNvSpPr>
            <p:nvPr/>
          </p:nvSpPr>
          <p:spPr>
            <a:xfrm>
              <a:off x="1902160" y="55204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65" name="Straight Connector 164"/>
            <p:cNvCxnSpPr>
              <a:endCxn id="164" idx="2"/>
            </p:cNvCxnSpPr>
            <p:nvPr/>
          </p:nvCxnSpPr>
          <p:spPr>
            <a:xfrm flipV="1">
              <a:off x="1562868" y="55775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66" name="Oval 165"/>
            <p:cNvSpPr>
              <a:spLocks noChangeAspect="1"/>
            </p:cNvSpPr>
            <p:nvPr/>
          </p:nvSpPr>
          <p:spPr>
            <a:xfrm>
              <a:off x="1902160" y="59776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67" name="Straight Connector 166"/>
            <p:cNvCxnSpPr>
              <a:endCxn id="166" idx="2"/>
            </p:cNvCxnSpPr>
            <p:nvPr/>
          </p:nvCxnSpPr>
          <p:spPr>
            <a:xfrm flipV="1">
              <a:off x="1562868" y="60347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68" name="Straight Connector 167"/>
            <p:cNvCxnSpPr>
              <a:stCxn id="160" idx="4"/>
              <a:endCxn id="162" idx="0"/>
            </p:cNvCxnSpPr>
            <p:nvPr/>
          </p:nvCxnSpPr>
          <p:spPr>
            <a:xfrm rot="5400000">
              <a:off x="1787860" y="489176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69" name="Straight Connector 168"/>
            <p:cNvCxnSpPr>
              <a:stCxn id="162" idx="4"/>
              <a:endCxn id="164" idx="0"/>
            </p:cNvCxnSpPr>
            <p:nvPr/>
          </p:nvCxnSpPr>
          <p:spPr>
            <a:xfrm rot="5400000">
              <a:off x="1787860" y="534896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0" name="Straight Connector 169"/>
            <p:cNvCxnSpPr>
              <a:stCxn id="164" idx="4"/>
              <a:endCxn id="166" idx="0"/>
            </p:cNvCxnSpPr>
            <p:nvPr/>
          </p:nvCxnSpPr>
          <p:spPr>
            <a:xfrm rot="5400000">
              <a:off x="1787860" y="580616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71" name="Oval 170"/>
            <p:cNvSpPr>
              <a:spLocks noChangeAspect="1"/>
            </p:cNvSpPr>
            <p:nvPr/>
          </p:nvSpPr>
          <p:spPr>
            <a:xfrm>
              <a:off x="2343205" y="46099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72" name="Straight Connector 171"/>
            <p:cNvCxnSpPr>
              <a:endCxn id="171" idx="2"/>
            </p:cNvCxnSpPr>
            <p:nvPr/>
          </p:nvCxnSpPr>
          <p:spPr>
            <a:xfrm flipV="1">
              <a:off x="2003913" y="46671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73" name="Oval 172"/>
            <p:cNvSpPr>
              <a:spLocks noChangeAspect="1"/>
            </p:cNvSpPr>
            <p:nvPr/>
          </p:nvSpPr>
          <p:spPr>
            <a:xfrm>
              <a:off x="2343205" y="50671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74" name="Straight Connector 173"/>
            <p:cNvCxnSpPr>
              <a:endCxn id="173" idx="2"/>
            </p:cNvCxnSpPr>
            <p:nvPr/>
          </p:nvCxnSpPr>
          <p:spPr>
            <a:xfrm flipV="1">
              <a:off x="2003913" y="51243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75" name="Oval 174"/>
            <p:cNvSpPr>
              <a:spLocks noChangeAspect="1"/>
            </p:cNvSpPr>
            <p:nvPr/>
          </p:nvSpPr>
          <p:spPr>
            <a:xfrm>
              <a:off x="2343205" y="55243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76" name="Straight Connector 175"/>
            <p:cNvCxnSpPr>
              <a:endCxn id="175" idx="2"/>
            </p:cNvCxnSpPr>
            <p:nvPr/>
          </p:nvCxnSpPr>
          <p:spPr>
            <a:xfrm flipV="1">
              <a:off x="2003913" y="55815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77" name="Oval 176"/>
            <p:cNvSpPr>
              <a:spLocks noChangeAspect="1"/>
            </p:cNvSpPr>
            <p:nvPr/>
          </p:nvSpPr>
          <p:spPr>
            <a:xfrm>
              <a:off x="2343205" y="59815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78" name="Straight Connector 177"/>
            <p:cNvCxnSpPr>
              <a:endCxn id="177" idx="2"/>
            </p:cNvCxnSpPr>
            <p:nvPr/>
          </p:nvCxnSpPr>
          <p:spPr>
            <a:xfrm flipV="1">
              <a:off x="2003913" y="60387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9" name="Straight Connector 178"/>
            <p:cNvCxnSpPr>
              <a:stCxn id="171" idx="4"/>
              <a:endCxn id="173" idx="0"/>
            </p:cNvCxnSpPr>
            <p:nvPr/>
          </p:nvCxnSpPr>
          <p:spPr>
            <a:xfrm rot="5400000">
              <a:off x="2228905" y="489572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0" name="Straight Connector 179"/>
            <p:cNvCxnSpPr>
              <a:stCxn id="173" idx="4"/>
              <a:endCxn id="175" idx="0"/>
            </p:cNvCxnSpPr>
            <p:nvPr/>
          </p:nvCxnSpPr>
          <p:spPr>
            <a:xfrm rot="5400000">
              <a:off x="2228905" y="535292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1" name="Straight Connector 180"/>
            <p:cNvCxnSpPr>
              <a:stCxn id="175" idx="4"/>
              <a:endCxn id="177" idx="0"/>
            </p:cNvCxnSpPr>
            <p:nvPr/>
          </p:nvCxnSpPr>
          <p:spPr>
            <a:xfrm rot="5400000">
              <a:off x="2228905" y="581012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82" name="Oval 181"/>
            <p:cNvSpPr>
              <a:spLocks noChangeAspect="1"/>
            </p:cNvSpPr>
            <p:nvPr/>
          </p:nvSpPr>
          <p:spPr>
            <a:xfrm>
              <a:off x="74612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Oval 182"/>
            <p:cNvSpPr>
              <a:spLocks noChangeAspect="1"/>
            </p:cNvSpPr>
            <p:nvPr/>
          </p:nvSpPr>
          <p:spPr>
            <a:xfrm>
              <a:off x="539720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4" name="Straight Connector 183"/>
            <p:cNvCxnSpPr>
              <a:stCxn id="182" idx="6"/>
              <a:endCxn id="183" idx="2"/>
            </p:cNvCxnSpPr>
            <p:nvPr/>
          </p:nvCxnSpPr>
          <p:spPr>
            <a:xfrm>
              <a:off x="188912" y="6485759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85" name="Oval 184"/>
            <p:cNvSpPr>
              <a:spLocks noChangeAspect="1"/>
            </p:cNvSpPr>
            <p:nvPr/>
          </p:nvSpPr>
          <p:spPr>
            <a:xfrm>
              <a:off x="989441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Oval 185"/>
            <p:cNvSpPr>
              <a:spLocks noChangeAspect="1"/>
            </p:cNvSpPr>
            <p:nvPr/>
          </p:nvSpPr>
          <p:spPr>
            <a:xfrm>
              <a:off x="1443033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7" name="Straight Connector 186"/>
            <p:cNvCxnSpPr>
              <a:stCxn id="185" idx="6"/>
              <a:endCxn id="186" idx="2"/>
            </p:cNvCxnSpPr>
            <p:nvPr/>
          </p:nvCxnSpPr>
          <p:spPr>
            <a:xfrm>
              <a:off x="1103741" y="6485759"/>
              <a:ext cx="33929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8" name="Straight Connector 187"/>
            <p:cNvCxnSpPr>
              <a:stCxn id="185" idx="2"/>
              <a:endCxn id="183" idx="6"/>
            </p:cNvCxnSpPr>
            <p:nvPr/>
          </p:nvCxnSpPr>
          <p:spPr>
            <a:xfrm rot="10800000">
              <a:off x="654021" y="6485759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9" name="Straight Connector 188"/>
            <p:cNvCxnSpPr>
              <a:stCxn id="132" idx="4"/>
              <a:endCxn id="183" idx="0"/>
            </p:cNvCxnSpPr>
            <p:nvPr/>
          </p:nvCxnSpPr>
          <p:spPr>
            <a:xfrm rot="5400000">
              <a:off x="427738" y="6257889"/>
              <a:ext cx="33985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0" name="Straight Connector 189"/>
            <p:cNvCxnSpPr>
              <a:stCxn id="131" idx="4"/>
              <a:endCxn id="182" idx="0"/>
            </p:cNvCxnSpPr>
            <p:nvPr/>
          </p:nvCxnSpPr>
          <p:spPr>
            <a:xfrm rot="5400000">
              <a:off x="-37370" y="6257889"/>
              <a:ext cx="33985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1" name="Straight Connector 190"/>
            <p:cNvCxnSpPr>
              <a:stCxn id="144" idx="4"/>
              <a:endCxn id="186" idx="0"/>
            </p:cNvCxnSpPr>
            <p:nvPr/>
          </p:nvCxnSpPr>
          <p:spPr>
            <a:xfrm rot="5400000">
              <a:off x="1330654" y="6257492"/>
              <a:ext cx="34064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2" name="Straight Connector 191"/>
            <p:cNvCxnSpPr>
              <a:stCxn id="143" idx="4"/>
              <a:endCxn id="185" idx="0"/>
            </p:cNvCxnSpPr>
            <p:nvPr/>
          </p:nvCxnSpPr>
          <p:spPr>
            <a:xfrm rot="5400000">
              <a:off x="877459" y="6257889"/>
              <a:ext cx="33985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93" name="Oval 192"/>
            <p:cNvSpPr>
              <a:spLocks noChangeAspect="1"/>
            </p:cNvSpPr>
            <p:nvPr/>
          </p:nvSpPr>
          <p:spPr>
            <a:xfrm>
              <a:off x="1900572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94" name="Straight Connector 193"/>
            <p:cNvCxnSpPr>
              <a:stCxn id="186" idx="6"/>
              <a:endCxn id="193" idx="2"/>
            </p:cNvCxnSpPr>
            <p:nvPr/>
          </p:nvCxnSpPr>
          <p:spPr>
            <a:xfrm>
              <a:off x="1557333" y="6485759"/>
              <a:ext cx="343239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5" name="Straight Connector 194"/>
            <p:cNvCxnSpPr>
              <a:stCxn id="166" idx="4"/>
              <a:endCxn id="193" idx="0"/>
            </p:cNvCxnSpPr>
            <p:nvPr/>
          </p:nvCxnSpPr>
          <p:spPr>
            <a:xfrm rot="5400000">
              <a:off x="1790170" y="6259469"/>
              <a:ext cx="33669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96" name="Oval 195"/>
            <p:cNvSpPr>
              <a:spLocks noChangeAspect="1"/>
            </p:cNvSpPr>
            <p:nvPr/>
          </p:nvSpPr>
          <p:spPr>
            <a:xfrm>
              <a:off x="2341617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97" name="Straight Connector 196"/>
            <p:cNvCxnSpPr>
              <a:stCxn id="193" idx="6"/>
              <a:endCxn id="196" idx="2"/>
            </p:cNvCxnSpPr>
            <p:nvPr/>
          </p:nvCxnSpPr>
          <p:spPr>
            <a:xfrm>
              <a:off x="2014872" y="6485759"/>
              <a:ext cx="326745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8" name="Straight Connector 197"/>
            <p:cNvCxnSpPr>
              <a:stCxn id="177" idx="4"/>
              <a:endCxn id="196" idx="0"/>
            </p:cNvCxnSpPr>
            <p:nvPr/>
          </p:nvCxnSpPr>
          <p:spPr>
            <a:xfrm rot="5400000">
              <a:off x="2233192" y="6261446"/>
              <a:ext cx="33273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199" name="Rounded Rectangle 198"/>
          <p:cNvSpPr/>
          <p:nvPr/>
        </p:nvSpPr>
        <p:spPr bwMode="auto">
          <a:xfrm>
            <a:off x="1001457" y="1143000"/>
            <a:ext cx="761998" cy="7620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0" name="Rounded Rectangle 199"/>
          <p:cNvSpPr/>
          <p:nvPr/>
        </p:nvSpPr>
        <p:spPr bwMode="auto">
          <a:xfrm>
            <a:off x="1894145" y="1143000"/>
            <a:ext cx="761998" cy="7620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1" name="Rounded Rectangle 200"/>
          <p:cNvSpPr/>
          <p:nvPr/>
        </p:nvSpPr>
        <p:spPr bwMode="auto">
          <a:xfrm>
            <a:off x="2819400" y="1143000"/>
            <a:ext cx="761998" cy="7620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4" name="Rounded Rectangle 203"/>
          <p:cNvSpPr/>
          <p:nvPr/>
        </p:nvSpPr>
        <p:spPr bwMode="auto">
          <a:xfrm>
            <a:off x="990600" y="2057400"/>
            <a:ext cx="761998" cy="7620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5" name="Rounded Rectangle 204"/>
          <p:cNvSpPr/>
          <p:nvPr/>
        </p:nvSpPr>
        <p:spPr bwMode="auto">
          <a:xfrm>
            <a:off x="1894145" y="2057400"/>
            <a:ext cx="761998" cy="7620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6" name="Rounded Rectangle 205"/>
          <p:cNvSpPr/>
          <p:nvPr/>
        </p:nvSpPr>
        <p:spPr bwMode="auto">
          <a:xfrm>
            <a:off x="2819400" y="2057400"/>
            <a:ext cx="761998" cy="7620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7" name="Rounded Rectangle 206"/>
          <p:cNvSpPr/>
          <p:nvPr/>
        </p:nvSpPr>
        <p:spPr bwMode="auto">
          <a:xfrm>
            <a:off x="990600" y="2895600"/>
            <a:ext cx="761998" cy="3810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8" name="Rounded Rectangle 207"/>
          <p:cNvSpPr/>
          <p:nvPr/>
        </p:nvSpPr>
        <p:spPr bwMode="auto">
          <a:xfrm>
            <a:off x="1894145" y="2895600"/>
            <a:ext cx="761998" cy="3810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9" name="Rounded Rectangle 208"/>
          <p:cNvSpPr/>
          <p:nvPr/>
        </p:nvSpPr>
        <p:spPr bwMode="auto">
          <a:xfrm>
            <a:off x="2819400" y="2895600"/>
            <a:ext cx="761998" cy="3810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7" name="Group 232"/>
          <p:cNvGrpSpPr/>
          <p:nvPr/>
        </p:nvGrpSpPr>
        <p:grpSpPr>
          <a:xfrm>
            <a:off x="1371600" y="1524000"/>
            <a:ext cx="1829594" cy="1676400"/>
            <a:chOff x="533400" y="4648200"/>
            <a:chExt cx="1829594" cy="1676400"/>
          </a:xfrm>
        </p:grpSpPr>
        <p:cxnSp>
          <p:nvCxnSpPr>
            <p:cNvPr id="202" name="Straight Arrow Connector 201"/>
            <p:cNvCxnSpPr/>
            <p:nvPr/>
          </p:nvCxnSpPr>
          <p:spPr bwMode="auto">
            <a:xfrm>
              <a:off x="533400" y="4648200"/>
              <a:ext cx="8382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3" name="Straight Arrow Connector 202"/>
            <p:cNvCxnSpPr/>
            <p:nvPr/>
          </p:nvCxnSpPr>
          <p:spPr bwMode="auto">
            <a:xfrm>
              <a:off x="1524000" y="4648200"/>
              <a:ext cx="8382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0" name="Straight Arrow Connector 209"/>
            <p:cNvCxnSpPr/>
            <p:nvPr/>
          </p:nvCxnSpPr>
          <p:spPr bwMode="auto">
            <a:xfrm rot="5400000">
              <a:off x="1143794" y="5104606"/>
              <a:ext cx="6096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1" name="Straight Arrow Connector 210"/>
            <p:cNvCxnSpPr/>
            <p:nvPr/>
          </p:nvCxnSpPr>
          <p:spPr bwMode="auto">
            <a:xfrm rot="5400000">
              <a:off x="2058194" y="5104606"/>
              <a:ext cx="608806" cy="79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2" name="Straight Arrow Connector 211"/>
            <p:cNvCxnSpPr/>
            <p:nvPr/>
          </p:nvCxnSpPr>
          <p:spPr bwMode="auto">
            <a:xfrm rot="5400000">
              <a:off x="229394" y="5104606"/>
              <a:ext cx="6096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3" name="Straight Arrow Connector 212"/>
            <p:cNvCxnSpPr/>
            <p:nvPr/>
          </p:nvCxnSpPr>
          <p:spPr bwMode="auto">
            <a:xfrm rot="5400000">
              <a:off x="1143794" y="6019006"/>
              <a:ext cx="6096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4" name="Straight Arrow Connector 213"/>
            <p:cNvCxnSpPr/>
            <p:nvPr/>
          </p:nvCxnSpPr>
          <p:spPr bwMode="auto">
            <a:xfrm rot="5400000">
              <a:off x="2058194" y="6019006"/>
              <a:ext cx="608806" cy="79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5" name="Straight Arrow Connector 214"/>
            <p:cNvCxnSpPr/>
            <p:nvPr/>
          </p:nvCxnSpPr>
          <p:spPr bwMode="auto">
            <a:xfrm rot="5400000">
              <a:off x="229394" y="6019006"/>
              <a:ext cx="6096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6" name="Straight Arrow Connector 215"/>
            <p:cNvCxnSpPr/>
            <p:nvPr/>
          </p:nvCxnSpPr>
          <p:spPr bwMode="auto">
            <a:xfrm>
              <a:off x="533400" y="5562600"/>
              <a:ext cx="8382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7" name="Straight Arrow Connector 216"/>
            <p:cNvCxnSpPr/>
            <p:nvPr/>
          </p:nvCxnSpPr>
          <p:spPr bwMode="auto">
            <a:xfrm>
              <a:off x="1524000" y="5562600"/>
              <a:ext cx="8382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8" name="Straight Arrow Connector 217"/>
            <p:cNvCxnSpPr/>
            <p:nvPr/>
          </p:nvCxnSpPr>
          <p:spPr bwMode="auto">
            <a:xfrm>
              <a:off x="685800" y="6172200"/>
              <a:ext cx="609600" cy="1588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9" name="Straight Arrow Connector 218"/>
            <p:cNvCxnSpPr/>
            <p:nvPr/>
          </p:nvCxnSpPr>
          <p:spPr bwMode="auto">
            <a:xfrm>
              <a:off x="1600200" y="6172200"/>
              <a:ext cx="609600" cy="1588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110" name="Picture 109" descr="Sniper Kitt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143000"/>
            <a:ext cx="3677816" cy="3276600"/>
          </a:xfrm>
          <a:prstGeom prst="rect">
            <a:avLst/>
          </a:prstGeom>
        </p:spPr>
      </p:pic>
      <p:cxnSp>
        <p:nvCxnSpPr>
          <p:cNvPr id="221" name="Straight Arrow Connector 220"/>
          <p:cNvCxnSpPr/>
          <p:nvPr/>
        </p:nvCxnSpPr>
        <p:spPr bwMode="auto">
          <a:xfrm>
            <a:off x="1371600" y="1524000"/>
            <a:ext cx="838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2" name="Straight Arrow Connector 221"/>
          <p:cNvCxnSpPr/>
          <p:nvPr/>
        </p:nvCxnSpPr>
        <p:spPr bwMode="auto">
          <a:xfrm>
            <a:off x="2362200" y="1524000"/>
            <a:ext cx="838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3" name="Straight Arrow Connector 222"/>
          <p:cNvCxnSpPr/>
          <p:nvPr/>
        </p:nvCxnSpPr>
        <p:spPr bwMode="auto">
          <a:xfrm rot="5400000">
            <a:off x="1981994" y="1980406"/>
            <a:ext cx="609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4" name="Straight Arrow Connector 223"/>
          <p:cNvCxnSpPr/>
          <p:nvPr/>
        </p:nvCxnSpPr>
        <p:spPr bwMode="auto">
          <a:xfrm rot="5400000">
            <a:off x="2896394" y="1980406"/>
            <a:ext cx="608806" cy="7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5" name="Straight Arrow Connector 224"/>
          <p:cNvCxnSpPr/>
          <p:nvPr/>
        </p:nvCxnSpPr>
        <p:spPr bwMode="auto">
          <a:xfrm rot="5400000">
            <a:off x="1067594" y="1980406"/>
            <a:ext cx="609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6" name="Straight Arrow Connector 225"/>
          <p:cNvCxnSpPr/>
          <p:nvPr/>
        </p:nvCxnSpPr>
        <p:spPr bwMode="auto">
          <a:xfrm rot="5400000">
            <a:off x="1981994" y="2894806"/>
            <a:ext cx="609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7" name="Straight Arrow Connector 226"/>
          <p:cNvCxnSpPr/>
          <p:nvPr/>
        </p:nvCxnSpPr>
        <p:spPr bwMode="auto">
          <a:xfrm rot="5400000">
            <a:off x="2896394" y="2894806"/>
            <a:ext cx="608806" cy="7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8" name="Straight Arrow Connector 227"/>
          <p:cNvCxnSpPr/>
          <p:nvPr/>
        </p:nvCxnSpPr>
        <p:spPr bwMode="auto">
          <a:xfrm rot="5400000">
            <a:off x="1067594" y="2894806"/>
            <a:ext cx="609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9" name="Straight Arrow Connector 228"/>
          <p:cNvCxnSpPr/>
          <p:nvPr/>
        </p:nvCxnSpPr>
        <p:spPr bwMode="auto">
          <a:xfrm>
            <a:off x="1371600" y="2438400"/>
            <a:ext cx="838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/>
          <p:nvPr/>
        </p:nvCxnSpPr>
        <p:spPr bwMode="auto">
          <a:xfrm>
            <a:off x="2362200" y="2438400"/>
            <a:ext cx="838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/>
          <p:nvPr/>
        </p:nvCxnSpPr>
        <p:spPr bwMode="auto">
          <a:xfrm>
            <a:off x="1524000" y="3048000"/>
            <a:ext cx="609600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2" name="Straight Arrow Connector 231"/>
          <p:cNvCxnSpPr/>
          <p:nvPr/>
        </p:nvCxnSpPr>
        <p:spPr bwMode="auto">
          <a:xfrm>
            <a:off x="2438400" y="3048000"/>
            <a:ext cx="609600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Focused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Related Work: Query-Specific Inference</a:t>
            </a:r>
          </a:p>
          <a:p>
            <a:pPr lvl="1"/>
            <a:r>
              <a:rPr lang="en-US" dirty="0" err="1" smtClean="0"/>
              <a:t>Choi</a:t>
            </a:r>
            <a:r>
              <a:rPr lang="en-US" dirty="0" smtClean="0"/>
              <a:t> &amp; </a:t>
            </a:r>
            <a:r>
              <a:rPr lang="en-US" dirty="0" err="1" smtClean="0"/>
              <a:t>Darwiche</a:t>
            </a:r>
            <a:r>
              <a:rPr lang="en-US" dirty="0" smtClean="0"/>
              <a:t> ‘08</a:t>
            </a:r>
          </a:p>
          <a:p>
            <a:pPr lvl="1"/>
            <a:r>
              <a:rPr lang="en-US" dirty="0" err="1" smtClean="0"/>
              <a:t>Chechetka</a:t>
            </a:r>
            <a:r>
              <a:rPr lang="en-US" dirty="0" smtClean="0"/>
              <a:t> &amp; </a:t>
            </a:r>
            <a:r>
              <a:rPr lang="en-US" dirty="0" err="1" smtClean="0"/>
              <a:t>Guestrin</a:t>
            </a:r>
            <a:r>
              <a:rPr lang="en-US" dirty="0" smtClean="0"/>
              <a:t> ‘10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438400"/>
            <a:ext cx="36576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4419600"/>
            <a:ext cx="3657600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Focused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Related Work: Query-Specific Inference</a:t>
            </a:r>
          </a:p>
          <a:p>
            <a:pPr lvl="1"/>
            <a:r>
              <a:rPr lang="en-US" dirty="0" err="1" smtClean="0"/>
              <a:t>Choi</a:t>
            </a:r>
            <a:r>
              <a:rPr lang="en-US" dirty="0" smtClean="0"/>
              <a:t> &amp; </a:t>
            </a:r>
            <a:r>
              <a:rPr lang="en-US" dirty="0" err="1" smtClean="0"/>
              <a:t>Darwiche</a:t>
            </a:r>
            <a:r>
              <a:rPr lang="en-US" dirty="0" smtClean="0"/>
              <a:t> ‘08</a:t>
            </a:r>
          </a:p>
          <a:p>
            <a:pPr lvl="1"/>
            <a:r>
              <a:rPr lang="en-US" dirty="0" err="1" smtClean="0"/>
              <a:t>Chechetka</a:t>
            </a:r>
            <a:r>
              <a:rPr lang="en-US" dirty="0" smtClean="0"/>
              <a:t> &amp; </a:t>
            </a:r>
            <a:r>
              <a:rPr lang="en-US" dirty="0" err="1" smtClean="0"/>
              <a:t>Guestrin</a:t>
            </a:r>
            <a:r>
              <a:rPr lang="en-US" dirty="0" smtClean="0"/>
              <a:t> ‘10</a:t>
            </a:r>
          </a:p>
          <a:p>
            <a:endParaRPr lang="en-US" dirty="0" smtClean="0"/>
          </a:p>
          <a:p>
            <a:r>
              <a:rPr lang="en-US" dirty="0" smtClean="0"/>
              <a:t>Our Work: Care about all variables</a:t>
            </a:r>
          </a:p>
          <a:p>
            <a:pPr lvl="1"/>
            <a:r>
              <a:rPr lang="en-US" dirty="0" smtClean="0"/>
              <a:t>Static case</a:t>
            </a:r>
          </a:p>
          <a:p>
            <a:pPr lvl="1"/>
            <a:r>
              <a:rPr lang="en-US" dirty="0" smtClean="0"/>
              <a:t>Dynamic case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grpSp>
        <p:nvGrpSpPr>
          <p:cNvPr id="6" name="Group 659"/>
          <p:cNvGrpSpPr>
            <a:grpSpLocks noChangeAspect="1"/>
          </p:cNvGrpSpPr>
          <p:nvPr/>
        </p:nvGrpSpPr>
        <p:grpSpPr>
          <a:xfrm>
            <a:off x="5486400" y="4419600"/>
            <a:ext cx="1813558" cy="1493520"/>
            <a:chOff x="370143" y="4267200"/>
            <a:chExt cx="2590798" cy="2133600"/>
          </a:xfrm>
        </p:grpSpPr>
        <p:grpSp>
          <p:nvGrpSpPr>
            <p:cNvPr id="7" name="Group 118"/>
            <p:cNvGrpSpPr/>
            <p:nvPr/>
          </p:nvGrpSpPr>
          <p:grpSpPr>
            <a:xfrm>
              <a:off x="457199" y="4343400"/>
              <a:ext cx="2382893" cy="1940846"/>
              <a:chOff x="74612" y="4602063"/>
              <a:chExt cx="2382893" cy="1940846"/>
            </a:xfrm>
          </p:grpSpPr>
          <p:sp>
            <p:nvSpPr>
              <p:cNvPr id="683" name="Oval 682"/>
              <p:cNvSpPr>
                <a:spLocks noChangeAspect="1"/>
              </p:cNvSpPr>
              <p:nvPr/>
            </p:nvSpPr>
            <p:spPr>
              <a:xfrm>
                <a:off x="76200" y="46028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4" name="Oval 683"/>
              <p:cNvSpPr>
                <a:spLocks noChangeAspect="1"/>
              </p:cNvSpPr>
              <p:nvPr/>
            </p:nvSpPr>
            <p:spPr>
              <a:xfrm>
                <a:off x="541308" y="46028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85" name="Straight Connector 684"/>
              <p:cNvCxnSpPr>
                <a:stCxn id="683" idx="6"/>
                <a:endCxn id="684" idx="2"/>
              </p:cNvCxnSpPr>
              <p:nvPr/>
            </p:nvCxnSpPr>
            <p:spPr>
              <a:xfrm>
                <a:off x="190500" y="4660007"/>
                <a:ext cx="350808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686" name="Oval 685"/>
              <p:cNvSpPr>
                <a:spLocks noChangeAspect="1"/>
              </p:cNvSpPr>
              <p:nvPr/>
            </p:nvSpPr>
            <p:spPr>
              <a:xfrm>
                <a:off x="76200" y="50600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7" name="Oval 686"/>
              <p:cNvSpPr>
                <a:spLocks noChangeAspect="1"/>
              </p:cNvSpPr>
              <p:nvPr/>
            </p:nvSpPr>
            <p:spPr>
              <a:xfrm>
                <a:off x="541308" y="50600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88" name="Straight Connector 687"/>
              <p:cNvCxnSpPr>
                <a:stCxn id="686" idx="6"/>
                <a:endCxn id="687" idx="2"/>
              </p:cNvCxnSpPr>
              <p:nvPr/>
            </p:nvCxnSpPr>
            <p:spPr>
              <a:xfrm>
                <a:off x="190500" y="5117207"/>
                <a:ext cx="350808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89" name="Straight Connector 688"/>
              <p:cNvCxnSpPr>
                <a:stCxn id="683" idx="4"/>
                <a:endCxn id="686" idx="0"/>
              </p:cNvCxnSpPr>
              <p:nvPr/>
            </p:nvCxnSpPr>
            <p:spPr>
              <a:xfrm rot="5400000">
                <a:off x="-38100" y="48886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90" name="Straight Connector 689"/>
              <p:cNvCxnSpPr>
                <a:stCxn id="684" idx="4"/>
                <a:endCxn id="687" idx="0"/>
              </p:cNvCxnSpPr>
              <p:nvPr/>
            </p:nvCxnSpPr>
            <p:spPr>
              <a:xfrm rot="5400000">
                <a:off x="427008" y="48886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691" name="Oval 690"/>
              <p:cNvSpPr>
                <a:spLocks noChangeAspect="1"/>
              </p:cNvSpPr>
              <p:nvPr/>
            </p:nvSpPr>
            <p:spPr>
              <a:xfrm>
                <a:off x="76200" y="55172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2" name="Oval 691"/>
              <p:cNvSpPr>
                <a:spLocks noChangeAspect="1"/>
              </p:cNvSpPr>
              <p:nvPr/>
            </p:nvSpPr>
            <p:spPr>
              <a:xfrm>
                <a:off x="541308" y="55172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93" name="Straight Connector 692"/>
              <p:cNvCxnSpPr>
                <a:stCxn id="691" idx="6"/>
                <a:endCxn id="692" idx="2"/>
              </p:cNvCxnSpPr>
              <p:nvPr/>
            </p:nvCxnSpPr>
            <p:spPr>
              <a:xfrm>
                <a:off x="190500" y="5574407"/>
                <a:ext cx="350808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694" name="Oval 693"/>
              <p:cNvSpPr>
                <a:spLocks noChangeAspect="1"/>
              </p:cNvSpPr>
              <p:nvPr/>
            </p:nvSpPr>
            <p:spPr>
              <a:xfrm>
                <a:off x="76200" y="59744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5" name="Oval 694"/>
              <p:cNvSpPr>
                <a:spLocks noChangeAspect="1"/>
              </p:cNvSpPr>
              <p:nvPr/>
            </p:nvSpPr>
            <p:spPr>
              <a:xfrm>
                <a:off x="541308" y="59744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96" name="Straight Connector 695"/>
              <p:cNvCxnSpPr>
                <a:stCxn id="694" idx="6"/>
                <a:endCxn id="695" idx="2"/>
              </p:cNvCxnSpPr>
              <p:nvPr/>
            </p:nvCxnSpPr>
            <p:spPr>
              <a:xfrm>
                <a:off x="190500" y="6031607"/>
                <a:ext cx="350808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697" name="Oval 696"/>
              <p:cNvSpPr>
                <a:spLocks noChangeAspect="1"/>
              </p:cNvSpPr>
              <p:nvPr/>
            </p:nvSpPr>
            <p:spPr>
              <a:xfrm>
                <a:off x="991029" y="46028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8" name="Oval 697"/>
              <p:cNvSpPr>
                <a:spLocks noChangeAspect="1"/>
              </p:cNvSpPr>
              <p:nvPr/>
            </p:nvSpPr>
            <p:spPr>
              <a:xfrm>
                <a:off x="1444621" y="4602063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99" name="Straight Connector 698"/>
              <p:cNvCxnSpPr>
                <a:stCxn id="697" idx="6"/>
                <a:endCxn id="698" idx="2"/>
              </p:cNvCxnSpPr>
              <p:nvPr/>
            </p:nvCxnSpPr>
            <p:spPr>
              <a:xfrm flipV="1">
                <a:off x="1105329" y="4659213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700" name="Oval 699"/>
              <p:cNvSpPr>
                <a:spLocks noChangeAspect="1"/>
              </p:cNvSpPr>
              <p:nvPr/>
            </p:nvSpPr>
            <p:spPr>
              <a:xfrm>
                <a:off x="991029" y="50600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1" name="Oval 700"/>
              <p:cNvSpPr>
                <a:spLocks noChangeAspect="1"/>
              </p:cNvSpPr>
              <p:nvPr/>
            </p:nvSpPr>
            <p:spPr>
              <a:xfrm>
                <a:off x="1444621" y="5059263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02" name="Straight Connector 701"/>
              <p:cNvCxnSpPr>
                <a:stCxn id="700" idx="6"/>
                <a:endCxn id="701" idx="2"/>
              </p:cNvCxnSpPr>
              <p:nvPr/>
            </p:nvCxnSpPr>
            <p:spPr>
              <a:xfrm flipV="1">
                <a:off x="1105329" y="5116413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703" name="Oval 702"/>
              <p:cNvSpPr>
                <a:spLocks noChangeAspect="1"/>
              </p:cNvSpPr>
              <p:nvPr/>
            </p:nvSpPr>
            <p:spPr>
              <a:xfrm>
                <a:off x="991029" y="55172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4" name="Oval 703"/>
              <p:cNvSpPr>
                <a:spLocks noChangeAspect="1"/>
              </p:cNvSpPr>
              <p:nvPr/>
            </p:nvSpPr>
            <p:spPr>
              <a:xfrm>
                <a:off x="1444621" y="5516463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05" name="Straight Connector 704"/>
              <p:cNvCxnSpPr>
                <a:stCxn id="703" idx="6"/>
                <a:endCxn id="704" idx="2"/>
              </p:cNvCxnSpPr>
              <p:nvPr/>
            </p:nvCxnSpPr>
            <p:spPr>
              <a:xfrm flipV="1">
                <a:off x="1105329" y="5573613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706" name="Oval 705"/>
              <p:cNvSpPr>
                <a:spLocks noChangeAspect="1"/>
              </p:cNvSpPr>
              <p:nvPr/>
            </p:nvSpPr>
            <p:spPr>
              <a:xfrm>
                <a:off x="991029" y="59744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7" name="Oval 706"/>
              <p:cNvSpPr>
                <a:spLocks noChangeAspect="1"/>
              </p:cNvSpPr>
              <p:nvPr/>
            </p:nvSpPr>
            <p:spPr>
              <a:xfrm>
                <a:off x="1444621" y="5973663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08" name="Straight Connector 707"/>
              <p:cNvCxnSpPr>
                <a:stCxn id="706" idx="6"/>
                <a:endCxn id="707" idx="2"/>
              </p:cNvCxnSpPr>
              <p:nvPr/>
            </p:nvCxnSpPr>
            <p:spPr>
              <a:xfrm flipV="1">
                <a:off x="1105329" y="6030813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09" name="Straight Connector 708"/>
              <p:cNvCxnSpPr>
                <a:stCxn id="703" idx="2"/>
                <a:endCxn id="692" idx="6"/>
              </p:cNvCxnSpPr>
              <p:nvPr/>
            </p:nvCxnSpPr>
            <p:spPr>
              <a:xfrm rot="10800000">
                <a:off x="655609" y="5574407"/>
                <a:ext cx="335421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10" name="Straight Connector 709"/>
              <p:cNvCxnSpPr>
                <a:stCxn id="706" idx="2"/>
                <a:endCxn id="695" idx="6"/>
              </p:cNvCxnSpPr>
              <p:nvPr/>
            </p:nvCxnSpPr>
            <p:spPr>
              <a:xfrm rot="10800000">
                <a:off x="655609" y="6031607"/>
                <a:ext cx="335421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11" name="Straight Connector 710"/>
              <p:cNvCxnSpPr>
                <a:stCxn id="687" idx="6"/>
                <a:endCxn id="700" idx="2"/>
              </p:cNvCxnSpPr>
              <p:nvPr/>
            </p:nvCxnSpPr>
            <p:spPr>
              <a:xfrm>
                <a:off x="655608" y="5117207"/>
                <a:ext cx="335421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12" name="Straight Connector 711"/>
              <p:cNvCxnSpPr>
                <a:stCxn id="684" idx="6"/>
                <a:endCxn id="697" idx="2"/>
              </p:cNvCxnSpPr>
              <p:nvPr/>
            </p:nvCxnSpPr>
            <p:spPr>
              <a:xfrm>
                <a:off x="655608" y="4660007"/>
                <a:ext cx="335421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13" name="Straight Connector 712"/>
              <p:cNvCxnSpPr>
                <a:stCxn id="687" idx="4"/>
                <a:endCxn id="692" idx="0"/>
              </p:cNvCxnSpPr>
              <p:nvPr/>
            </p:nvCxnSpPr>
            <p:spPr>
              <a:xfrm rot="5400000">
                <a:off x="427008" y="53458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14" name="Straight Connector 713"/>
              <p:cNvCxnSpPr>
                <a:stCxn id="686" idx="4"/>
                <a:endCxn id="691" idx="0"/>
              </p:cNvCxnSpPr>
              <p:nvPr/>
            </p:nvCxnSpPr>
            <p:spPr>
              <a:xfrm rot="5400000">
                <a:off x="-38100" y="53458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15" name="Straight Connector 714"/>
              <p:cNvCxnSpPr>
                <a:stCxn id="692" idx="4"/>
                <a:endCxn id="695" idx="0"/>
              </p:cNvCxnSpPr>
              <p:nvPr/>
            </p:nvCxnSpPr>
            <p:spPr>
              <a:xfrm rot="5400000">
                <a:off x="427008" y="58030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16" name="Straight Connector 715"/>
              <p:cNvCxnSpPr>
                <a:stCxn id="691" idx="4"/>
                <a:endCxn id="694" idx="0"/>
              </p:cNvCxnSpPr>
              <p:nvPr/>
            </p:nvCxnSpPr>
            <p:spPr>
              <a:xfrm rot="5400000">
                <a:off x="-38100" y="58030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17" name="Straight Connector 716"/>
              <p:cNvCxnSpPr>
                <a:stCxn id="697" idx="4"/>
                <a:endCxn id="700" idx="0"/>
              </p:cNvCxnSpPr>
              <p:nvPr/>
            </p:nvCxnSpPr>
            <p:spPr>
              <a:xfrm rot="5400000">
                <a:off x="876729" y="48886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18" name="Straight Connector 717"/>
              <p:cNvCxnSpPr>
                <a:stCxn id="698" idx="4"/>
                <a:endCxn id="701" idx="0"/>
              </p:cNvCxnSpPr>
              <p:nvPr/>
            </p:nvCxnSpPr>
            <p:spPr>
              <a:xfrm rot="5400000">
                <a:off x="1330321" y="4887813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19" name="Straight Connector 718"/>
              <p:cNvCxnSpPr>
                <a:stCxn id="701" idx="4"/>
                <a:endCxn id="704" idx="0"/>
              </p:cNvCxnSpPr>
              <p:nvPr/>
            </p:nvCxnSpPr>
            <p:spPr>
              <a:xfrm rot="5400000">
                <a:off x="1330321" y="5345013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20" name="Straight Connector 719"/>
              <p:cNvCxnSpPr>
                <a:stCxn id="700" idx="4"/>
                <a:endCxn id="703" idx="0"/>
              </p:cNvCxnSpPr>
              <p:nvPr/>
            </p:nvCxnSpPr>
            <p:spPr>
              <a:xfrm rot="5400000">
                <a:off x="876729" y="53458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21" name="Straight Connector 720"/>
              <p:cNvCxnSpPr>
                <a:stCxn id="704" idx="4"/>
                <a:endCxn id="707" idx="0"/>
              </p:cNvCxnSpPr>
              <p:nvPr/>
            </p:nvCxnSpPr>
            <p:spPr>
              <a:xfrm rot="5400000">
                <a:off x="1330321" y="5802213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22" name="Straight Connector 721"/>
              <p:cNvCxnSpPr>
                <a:stCxn id="703" idx="4"/>
                <a:endCxn id="706" idx="0"/>
              </p:cNvCxnSpPr>
              <p:nvPr/>
            </p:nvCxnSpPr>
            <p:spPr>
              <a:xfrm rot="5400000">
                <a:off x="876729" y="58030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723" name="Oval 722"/>
              <p:cNvSpPr>
                <a:spLocks noChangeAspect="1"/>
              </p:cNvSpPr>
              <p:nvPr/>
            </p:nvSpPr>
            <p:spPr>
              <a:xfrm>
                <a:off x="1902160" y="460601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24" name="Straight Connector 723"/>
              <p:cNvCxnSpPr>
                <a:endCxn id="723" idx="2"/>
              </p:cNvCxnSpPr>
              <p:nvPr/>
            </p:nvCxnSpPr>
            <p:spPr>
              <a:xfrm flipV="1">
                <a:off x="1562868" y="4663167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725" name="Oval 724"/>
              <p:cNvSpPr>
                <a:spLocks noChangeAspect="1"/>
              </p:cNvSpPr>
              <p:nvPr/>
            </p:nvSpPr>
            <p:spPr>
              <a:xfrm>
                <a:off x="1902160" y="506321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26" name="Straight Connector 725"/>
              <p:cNvCxnSpPr>
                <a:endCxn id="725" idx="2"/>
              </p:cNvCxnSpPr>
              <p:nvPr/>
            </p:nvCxnSpPr>
            <p:spPr>
              <a:xfrm flipV="1">
                <a:off x="1562868" y="5120367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727" name="Oval 726"/>
              <p:cNvSpPr>
                <a:spLocks noChangeAspect="1"/>
              </p:cNvSpPr>
              <p:nvPr/>
            </p:nvSpPr>
            <p:spPr>
              <a:xfrm>
                <a:off x="1902160" y="552041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28" name="Straight Connector 727"/>
              <p:cNvCxnSpPr>
                <a:endCxn id="727" idx="2"/>
              </p:cNvCxnSpPr>
              <p:nvPr/>
            </p:nvCxnSpPr>
            <p:spPr>
              <a:xfrm flipV="1">
                <a:off x="1562868" y="5577567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729" name="Oval 728"/>
              <p:cNvSpPr>
                <a:spLocks noChangeAspect="1"/>
              </p:cNvSpPr>
              <p:nvPr/>
            </p:nvSpPr>
            <p:spPr>
              <a:xfrm>
                <a:off x="1902160" y="597761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30" name="Straight Connector 729"/>
              <p:cNvCxnSpPr>
                <a:endCxn id="729" idx="2"/>
              </p:cNvCxnSpPr>
              <p:nvPr/>
            </p:nvCxnSpPr>
            <p:spPr>
              <a:xfrm flipV="1">
                <a:off x="1562868" y="6034767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31" name="Straight Connector 730"/>
              <p:cNvCxnSpPr>
                <a:stCxn id="723" idx="4"/>
                <a:endCxn id="725" idx="0"/>
              </p:cNvCxnSpPr>
              <p:nvPr/>
            </p:nvCxnSpPr>
            <p:spPr>
              <a:xfrm rot="5400000">
                <a:off x="1787860" y="489176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32" name="Straight Connector 731"/>
              <p:cNvCxnSpPr>
                <a:stCxn id="725" idx="4"/>
                <a:endCxn id="727" idx="0"/>
              </p:cNvCxnSpPr>
              <p:nvPr/>
            </p:nvCxnSpPr>
            <p:spPr>
              <a:xfrm rot="5400000">
                <a:off x="1787860" y="534896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33" name="Straight Connector 732"/>
              <p:cNvCxnSpPr>
                <a:stCxn id="727" idx="4"/>
                <a:endCxn id="729" idx="0"/>
              </p:cNvCxnSpPr>
              <p:nvPr/>
            </p:nvCxnSpPr>
            <p:spPr>
              <a:xfrm rot="5400000">
                <a:off x="1787860" y="580616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734" name="Oval 733"/>
              <p:cNvSpPr>
                <a:spLocks noChangeAspect="1"/>
              </p:cNvSpPr>
              <p:nvPr/>
            </p:nvSpPr>
            <p:spPr>
              <a:xfrm>
                <a:off x="2343205" y="4609971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35" name="Straight Connector 734"/>
              <p:cNvCxnSpPr>
                <a:endCxn id="734" idx="2"/>
              </p:cNvCxnSpPr>
              <p:nvPr/>
            </p:nvCxnSpPr>
            <p:spPr>
              <a:xfrm flipV="1">
                <a:off x="2003913" y="4667121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736" name="Oval 735"/>
              <p:cNvSpPr>
                <a:spLocks noChangeAspect="1"/>
              </p:cNvSpPr>
              <p:nvPr/>
            </p:nvSpPr>
            <p:spPr>
              <a:xfrm>
                <a:off x="2343205" y="5067171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37" name="Straight Connector 736"/>
              <p:cNvCxnSpPr>
                <a:endCxn id="736" idx="2"/>
              </p:cNvCxnSpPr>
              <p:nvPr/>
            </p:nvCxnSpPr>
            <p:spPr>
              <a:xfrm flipV="1">
                <a:off x="2003913" y="5124321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738" name="Oval 737"/>
              <p:cNvSpPr>
                <a:spLocks noChangeAspect="1"/>
              </p:cNvSpPr>
              <p:nvPr/>
            </p:nvSpPr>
            <p:spPr>
              <a:xfrm>
                <a:off x="2343205" y="5524371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39" name="Straight Connector 738"/>
              <p:cNvCxnSpPr>
                <a:endCxn id="738" idx="2"/>
              </p:cNvCxnSpPr>
              <p:nvPr/>
            </p:nvCxnSpPr>
            <p:spPr>
              <a:xfrm flipV="1">
                <a:off x="2003913" y="5581521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740" name="Oval 739"/>
              <p:cNvSpPr>
                <a:spLocks noChangeAspect="1"/>
              </p:cNvSpPr>
              <p:nvPr/>
            </p:nvSpPr>
            <p:spPr>
              <a:xfrm>
                <a:off x="2343205" y="5981571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41" name="Straight Connector 740"/>
              <p:cNvCxnSpPr>
                <a:endCxn id="740" idx="2"/>
              </p:cNvCxnSpPr>
              <p:nvPr/>
            </p:nvCxnSpPr>
            <p:spPr>
              <a:xfrm flipV="1">
                <a:off x="2003913" y="6038721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42" name="Straight Connector 741"/>
              <p:cNvCxnSpPr>
                <a:stCxn id="734" idx="4"/>
                <a:endCxn id="736" idx="0"/>
              </p:cNvCxnSpPr>
              <p:nvPr/>
            </p:nvCxnSpPr>
            <p:spPr>
              <a:xfrm rot="5400000">
                <a:off x="2228905" y="4895721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43" name="Straight Connector 742"/>
              <p:cNvCxnSpPr>
                <a:stCxn id="736" idx="4"/>
                <a:endCxn id="738" idx="0"/>
              </p:cNvCxnSpPr>
              <p:nvPr/>
            </p:nvCxnSpPr>
            <p:spPr>
              <a:xfrm rot="5400000">
                <a:off x="2228905" y="5352921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44" name="Straight Connector 743"/>
              <p:cNvCxnSpPr>
                <a:stCxn id="738" idx="4"/>
                <a:endCxn id="740" idx="0"/>
              </p:cNvCxnSpPr>
              <p:nvPr/>
            </p:nvCxnSpPr>
            <p:spPr>
              <a:xfrm rot="5400000">
                <a:off x="2228905" y="5810121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745" name="Oval 744"/>
              <p:cNvSpPr>
                <a:spLocks noChangeAspect="1"/>
              </p:cNvSpPr>
              <p:nvPr/>
            </p:nvSpPr>
            <p:spPr>
              <a:xfrm>
                <a:off x="74612" y="6428609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6" name="Oval 745"/>
              <p:cNvSpPr>
                <a:spLocks noChangeAspect="1"/>
              </p:cNvSpPr>
              <p:nvPr/>
            </p:nvSpPr>
            <p:spPr>
              <a:xfrm>
                <a:off x="539720" y="6428609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47" name="Straight Connector 746"/>
              <p:cNvCxnSpPr>
                <a:stCxn id="745" idx="6"/>
                <a:endCxn id="746" idx="2"/>
              </p:cNvCxnSpPr>
              <p:nvPr/>
            </p:nvCxnSpPr>
            <p:spPr>
              <a:xfrm>
                <a:off x="188912" y="6485759"/>
                <a:ext cx="350808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748" name="Oval 747"/>
              <p:cNvSpPr>
                <a:spLocks noChangeAspect="1"/>
              </p:cNvSpPr>
              <p:nvPr/>
            </p:nvSpPr>
            <p:spPr>
              <a:xfrm>
                <a:off x="989441" y="6428609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9" name="Oval 748"/>
              <p:cNvSpPr>
                <a:spLocks noChangeAspect="1"/>
              </p:cNvSpPr>
              <p:nvPr/>
            </p:nvSpPr>
            <p:spPr>
              <a:xfrm>
                <a:off x="1443033" y="6428609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50" name="Straight Connector 749"/>
              <p:cNvCxnSpPr>
                <a:stCxn id="748" idx="6"/>
                <a:endCxn id="749" idx="2"/>
              </p:cNvCxnSpPr>
              <p:nvPr/>
            </p:nvCxnSpPr>
            <p:spPr>
              <a:xfrm>
                <a:off x="1103741" y="6485759"/>
                <a:ext cx="339292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51" name="Straight Connector 750"/>
              <p:cNvCxnSpPr>
                <a:stCxn id="748" idx="2"/>
                <a:endCxn id="746" idx="6"/>
              </p:cNvCxnSpPr>
              <p:nvPr/>
            </p:nvCxnSpPr>
            <p:spPr>
              <a:xfrm rot="10800000">
                <a:off x="654021" y="6485759"/>
                <a:ext cx="335421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52" name="Straight Connector 751"/>
              <p:cNvCxnSpPr>
                <a:stCxn id="695" idx="4"/>
                <a:endCxn id="746" idx="0"/>
              </p:cNvCxnSpPr>
              <p:nvPr/>
            </p:nvCxnSpPr>
            <p:spPr>
              <a:xfrm rot="5400000">
                <a:off x="427738" y="6257889"/>
                <a:ext cx="339852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53" name="Straight Connector 752"/>
              <p:cNvCxnSpPr>
                <a:stCxn id="694" idx="4"/>
                <a:endCxn id="745" idx="0"/>
              </p:cNvCxnSpPr>
              <p:nvPr/>
            </p:nvCxnSpPr>
            <p:spPr>
              <a:xfrm rot="5400000">
                <a:off x="-37370" y="6257889"/>
                <a:ext cx="339852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54" name="Straight Connector 753"/>
              <p:cNvCxnSpPr>
                <a:stCxn id="707" idx="4"/>
                <a:endCxn id="749" idx="0"/>
              </p:cNvCxnSpPr>
              <p:nvPr/>
            </p:nvCxnSpPr>
            <p:spPr>
              <a:xfrm rot="5400000">
                <a:off x="1330654" y="6257492"/>
                <a:ext cx="340646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55" name="Straight Connector 754"/>
              <p:cNvCxnSpPr>
                <a:stCxn id="706" idx="4"/>
                <a:endCxn id="748" idx="0"/>
              </p:cNvCxnSpPr>
              <p:nvPr/>
            </p:nvCxnSpPr>
            <p:spPr>
              <a:xfrm rot="5400000">
                <a:off x="877459" y="6257889"/>
                <a:ext cx="339852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756" name="Oval 755"/>
              <p:cNvSpPr>
                <a:spLocks noChangeAspect="1"/>
              </p:cNvSpPr>
              <p:nvPr/>
            </p:nvSpPr>
            <p:spPr>
              <a:xfrm>
                <a:off x="1900572" y="6428609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57" name="Straight Connector 756"/>
              <p:cNvCxnSpPr>
                <a:stCxn id="749" idx="6"/>
                <a:endCxn id="756" idx="2"/>
              </p:cNvCxnSpPr>
              <p:nvPr/>
            </p:nvCxnSpPr>
            <p:spPr>
              <a:xfrm>
                <a:off x="1557333" y="6485759"/>
                <a:ext cx="343239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58" name="Straight Connector 757"/>
              <p:cNvCxnSpPr>
                <a:stCxn id="729" idx="4"/>
                <a:endCxn id="756" idx="0"/>
              </p:cNvCxnSpPr>
              <p:nvPr/>
            </p:nvCxnSpPr>
            <p:spPr>
              <a:xfrm rot="5400000">
                <a:off x="1790170" y="6259469"/>
                <a:ext cx="336692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759" name="Oval 758"/>
              <p:cNvSpPr>
                <a:spLocks noChangeAspect="1"/>
              </p:cNvSpPr>
              <p:nvPr/>
            </p:nvSpPr>
            <p:spPr>
              <a:xfrm>
                <a:off x="2341617" y="6428609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60" name="Straight Connector 759"/>
              <p:cNvCxnSpPr>
                <a:stCxn id="756" idx="6"/>
                <a:endCxn id="759" idx="2"/>
              </p:cNvCxnSpPr>
              <p:nvPr/>
            </p:nvCxnSpPr>
            <p:spPr>
              <a:xfrm>
                <a:off x="2014872" y="6485759"/>
                <a:ext cx="326745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61" name="Straight Connector 760"/>
              <p:cNvCxnSpPr>
                <a:stCxn id="740" idx="4"/>
                <a:endCxn id="759" idx="0"/>
              </p:cNvCxnSpPr>
              <p:nvPr/>
            </p:nvCxnSpPr>
            <p:spPr>
              <a:xfrm rot="5400000">
                <a:off x="2233192" y="6261446"/>
                <a:ext cx="332738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662" name="Rounded Rectangle 661"/>
            <p:cNvSpPr/>
            <p:nvPr/>
          </p:nvSpPr>
          <p:spPr bwMode="auto">
            <a:xfrm>
              <a:off x="381000" y="4267200"/>
              <a:ext cx="761998" cy="762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63" name="Rounded Rectangle 662"/>
            <p:cNvSpPr/>
            <p:nvPr/>
          </p:nvSpPr>
          <p:spPr bwMode="auto">
            <a:xfrm>
              <a:off x="1273688" y="4267200"/>
              <a:ext cx="761998" cy="762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64" name="Rounded Rectangle 663"/>
            <p:cNvSpPr/>
            <p:nvPr/>
          </p:nvSpPr>
          <p:spPr bwMode="auto">
            <a:xfrm>
              <a:off x="2198943" y="4267200"/>
              <a:ext cx="761998" cy="762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65" name="Rounded Rectangle 664"/>
            <p:cNvSpPr/>
            <p:nvPr/>
          </p:nvSpPr>
          <p:spPr bwMode="auto">
            <a:xfrm>
              <a:off x="370143" y="5181600"/>
              <a:ext cx="761998" cy="762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66" name="Rounded Rectangle 665"/>
            <p:cNvSpPr/>
            <p:nvPr/>
          </p:nvSpPr>
          <p:spPr bwMode="auto">
            <a:xfrm>
              <a:off x="1273688" y="5181600"/>
              <a:ext cx="761998" cy="762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67" name="Rounded Rectangle 666"/>
            <p:cNvSpPr/>
            <p:nvPr/>
          </p:nvSpPr>
          <p:spPr bwMode="auto">
            <a:xfrm>
              <a:off x="2198943" y="5181600"/>
              <a:ext cx="761998" cy="762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68" name="Rounded Rectangle 667"/>
            <p:cNvSpPr/>
            <p:nvPr/>
          </p:nvSpPr>
          <p:spPr bwMode="auto">
            <a:xfrm>
              <a:off x="370143" y="6019800"/>
              <a:ext cx="761998" cy="381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69" name="Rounded Rectangle 668"/>
            <p:cNvSpPr/>
            <p:nvPr/>
          </p:nvSpPr>
          <p:spPr bwMode="auto">
            <a:xfrm>
              <a:off x="1273688" y="6019800"/>
              <a:ext cx="761998" cy="381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70" name="Rounded Rectangle 669"/>
            <p:cNvSpPr/>
            <p:nvPr/>
          </p:nvSpPr>
          <p:spPr bwMode="auto">
            <a:xfrm>
              <a:off x="2198943" y="6019800"/>
              <a:ext cx="761998" cy="381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671" name="Straight Arrow Connector 670"/>
            <p:cNvCxnSpPr/>
            <p:nvPr/>
          </p:nvCxnSpPr>
          <p:spPr bwMode="auto">
            <a:xfrm>
              <a:off x="751143" y="4648200"/>
              <a:ext cx="838200" cy="1588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72" name="Straight Arrow Connector 671"/>
            <p:cNvCxnSpPr/>
            <p:nvPr/>
          </p:nvCxnSpPr>
          <p:spPr bwMode="auto">
            <a:xfrm>
              <a:off x="1741743" y="4648200"/>
              <a:ext cx="838200" cy="1588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73" name="Straight Arrow Connector 672"/>
            <p:cNvCxnSpPr/>
            <p:nvPr/>
          </p:nvCxnSpPr>
          <p:spPr bwMode="auto">
            <a:xfrm rot="5400000">
              <a:off x="1361537" y="5104606"/>
              <a:ext cx="609600" cy="1588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74" name="Straight Arrow Connector 673"/>
            <p:cNvCxnSpPr/>
            <p:nvPr/>
          </p:nvCxnSpPr>
          <p:spPr bwMode="auto">
            <a:xfrm rot="5400000">
              <a:off x="2275937" y="5104606"/>
              <a:ext cx="608806" cy="79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75" name="Straight Arrow Connector 674"/>
            <p:cNvCxnSpPr/>
            <p:nvPr/>
          </p:nvCxnSpPr>
          <p:spPr bwMode="auto">
            <a:xfrm rot="5400000">
              <a:off x="447137" y="5104606"/>
              <a:ext cx="609600" cy="1588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76" name="Straight Arrow Connector 675"/>
            <p:cNvCxnSpPr/>
            <p:nvPr/>
          </p:nvCxnSpPr>
          <p:spPr bwMode="auto">
            <a:xfrm rot="5400000">
              <a:off x="1361537" y="6019006"/>
              <a:ext cx="609600" cy="1588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77" name="Straight Arrow Connector 676"/>
            <p:cNvCxnSpPr/>
            <p:nvPr/>
          </p:nvCxnSpPr>
          <p:spPr bwMode="auto">
            <a:xfrm rot="5400000">
              <a:off x="2275937" y="6019006"/>
              <a:ext cx="608806" cy="794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78" name="Straight Arrow Connector 677"/>
            <p:cNvCxnSpPr/>
            <p:nvPr/>
          </p:nvCxnSpPr>
          <p:spPr bwMode="auto">
            <a:xfrm rot="5400000">
              <a:off x="447137" y="6019006"/>
              <a:ext cx="609600" cy="1588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79" name="Straight Arrow Connector 678"/>
            <p:cNvCxnSpPr/>
            <p:nvPr/>
          </p:nvCxnSpPr>
          <p:spPr bwMode="auto">
            <a:xfrm>
              <a:off x="751143" y="5562600"/>
              <a:ext cx="838200" cy="1588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80" name="Straight Arrow Connector 679"/>
            <p:cNvCxnSpPr/>
            <p:nvPr/>
          </p:nvCxnSpPr>
          <p:spPr bwMode="auto">
            <a:xfrm>
              <a:off x="1741743" y="5562600"/>
              <a:ext cx="838200" cy="1588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81" name="Straight Arrow Connector 680"/>
            <p:cNvCxnSpPr/>
            <p:nvPr/>
          </p:nvCxnSpPr>
          <p:spPr bwMode="auto">
            <a:xfrm>
              <a:off x="903543" y="6172200"/>
              <a:ext cx="609600" cy="1588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/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82" name="Straight Arrow Connector 681"/>
            <p:cNvCxnSpPr/>
            <p:nvPr/>
          </p:nvCxnSpPr>
          <p:spPr bwMode="auto">
            <a:xfrm>
              <a:off x="1817943" y="6172200"/>
              <a:ext cx="609600" cy="1588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/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8" name="Group 765"/>
          <p:cNvGrpSpPr/>
          <p:nvPr/>
        </p:nvGrpSpPr>
        <p:grpSpPr>
          <a:xfrm>
            <a:off x="914381" y="4577388"/>
            <a:ext cx="2748138" cy="1948011"/>
            <a:chOff x="914381" y="4577388"/>
            <a:chExt cx="2748138" cy="1948011"/>
          </a:xfrm>
        </p:grpSpPr>
        <p:grpSp>
          <p:nvGrpSpPr>
            <p:cNvPr id="9" name="Group 118"/>
            <p:cNvGrpSpPr/>
            <p:nvPr/>
          </p:nvGrpSpPr>
          <p:grpSpPr>
            <a:xfrm>
              <a:off x="914381" y="4585008"/>
              <a:ext cx="1668025" cy="1358592"/>
              <a:chOff x="74612" y="4602063"/>
              <a:chExt cx="2382893" cy="1940846"/>
            </a:xfrm>
            <a:scene3d>
              <a:camera prst="orthographicFront">
                <a:rot lat="900000" lon="18000000" rev="0"/>
              </a:camera>
              <a:lightRig rig="threePt" dir="t"/>
            </a:scene3d>
          </p:grpSpPr>
          <p:sp>
            <p:nvSpPr>
              <p:cNvPr id="501" name="Oval 500"/>
              <p:cNvSpPr>
                <a:spLocks noChangeAspect="1"/>
              </p:cNvSpPr>
              <p:nvPr/>
            </p:nvSpPr>
            <p:spPr>
              <a:xfrm>
                <a:off x="76200" y="46028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2" name="Oval 501"/>
              <p:cNvSpPr>
                <a:spLocks noChangeAspect="1"/>
              </p:cNvSpPr>
              <p:nvPr/>
            </p:nvSpPr>
            <p:spPr>
              <a:xfrm>
                <a:off x="541308" y="46028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03" name="Straight Connector 502"/>
              <p:cNvCxnSpPr>
                <a:stCxn id="501" idx="6"/>
                <a:endCxn id="502" idx="2"/>
              </p:cNvCxnSpPr>
              <p:nvPr/>
            </p:nvCxnSpPr>
            <p:spPr>
              <a:xfrm>
                <a:off x="190500" y="4660007"/>
                <a:ext cx="350808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04" name="Oval 503"/>
              <p:cNvSpPr>
                <a:spLocks noChangeAspect="1"/>
              </p:cNvSpPr>
              <p:nvPr/>
            </p:nvSpPr>
            <p:spPr>
              <a:xfrm>
                <a:off x="76200" y="50600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5" name="Oval 504"/>
              <p:cNvSpPr>
                <a:spLocks noChangeAspect="1"/>
              </p:cNvSpPr>
              <p:nvPr/>
            </p:nvSpPr>
            <p:spPr>
              <a:xfrm>
                <a:off x="541308" y="50600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06" name="Straight Connector 505"/>
              <p:cNvCxnSpPr>
                <a:stCxn id="504" idx="6"/>
                <a:endCxn id="505" idx="2"/>
              </p:cNvCxnSpPr>
              <p:nvPr/>
            </p:nvCxnSpPr>
            <p:spPr>
              <a:xfrm>
                <a:off x="190500" y="5117207"/>
                <a:ext cx="350808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07" name="Straight Connector 506"/>
              <p:cNvCxnSpPr>
                <a:stCxn id="501" idx="4"/>
                <a:endCxn id="504" idx="0"/>
              </p:cNvCxnSpPr>
              <p:nvPr/>
            </p:nvCxnSpPr>
            <p:spPr>
              <a:xfrm rot="5400000">
                <a:off x="-38100" y="48886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08" name="Straight Connector 507"/>
              <p:cNvCxnSpPr>
                <a:stCxn id="502" idx="4"/>
                <a:endCxn id="505" idx="0"/>
              </p:cNvCxnSpPr>
              <p:nvPr/>
            </p:nvCxnSpPr>
            <p:spPr>
              <a:xfrm rot="5400000">
                <a:off x="427008" y="48886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09" name="Oval 508"/>
              <p:cNvSpPr>
                <a:spLocks noChangeAspect="1"/>
              </p:cNvSpPr>
              <p:nvPr/>
            </p:nvSpPr>
            <p:spPr>
              <a:xfrm>
                <a:off x="76200" y="55172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0" name="Oval 509"/>
              <p:cNvSpPr>
                <a:spLocks noChangeAspect="1"/>
              </p:cNvSpPr>
              <p:nvPr/>
            </p:nvSpPr>
            <p:spPr>
              <a:xfrm>
                <a:off x="541308" y="55172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11" name="Straight Connector 510"/>
              <p:cNvCxnSpPr>
                <a:stCxn id="509" idx="6"/>
                <a:endCxn id="510" idx="2"/>
              </p:cNvCxnSpPr>
              <p:nvPr/>
            </p:nvCxnSpPr>
            <p:spPr>
              <a:xfrm>
                <a:off x="190500" y="5574407"/>
                <a:ext cx="350808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12" name="Oval 511"/>
              <p:cNvSpPr>
                <a:spLocks noChangeAspect="1"/>
              </p:cNvSpPr>
              <p:nvPr/>
            </p:nvSpPr>
            <p:spPr>
              <a:xfrm>
                <a:off x="76200" y="59744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3" name="Oval 512"/>
              <p:cNvSpPr>
                <a:spLocks noChangeAspect="1"/>
              </p:cNvSpPr>
              <p:nvPr/>
            </p:nvSpPr>
            <p:spPr>
              <a:xfrm>
                <a:off x="541308" y="59744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14" name="Straight Connector 513"/>
              <p:cNvCxnSpPr>
                <a:stCxn id="512" idx="6"/>
                <a:endCxn id="513" idx="2"/>
              </p:cNvCxnSpPr>
              <p:nvPr/>
            </p:nvCxnSpPr>
            <p:spPr>
              <a:xfrm>
                <a:off x="190500" y="6031607"/>
                <a:ext cx="350808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15" name="Oval 514"/>
              <p:cNvSpPr>
                <a:spLocks noChangeAspect="1"/>
              </p:cNvSpPr>
              <p:nvPr/>
            </p:nvSpPr>
            <p:spPr>
              <a:xfrm>
                <a:off x="991029" y="46028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6" name="Oval 515"/>
              <p:cNvSpPr>
                <a:spLocks noChangeAspect="1"/>
              </p:cNvSpPr>
              <p:nvPr/>
            </p:nvSpPr>
            <p:spPr>
              <a:xfrm>
                <a:off x="1444621" y="4602063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17" name="Straight Connector 516"/>
              <p:cNvCxnSpPr>
                <a:stCxn id="515" idx="6"/>
                <a:endCxn id="516" idx="2"/>
              </p:cNvCxnSpPr>
              <p:nvPr/>
            </p:nvCxnSpPr>
            <p:spPr>
              <a:xfrm flipV="1">
                <a:off x="1105329" y="4659213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18" name="Oval 517"/>
              <p:cNvSpPr>
                <a:spLocks noChangeAspect="1"/>
              </p:cNvSpPr>
              <p:nvPr/>
            </p:nvSpPr>
            <p:spPr>
              <a:xfrm>
                <a:off x="991029" y="50600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9" name="Oval 518"/>
              <p:cNvSpPr>
                <a:spLocks noChangeAspect="1"/>
              </p:cNvSpPr>
              <p:nvPr/>
            </p:nvSpPr>
            <p:spPr>
              <a:xfrm>
                <a:off x="1444621" y="5059263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20" name="Straight Connector 519"/>
              <p:cNvCxnSpPr>
                <a:stCxn id="518" idx="6"/>
                <a:endCxn id="519" idx="2"/>
              </p:cNvCxnSpPr>
              <p:nvPr/>
            </p:nvCxnSpPr>
            <p:spPr>
              <a:xfrm flipV="1">
                <a:off x="1105329" y="5116413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21" name="Oval 520"/>
              <p:cNvSpPr>
                <a:spLocks noChangeAspect="1"/>
              </p:cNvSpPr>
              <p:nvPr/>
            </p:nvSpPr>
            <p:spPr>
              <a:xfrm>
                <a:off x="991029" y="55172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2" name="Oval 521"/>
              <p:cNvSpPr>
                <a:spLocks noChangeAspect="1"/>
              </p:cNvSpPr>
              <p:nvPr/>
            </p:nvSpPr>
            <p:spPr>
              <a:xfrm>
                <a:off x="1444621" y="5516463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23" name="Straight Connector 522"/>
              <p:cNvCxnSpPr>
                <a:stCxn id="521" idx="6"/>
                <a:endCxn id="522" idx="2"/>
              </p:cNvCxnSpPr>
              <p:nvPr/>
            </p:nvCxnSpPr>
            <p:spPr>
              <a:xfrm flipV="1">
                <a:off x="1105329" y="5573613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24" name="Oval 523"/>
              <p:cNvSpPr>
                <a:spLocks noChangeAspect="1"/>
              </p:cNvSpPr>
              <p:nvPr/>
            </p:nvSpPr>
            <p:spPr>
              <a:xfrm>
                <a:off x="991029" y="59744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5" name="Oval 524"/>
              <p:cNvSpPr>
                <a:spLocks noChangeAspect="1"/>
              </p:cNvSpPr>
              <p:nvPr/>
            </p:nvSpPr>
            <p:spPr>
              <a:xfrm>
                <a:off x="1444621" y="5973663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26" name="Straight Connector 525"/>
              <p:cNvCxnSpPr>
                <a:stCxn id="524" idx="6"/>
                <a:endCxn id="525" idx="2"/>
              </p:cNvCxnSpPr>
              <p:nvPr/>
            </p:nvCxnSpPr>
            <p:spPr>
              <a:xfrm flipV="1">
                <a:off x="1105329" y="6030813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27" name="Straight Connector 526"/>
              <p:cNvCxnSpPr>
                <a:stCxn id="521" idx="2"/>
                <a:endCxn id="510" idx="6"/>
              </p:cNvCxnSpPr>
              <p:nvPr/>
            </p:nvCxnSpPr>
            <p:spPr>
              <a:xfrm rot="10800000">
                <a:off x="655609" y="5574407"/>
                <a:ext cx="335421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28" name="Straight Connector 527"/>
              <p:cNvCxnSpPr>
                <a:stCxn id="524" idx="2"/>
                <a:endCxn id="513" idx="6"/>
              </p:cNvCxnSpPr>
              <p:nvPr/>
            </p:nvCxnSpPr>
            <p:spPr>
              <a:xfrm rot="10800000">
                <a:off x="655609" y="6031607"/>
                <a:ext cx="335421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29" name="Straight Connector 528"/>
              <p:cNvCxnSpPr>
                <a:stCxn id="505" idx="6"/>
                <a:endCxn id="518" idx="2"/>
              </p:cNvCxnSpPr>
              <p:nvPr/>
            </p:nvCxnSpPr>
            <p:spPr>
              <a:xfrm>
                <a:off x="655608" y="5117207"/>
                <a:ext cx="335421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30" name="Straight Connector 529"/>
              <p:cNvCxnSpPr>
                <a:stCxn id="502" idx="6"/>
                <a:endCxn id="515" idx="2"/>
              </p:cNvCxnSpPr>
              <p:nvPr/>
            </p:nvCxnSpPr>
            <p:spPr>
              <a:xfrm>
                <a:off x="655608" y="4660007"/>
                <a:ext cx="335421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31" name="Straight Connector 530"/>
              <p:cNvCxnSpPr>
                <a:stCxn id="505" idx="4"/>
                <a:endCxn id="510" idx="0"/>
              </p:cNvCxnSpPr>
              <p:nvPr/>
            </p:nvCxnSpPr>
            <p:spPr>
              <a:xfrm rot="5400000">
                <a:off x="427008" y="53458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32" name="Straight Connector 531"/>
              <p:cNvCxnSpPr>
                <a:stCxn id="504" idx="4"/>
                <a:endCxn id="509" idx="0"/>
              </p:cNvCxnSpPr>
              <p:nvPr/>
            </p:nvCxnSpPr>
            <p:spPr>
              <a:xfrm rot="5400000">
                <a:off x="-38100" y="53458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33" name="Straight Connector 532"/>
              <p:cNvCxnSpPr>
                <a:stCxn id="510" idx="4"/>
                <a:endCxn id="513" idx="0"/>
              </p:cNvCxnSpPr>
              <p:nvPr/>
            </p:nvCxnSpPr>
            <p:spPr>
              <a:xfrm rot="5400000">
                <a:off x="427008" y="58030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34" name="Straight Connector 533"/>
              <p:cNvCxnSpPr>
                <a:stCxn id="509" idx="4"/>
                <a:endCxn id="512" idx="0"/>
              </p:cNvCxnSpPr>
              <p:nvPr/>
            </p:nvCxnSpPr>
            <p:spPr>
              <a:xfrm rot="5400000">
                <a:off x="-38100" y="58030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35" name="Straight Connector 534"/>
              <p:cNvCxnSpPr>
                <a:stCxn id="515" idx="4"/>
                <a:endCxn id="518" idx="0"/>
              </p:cNvCxnSpPr>
              <p:nvPr/>
            </p:nvCxnSpPr>
            <p:spPr>
              <a:xfrm rot="5400000">
                <a:off x="876729" y="48886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36" name="Straight Connector 535"/>
              <p:cNvCxnSpPr>
                <a:stCxn id="516" idx="4"/>
                <a:endCxn id="519" idx="0"/>
              </p:cNvCxnSpPr>
              <p:nvPr/>
            </p:nvCxnSpPr>
            <p:spPr>
              <a:xfrm rot="5400000">
                <a:off x="1330321" y="4887813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37" name="Straight Connector 536"/>
              <p:cNvCxnSpPr>
                <a:stCxn id="519" idx="4"/>
                <a:endCxn id="522" idx="0"/>
              </p:cNvCxnSpPr>
              <p:nvPr/>
            </p:nvCxnSpPr>
            <p:spPr>
              <a:xfrm rot="5400000">
                <a:off x="1330321" y="5345013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38" name="Straight Connector 537"/>
              <p:cNvCxnSpPr>
                <a:stCxn id="518" idx="4"/>
                <a:endCxn id="521" idx="0"/>
              </p:cNvCxnSpPr>
              <p:nvPr/>
            </p:nvCxnSpPr>
            <p:spPr>
              <a:xfrm rot="5400000">
                <a:off x="876729" y="53458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39" name="Straight Connector 538"/>
              <p:cNvCxnSpPr>
                <a:stCxn id="522" idx="4"/>
                <a:endCxn id="525" idx="0"/>
              </p:cNvCxnSpPr>
              <p:nvPr/>
            </p:nvCxnSpPr>
            <p:spPr>
              <a:xfrm rot="5400000">
                <a:off x="1330321" y="5802213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40" name="Straight Connector 539"/>
              <p:cNvCxnSpPr>
                <a:stCxn id="521" idx="4"/>
                <a:endCxn id="524" idx="0"/>
              </p:cNvCxnSpPr>
              <p:nvPr/>
            </p:nvCxnSpPr>
            <p:spPr>
              <a:xfrm rot="5400000">
                <a:off x="876729" y="58030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41" name="Oval 540"/>
              <p:cNvSpPr>
                <a:spLocks noChangeAspect="1"/>
              </p:cNvSpPr>
              <p:nvPr/>
            </p:nvSpPr>
            <p:spPr>
              <a:xfrm>
                <a:off x="1902160" y="460601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42" name="Straight Connector 541"/>
              <p:cNvCxnSpPr>
                <a:endCxn id="541" idx="2"/>
              </p:cNvCxnSpPr>
              <p:nvPr/>
            </p:nvCxnSpPr>
            <p:spPr>
              <a:xfrm flipV="1">
                <a:off x="1562868" y="4663167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43" name="Oval 542"/>
              <p:cNvSpPr>
                <a:spLocks noChangeAspect="1"/>
              </p:cNvSpPr>
              <p:nvPr/>
            </p:nvSpPr>
            <p:spPr>
              <a:xfrm>
                <a:off x="1902160" y="506321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44" name="Straight Connector 543"/>
              <p:cNvCxnSpPr>
                <a:endCxn id="543" idx="2"/>
              </p:cNvCxnSpPr>
              <p:nvPr/>
            </p:nvCxnSpPr>
            <p:spPr>
              <a:xfrm flipV="1">
                <a:off x="1562868" y="5120367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45" name="Oval 544"/>
              <p:cNvSpPr>
                <a:spLocks noChangeAspect="1"/>
              </p:cNvSpPr>
              <p:nvPr/>
            </p:nvSpPr>
            <p:spPr>
              <a:xfrm>
                <a:off x="1902160" y="552041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46" name="Straight Connector 545"/>
              <p:cNvCxnSpPr>
                <a:endCxn id="545" idx="2"/>
              </p:cNvCxnSpPr>
              <p:nvPr/>
            </p:nvCxnSpPr>
            <p:spPr>
              <a:xfrm flipV="1">
                <a:off x="1562868" y="5577567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47" name="Oval 546"/>
              <p:cNvSpPr>
                <a:spLocks noChangeAspect="1"/>
              </p:cNvSpPr>
              <p:nvPr/>
            </p:nvSpPr>
            <p:spPr>
              <a:xfrm>
                <a:off x="1902160" y="597761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48" name="Straight Connector 547"/>
              <p:cNvCxnSpPr>
                <a:endCxn id="547" idx="2"/>
              </p:cNvCxnSpPr>
              <p:nvPr/>
            </p:nvCxnSpPr>
            <p:spPr>
              <a:xfrm flipV="1">
                <a:off x="1562868" y="6034767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49" name="Straight Connector 548"/>
              <p:cNvCxnSpPr>
                <a:stCxn id="541" idx="4"/>
                <a:endCxn id="543" idx="0"/>
              </p:cNvCxnSpPr>
              <p:nvPr/>
            </p:nvCxnSpPr>
            <p:spPr>
              <a:xfrm rot="5400000">
                <a:off x="1787860" y="489176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50" name="Straight Connector 549"/>
              <p:cNvCxnSpPr>
                <a:stCxn id="543" idx="4"/>
                <a:endCxn id="545" idx="0"/>
              </p:cNvCxnSpPr>
              <p:nvPr/>
            </p:nvCxnSpPr>
            <p:spPr>
              <a:xfrm rot="5400000">
                <a:off x="1787860" y="534896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51" name="Straight Connector 550"/>
              <p:cNvCxnSpPr>
                <a:stCxn id="545" idx="4"/>
                <a:endCxn id="547" idx="0"/>
              </p:cNvCxnSpPr>
              <p:nvPr/>
            </p:nvCxnSpPr>
            <p:spPr>
              <a:xfrm rot="5400000">
                <a:off x="1787860" y="580616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52" name="Oval 551"/>
              <p:cNvSpPr>
                <a:spLocks noChangeAspect="1"/>
              </p:cNvSpPr>
              <p:nvPr/>
            </p:nvSpPr>
            <p:spPr>
              <a:xfrm>
                <a:off x="2343205" y="4609971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53" name="Straight Connector 552"/>
              <p:cNvCxnSpPr>
                <a:endCxn id="552" idx="2"/>
              </p:cNvCxnSpPr>
              <p:nvPr/>
            </p:nvCxnSpPr>
            <p:spPr>
              <a:xfrm flipV="1">
                <a:off x="2003913" y="4667121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54" name="Oval 553"/>
              <p:cNvSpPr>
                <a:spLocks noChangeAspect="1"/>
              </p:cNvSpPr>
              <p:nvPr/>
            </p:nvSpPr>
            <p:spPr>
              <a:xfrm>
                <a:off x="2343205" y="5067171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55" name="Straight Connector 554"/>
              <p:cNvCxnSpPr>
                <a:endCxn id="554" idx="2"/>
              </p:cNvCxnSpPr>
              <p:nvPr/>
            </p:nvCxnSpPr>
            <p:spPr>
              <a:xfrm flipV="1">
                <a:off x="2003913" y="5124321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56" name="Oval 555"/>
              <p:cNvSpPr>
                <a:spLocks noChangeAspect="1"/>
              </p:cNvSpPr>
              <p:nvPr/>
            </p:nvSpPr>
            <p:spPr>
              <a:xfrm>
                <a:off x="2343205" y="5524371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57" name="Straight Connector 556"/>
              <p:cNvCxnSpPr>
                <a:endCxn id="556" idx="2"/>
              </p:cNvCxnSpPr>
              <p:nvPr/>
            </p:nvCxnSpPr>
            <p:spPr>
              <a:xfrm flipV="1">
                <a:off x="2003913" y="5581521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58" name="Oval 557"/>
              <p:cNvSpPr>
                <a:spLocks noChangeAspect="1"/>
              </p:cNvSpPr>
              <p:nvPr/>
            </p:nvSpPr>
            <p:spPr>
              <a:xfrm>
                <a:off x="2343205" y="5981571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59" name="Straight Connector 558"/>
              <p:cNvCxnSpPr>
                <a:endCxn id="558" idx="2"/>
              </p:cNvCxnSpPr>
              <p:nvPr/>
            </p:nvCxnSpPr>
            <p:spPr>
              <a:xfrm flipV="1">
                <a:off x="2003913" y="6038721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60" name="Straight Connector 559"/>
              <p:cNvCxnSpPr>
                <a:stCxn id="552" idx="4"/>
                <a:endCxn id="554" idx="0"/>
              </p:cNvCxnSpPr>
              <p:nvPr/>
            </p:nvCxnSpPr>
            <p:spPr>
              <a:xfrm rot="5400000">
                <a:off x="2228905" y="4895721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61" name="Straight Connector 560"/>
              <p:cNvCxnSpPr>
                <a:stCxn id="554" idx="4"/>
                <a:endCxn id="556" idx="0"/>
              </p:cNvCxnSpPr>
              <p:nvPr/>
            </p:nvCxnSpPr>
            <p:spPr>
              <a:xfrm rot="5400000">
                <a:off x="2228905" y="5352921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62" name="Straight Connector 561"/>
              <p:cNvCxnSpPr>
                <a:stCxn id="556" idx="4"/>
                <a:endCxn id="558" idx="0"/>
              </p:cNvCxnSpPr>
              <p:nvPr/>
            </p:nvCxnSpPr>
            <p:spPr>
              <a:xfrm rot="5400000">
                <a:off x="2228905" y="5810121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63" name="Oval 562"/>
              <p:cNvSpPr>
                <a:spLocks noChangeAspect="1"/>
              </p:cNvSpPr>
              <p:nvPr/>
            </p:nvSpPr>
            <p:spPr>
              <a:xfrm>
                <a:off x="74612" y="6428609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4" name="Oval 563"/>
              <p:cNvSpPr>
                <a:spLocks noChangeAspect="1"/>
              </p:cNvSpPr>
              <p:nvPr/>
            </p:nvSpPr>
            <p:spPr>
              <a:xfrm>
                <a:off x="539720" y="6428609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65" name="Straight Connector 564"/>
              <p:cNvCxnSpPr>
                <a:stCxn id="563" idx="6"/>
                <a:endCxn id="564" idx="2"/>
              </p:cNvCxnSpPr>
              <p:nvPr/>
            </p:nvCxnSpPr>
            <p:spPr>
              <a:xfrm>
                <a:off x="188912" y="6485759"/>
                <a:ext cx="350808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66" name="Oval 565"/>
              <p:cNvSpPr>
                <a:spLocks noChangeAspect="1"/>
              </p:cNvSpPr>
              <p:nvPr/>
            </p:nvSpPr>
            <p:spPr>
              <a:xfrm>
                <a:off x="989441" y="6428609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7" name="Oval 566"/>
              <p:cNvSpPr>
                <a:spLocks noChangeAspect="1"/>
              </p:cNvSpPr>
              <p:nvPr/>
            </p:nvSpPr>
            <p:spPr>
              <a:xfrm>
                <a:off x="1443033" y="6428609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68" name="Straight Connector 567"/>
              <p:cNvCxnSpPr>
                <a:stCxn id="566" idx="6"/>
                <a:endCxn id="567" idx="2"/>
              </p:cNvCxnSpPr>
              <p:nvPr/>
            </p:nvCxnSpPr>
            <p:spPr>
              <a:xfrm>
                <a:off x="1103741" y="6485759"/>
                <a:ext cx="339292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69" name="Straight Connector 568"/>
              <p:cNvCxnSpPr>
                <a:stCxn id="566" idx="2"/>
                <a:endCxn id="564" idx="6"/>
              </p:cNvCxnSpPr>
              <p:nvPr/>
            </p:nvCxnSpPr>
            <p:spPr>
              <a:xfrm rot="10800000">
                <a:off x="654021" y="6485759"/>
                <a:ext cx="335421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70" name="Straight Connector 569"/>
              <p:cNvCxnSpPr>
                <a:stCxn id="513" idx="4"/>
                <a:endCxn id="564" idx="0"/>
              </p:cNvCxnSpPr>
              <p:nvPr/>
            </p:nvCxnSpPr>
            <p:spPr>
              <a:xfrm rot="5400000">
                <a:off x="427738" y="6257889"/>
                <a:ext cx="339852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71" name="Straight Connector 570"/>
              <p:cNvCxnSpPr>
                <a:stCxn id="512" idx="4"/>
                <a:endCxn id="563" idx="0"/>
              </p:cNvCxnSpPr>
              <p:nvPr/>
            </p:nvCxnSpPr>
            <p:spPr>
              <a:xfrm rot="5400000">
                <a:off x="-37370" y="6257889"/>
                <a:ext cx="339852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72" name="Straight Connector 571"/>
              <p:cNvCxnSpPr>
                <a:stCxn id="525" idx="4"/>
                <a:endCxn id="567" idx="0"/>
              </p:cNvCxnSpPr>
              <p:nvPr/>
            </p:nvCxnSpPr>
            <p:spPr>
              <a:xfrm rot="5400000">
                <a:off x="1330654" y="6257492"/>
                <a:ext cx="340646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73" name="Straight Connector 572"/>
              <p:cNvCxnSpPr>
                <a:stCxn id="524" idx="4"/>
                <a:endCxn id="566" idx="0"/>
              </p:cNvCxnSpPr>
              <p:nvPr/>
            </p:nvCxnSpPr>
            <p:spPr>
              <a:xfrm rot="5400000">
                <a:off x="877459" y="6257889"/>
                <a:ext cx="339852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74" name="Oval 573"/>
              <p:cNvSpPr>
                <a:spLocks noChangeAspect="1"/>
              </p:cNvSpPr>
              <p:nvPr/>
            </p:nvSpPr>
            <p:spPr>
              <a:xfrm>
                <a:off x="1900572" y="6428609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75" name="Straight Connector 574"/>
              <p:cNvCxnSpPr>
                <a:stCxn id="567" idx="6"/>
                <a:endCxn id="574" idx="2"/>
              </p:cNvCxnSpPr>
              <p:nvPr/>
            </p:nvCxnSpPr>
            <p:spPr>
              <a:xfrm>
                <a:off x="1557333" y="6485759"/>
                <a:ext cx="343239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76" name="Straight Connector 575"/>
              <p:cNvCxnSpPr>
                <a:stCxn id="547" idx="4"/>
                <a:endCxn id="574" idx="0"/>
              </p:cNvCxnSpPr>
              <p:nvPr/>
            </p:nvCxnSpPr>
            <p:spPr>
              <a:xfrm rot="5400000">
                <a:off x="1790170" y="6259469"/>
                <a:ext cx="336692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77" name="Oval 576"/>
              <p:cNvSpPr>
                <a:spLocks noChangeAspect="1"/>
              </p:cNvSpPr>
              <p:nvPr/>
            </p:nvSpPr>
            <p:spPr>
              <a:xfrm>
                <a:off x="2341617" y="6428609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78" name="Straight Connector 577"/>
              <p:cNvCxnSpPr>
                <a:stCxn id="574" idx="6"/>
                <a:endCxn id="577" idx="2"/>
              </p:cNvCxnSpPr>
              <p:nvPr/>
            </p:nvCxnSpPr>
            <p:spPr>
              <a:xfrm>
                <a:off x="2014872" y="6485759"/>
                <a:ext cx="326745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79" name="Straight Connector 578"/>
              <p:cNvCxnSpPr>
                <a:stCxn id="558" idx="4"/>
                <a:endCxn id="577" idx="0"/>
              </p:cNvCxnSpPr>
              <p:nvPr/>
            </p:nvCxnSpPr>
            <p:spPr>
              <a:xfrm rot="5400000">
                <a:off x="2233192" y="6261446"/>
                <a:ext cx="332738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0" name="Group 118"/>
            <p:cNvGrpSpPr/>
            <p:nvPr/>
          </p:nvGrpSpPr>
          <p:grpSpPr>
            <a:xfrm>
              <a:off x="1837175" y="4577388"/>
              <a:ext cx="1668025" cy="1358592"/>
              <a:chOff x="74612" y="4602063"/>
              <a:chExt cx="2382893" cy="1940846"/>
            </a:xfrm>
            <a:scene3d>
              <a:camera prst="orthographicFront">
                <a:rot lat="900000" lon="18000000" rev="0"/>
              </a:camera>
              <a:lightRig rig="threePt" dir="t"/>
            </a:scene3d>
          </p:grpSpPr>
          <p:sp>
            <p:nvSpPr>
              <p:cNvPr id="581" name="Oval 580"/>
              <p:cNvSpPr>
                <a:spLocks noChangeAspect="1"/>
              </p:cNvSpPr>
              <p:nvPr/>
            </p:nvSpPr>
            <p:spPr>
              <a:xfrm>
                <a:off x="76200" y="46028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2" name="Oval 581"/>
              <p:cNvSpPr>
                <a:spLocks noChangeAspect="1"/>
              </p:cNvSpPr>
              <p:nvPr/>
            </p:nvSpPr>
            <p:spPr>
              <a:xfrm>
                <a:off x="541308" y="46028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83" name="Straight Connector 582"/>
              <p:cNvCxnSpPr>
                <a:stCxn id="581" idx="6"/>
                <a:endCxn id="582" idx="2"/>
              </p:cNvCxnSpPr>
              <p:nvPr/>
            </p:nvCxnSpPr>
            <p:spPr>
              <a:xfrm>
                <a:off x="190500" y="4660007"/>
                <a:ext cx="350808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84" name="Oval 583"/>
              <p:cNvSpPr>
                <a:spLocks noChangeAspect="1"/>
              </p:cNvSpPr>
              <p:nvPr/>
            </p:nvSpPr>
            <p:spPr>
              <a:xfrm>
                <a:off x="76200" y="50600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5" name="Oval 584"/>
              <p:cNvSpPr>
                <a:spLocks noChangeAspect="1"/>
              </p:cNvSpPr>
              <p:nvPr/>
            </p:nvSpPr>
            <p:spPr>
              <a:xfrm>
                <a:off x="541308" y="50600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86" name="Straight Connector 585"/>
              <p:cNvCxnSpPr>
                <a:stCxn id="584" idx="6"/>
                <a:endCxn id="585" idx="2"/>
              </p:cNvCxnSpPr>
              <p:nvPr/>
            </p:nvCxnSpPr>
            <p:spPr>
              <a:xfrm>
                <a:off x="190500" y="5117207"/>
                <a:ext cx="350808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87" name="Straight Connector 586"/>
              <p:cNvCxnSpPr>
                <a:stCxn id="581" idx="4"/>
                <a:endCxn id="584" idx="0"/>
              </p:cNvCxnSpPr>
              <p:nvPr/>
            </p:nvCxnSpPr>
            <p:spPr>
              <a:xfrm rot="5400000">
                <a:off x="-38100" y="48886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88" name="Straight Connector 587"/>
              <p:cNvCxnSpPr>
                <a:stCxn id="582" idx="4"/>
                <a:endCxn id="585" idx="0"/>
              </p:cNvCxnSpPr>
              <p:nvPr/>
            </p:nvCxnSpPr>
            <p:spPr>
              <a:xfrm rot="5400000">
                <a:off x="427008" y="48886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89" name="Oval 588"/>
              <p:cNvSpPr>
                <a:spLocks noChangeAspect="1"/>
              </p:cNvSpPr>
              <p:nvPr/>
            </p:nvSpPr>
            <p:spPr>
              <a:xfrm>
                <a:off x="76200" y="55172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0" name="Oval 589"/>
              <p:cNvSpPr>
                <a:spLocks noChangeAspect="1"/>
              </p:cNvSpPr>
              <p:nvPr/>
            </p:nvSpPr>
            <p:spPr>
              <a:xfrm>
                <a:off x="541308" y="55172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91" name="Straight Connector 590"/>
              <p:cNvCxnSpPr>
                <a:stCxn id="589" idx="6"/>
                <a:endCxn id="590" idx="2"/>
              </p:cNvCxnSpPr>
              <p:nvPr/>
            </p:nvCxnSpPr>
            <p:spPr>
              <a:xfrm>
                <a:off x="190500" y="5574407"/>
                <a:ext cx="350808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92" name="Oval 591"/>
              <p:cNvSpPr>
                <a:spLocks noChangeAspect="1"/>
              </p:cNvSpPr>
              <p:nvPr/>
            </p:nvSpPr>
            <p:spPr>
              <a:xfrm>
                <a:off x="76200" y="59744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3" name="Oval 592"/>
              <p:cNvSpPr>
                <a:spLocks noChangeAspect="1"/>
              </p:cNvSpPr>
              <p:nvPr/>
            </p:nvSpPr>
            <p:spPr>
              <a:xfrm>
                <a:off x="541308" y="59744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94" name="Straight Connector 593"/>
              <p:cNvCxnSpPr>
                <a:stCxn id="592" idx="6"/>
                <a:endCxn id="593" idx="2"/>
              </p:cNvCxnSpPr>
              <p:nvPr/>
            </p:nvCxnSpPr>
            <p:spPr>
              <a:xfrm>
                <a:off x="190500" y="6031607"/>
                <a:ext cx="350808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95" name="Oval 594"/>
              <p:cNvSpPr>
                <a:spLocks noChangeAspect="1"/>
              </p:cNvSpPr>
              <p:nvPr/>
            </p:nvSpPr>
            <p:spPr>
              <a:xfrm>
                <a:off x="991029" y="46028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6" name="Oval 595"/>
              <p:cNvSpPr>
                <a:spLocks noChangeAspect="1"/>
              </p:cNvSpPr>
              <p:nvPr/>
            </p:nvSpPr>
            <p:spPr>
              <a:xfrm>
                <a:off x="1444621" y="4602063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97" name="Straight Connector 596"/>
              <p:cNvCxnSpPr>
                <a:stCxn id="595" idx="6"/>
                <a:endCxn id="596" idx="2"/>
              </p:cNvCxnSpPr>
              <p:nvPr/>
            </p:nvCxnSpPr>
            <p:spPr>
              <a:xfrm flipV="1">
                <a:off x="1105329" y="4659213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98" name="Oval 597"/>
              <p:cNvSpPr>
                <a:spLocks noChangeAspect="1"/>
              </p:cNvSpPr>
              <p:nvPr/>
            </p:nvSpPr>
            <p:spPr>
              <a:xfrm>
                <a:off x="991029" y="50600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9" name="Oval 598"/>
              <p:cNvSpPr>
                <a:spLocks noChangeAspect="1"/>
              </p:cNvSpPr>
              <p:nvPr/>
            </p:nvSpPr>
            <p:spPr>
              <a:xfrm>
                <a:off x="1444621" y="5059263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00" name="Straight Connector 599"/>
              <p:cNvCxnSpPr>
                <a:stCxn id="598" idx="6"/>
                <a:endCxn id="599" idx="2"/>
              </p:cNvCxnSpPr>
              <p:nvPr/>
            </p:nvCxnSpPr>
            <p:spPr>
              <a:xfrm flipV="1">
                <a:off x="1105329" y="5116413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601" name="Oval 600"/>
              <p:cNvSpPr>
                <a:spLocks noChangeAspect="1"/>
              </p:cNvSpPr>
              <p:nvPr/>
            </p:nvSpPr>
            <p:spPr>
              <a:xfrm>
                <a:off x="991029" y="55172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2" name="Oval 601"/>
              <p:cNvSpPr>
                <a:spLocks noChangeAspect="1"/>
              </p:cNvSpPr>
              <p:nvPr/>
            </p:nvSpPr>
            <p:spPr>
              <a:xfrm>
                <a:off x="1444621" y="5516463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03" name="Straight Connector 602"/>
              <p:cNvCxnSpPr>
                <a:stCxn id="601" idx="6"/>
                <a:endCxn id="602" idx="2"/>
              </p:cNvCxnSpPr>
              <p:nvPr/>
            </p:nvCxnSpPr>
            <p:spPr>
              <a:xfrm flipV="1">
                <a:off x="1105329" y="5573613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604" name="Oval 603"/>
              <p:cNvSpPr>
                <a:spLocks noChangeAspect="1"/>
              </p:cNvSpPr>
              <p:nvPr/>
            </p:nvSpPr>
            <p:spPr>
              <a:xfrm>
                <a:off x="991029" y="597445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5" name="Oval 604"/>
              <p:cNvSpPr>
                <a:spLocks noChangeAspect="1"/>
              </p:cNvSpPr>
              <p:nvPr/>
            </p:nvSpPr>
            <p:spPr>
              <a:xfrm>
                <a:off x="1444621" y="5973663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06" name="Straight Connector 605"/>
              <p:cNvCxnSpPr>
                <a:stCxn id="604" idx="6"/>
                <a:endCxn id="605" idx="2"/>
              </p:cNvCxnSpPr>
              <p:nvPr/>
            </p:nvCxnSpPr>
            <p:spPr>
              <a:xfrm flipV="1">
                <a:off x="1105329" y="6030813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07" name="Straight Connector 606"/>
              <p:cNvCxnSpPr>
                <a:stCxn id="601" idx="2"/>
                <a:endCxn id="590" idx="6"/>
              </p:cNvCxnSpPr>
              <p:nvPr/>
            </p:nvCxnSpPr>
            <p:spPr>
              <a:xfrm rot="10800000">
                <a:off x="655609" y="5574407"/>
                <a:ext cx="335421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08" name="Straight Connector 607"/>
              <p:cNvCxnSpPr>
                <a:stCxn id="604" idx="2"/>
                <a:endCxn id="593" idx="6"/>
              </p:cNvCxnSpPr>
              <p:nvPr/>
            </p:nvCxnSpPr>
            <p:spPr>
              <a:xfrm rot="10800000">
                <a:off x="655609" y="6031607"/>
                <a:ext cx="335421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09" name="Straight Connector 608"/>
              <p:cNvCxnSpPr>
                <a:stCxn id="585" idx="6"/>
                <a:endCxn id="598" idx="2"/>
              </p:cNvCxnSpPr>
              <p:nvPr/>
            </p:nvCxnSpPr>
            <p:spPr>
              <a:xfrm>
                <a:off x="655608" y="5117207"/>
                <a:ext cx="335421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10" name="Straight Connector 609"/>
              <p:cNvCxnSpPr>
                <a:stCxn id="582" idx="6"/>
                <a:endCxn id="595" idx="2"/>
              </p:cNvCxnSpPr>
              <p:nvPr/>
            </p:nvCxnSpPr>
            <p:spPr>
              <a:xfrm>
                <a:off x="655608" y="4660007"/>
                <a:ext cx="335421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11" name="Straight Connector 610"/>
              <p:cNvCxnSpPr>
                <a:stCxn id="585" idx="4"/>
                <a:endCxn id="590" idx="0"/>
              </p:cNvCxnSpPr>
              <p:nvPr/>
            </p:nvCxnSpPr>
            <p:spPr>
              <a:xfrm rot="5400000">
                <a:off x="427008" y="53458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12" name="Straight Connector 611"/>
              <p:cNvCxnSpPr>
                <a:stCxn id="584" idx="4"/>
                <a:endCxn id="589" idx="0"/>
              </p:cNvCxnSpPr>
              <p:nvPr/>
            </p:nvCxnSpPr>
            <p:spPr>
              <a:xfrm rot="5400000">
                <a:off x="-38100" y="53458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13" name="Straight Connector 612"/>
              <p:cNvCxnSpPr>
                <a:stCxn id="590" idx="4"/>
                <a:endCxn id="593" idx="0"/>
              </p:cNvCxnSpPr>
              <p:nvPr/>
            </p:nvCxnSpPr>
            <p:spPr>
              <a:xfrm rot="5400000">
                <a:off x="427008" y="58030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14" name="Straight Connector 613"/>
              <p:cNvCxnSpPr>
                <a:stCxn id="589" idx="4"/>
                <a:endCxn id="592" idx="0"/>
              </p:cNvCxnSpPr>
              <p:nvPr/>
            </p:nvCxnSpPr>
            <p:spPr>
              <a:xfrm rot="5400000">
                <a:off x="-38100" y="58030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15" name="Straight Connector 614"/>
              <p:cNvCxnSpPr>
                <a:stCxn id="595" idx="4"/>
                <a:endCxn id="598" idx="0"/>
              </p:cNvCxnSpPr>
              <p:nvPr/>
            </p:nvCxnSpPr>
            <p:spPr>
              <a:xfrm rot="5400000">
                <a:off x="876729" y="48886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16" name="Straight Connector 615"/>
              <p:cNvCxnSpPr>
                <a:stCxn id="596" idx="4"/>
                <a:endCxn id="599" idx="0"/>
              </p:cNvCxnSpPr>
              <p:nvPr/>
            </p:nvCxnSpPr>
            <p:spPr>
              <a:xfrm rot="5400000">
                <a:off x="1330321" y="4887813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17" name="Straight Connector 616"/>
              <p:cNvCxnSpPr>
                <a:stCxn id="599" idx="4"/>
                <a:endCxn id="602" idx="0"/>
              </p:cNvCxnSpPr>
              <p:nvPr/>
            </p:nvCxnSpPr>
            <p:spPr>
              <a:xfrm rot="5400000">
                <a:off x="1330321" y="5345013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18" name="Straight Connector 617"/>
              <p:cNvCxnSpPr>
                <a:stCxn id="598" idx="4"/>
                <a:endCxn id="601" idx="0"/>
              </p:cNvCxnSpPr>
              <p:nvPr/>
            </p:nvCxnSpPr>
            <p:spPr>
              <a:xfrm rot="5400000">
                <a:off x="876729" y="53458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19" name="Straight Connector 618"/>
              <p:cNvCxnSpPr>
                <a:stCxn id="602" idx="4"/>
                <a:endCxn id="605" idx="0"/>
              </p:cNvCxnSpPr>
              <p:nvPr/>
            </p:nvCxnSpPr>
            <p:spPr>
              <a:xfrm rot="5400000">
                <a:off x="1330321" y="5802213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20" name="Straight Connector 619"/>
              <p:cNvCxnSpPr>
                <a:stCxn id="601" idx="4"/>
                <a:endCxn id="604" idx="0"/>
              </p:cNvCxnSpPr>
              <p:nvPr/>
            </p:nvCxnSpPr>
            <p:spPr>
              <a:xfrm rot="5400000">
                <a:off x="876729" y="580300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621" name="Oval 620"/>
              <p:cNvSpPr>
                <a:spLocks noChangeAspect="1"/>
              </p:cNvSpPr>
              <p:nvPr/>
            </p:nvSpPr>
            <p:spPr>
              <a:xfrm>
                <a:off x="1902160" y="460601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22" name="Straight Connector 621"/>
              <p:cNvCxnSpPr>
                <a:endCxn id="621" idx="2"/>
              </p:cNvCxnSpPr>
              <p:nvPr/>
            </p:nvCxnSpPr>
            <p:spPr>
              <a:xfrm flipV="1">
                <a:off x="1562868" y="4663167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623" name="Oval 622"/>
              <p:cNvSpPr>
                <a:spLocks noChangeAspect="1"/>
              </p:cNvSpPr>
              <p:nvPr/>
            </p:nvSpPr>
            <p:spPr>
              <a:xfrm>
                <a:off x="1902160" y="506321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24" name="Straight Connector 623"/>
              <p:cNvCxnSpPr>
                <a:endCxn id="623" idx="2"/>
              </p:cNvCxnSpPr>
              <p:nvPr/>
            </p:nvCxnSpPr>
            <p:spPr>
              <a:xfrm flipV="1">
                <a:off x="1562868" y="5120367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625" name="Oval 624"/>
              <p:cNvSpPr>
                <a:spLocks noChangeAspect="1"/>
              </p:cNvSpPr>
              <p:nvPr/>
            </p:nvSpPr>
            <p:spPr>
              <a:xfrm>
                <a:off x="1902160" y="552041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26" name="Straight Connector 625"/>
              <p:cNvCxnSpPr>
                <a:endCxn id="625" idx="2"/>
              </p:cNvCxnSpPr>
              <p:nvPr/>
            </p:nvCxnSpPr>
            <p:spPr>
              <a:xfrm flipV="1">
                <a:off x="1562868" y="5577567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627" name="Oval 626"/>
              <p:cNvSpPr>
                <a:spLocks noChangeAspect="1"/>
              </p:cNvSpPr>
              <p:nvPr/>
            </p:nvSpPr>
            <p:spPr>
              <a:xfrm>
                <a:off x="1902160" y="5977617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28" name="Straight Connector 627"/>
              <p:cNvCxnSpPr>
                <a:endCxn id="627" idx="2"/>
              </p:cNvCxnSpPr>
              <p:nvPr/>
            </p:nvCxnSpPr>
            <p:spPr>
              <a:xfrm flipV="1">
                <a:off x="1562868" y="6034767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29" name="Straight Connector 628"/>
              <p:cNvCxnSpPr>
                <a:stCxn id="621" idx="4"/>
                <a:endCxn id="623" idx="0"/>
              </p:cNvCxnSpPr>
              <p:nvPr/>
            </p:nvCxnSpPr>
            <p:spPr>
              <a:xfrm rot="5400000">
                <a:off x="1787860" y="489176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30" name="Straight Connector 629"/>
              <p:cNvCxnSpPr>
                <a:stCxn id="623" idx="4"/>
                <a:endCxn id="625" idx="0"/>
              </p:cNvCxnSpPr>
              <p:nvPr/>
            </p:nvCxnSpPr>
            <p:spPr>
              <a:xfrm rot="5400000">
                <a:off x="1787860" y="534896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31" name="Straight Connector 630"/>
              <p:cNvCxnSpPr>
                <a:stCxn id="625" idx="4"/>
                <a:endCxn id="627" idx="0"/>
              </p:cNvCxnSpPr>
              <p:nvPr/>
            </p:nvCxnSpPr>
            <p:spPr>
              <a:xfrm rot="5400000">
                <a:off x="1787860" y="5806167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632" name="Oval 631"/>
              <p:cNvSpPr>
                <a:spLocks noChangeAspect="1"/>
              </p:cNvSpPr>
              <p:nvPr/>
            </p:nvSpPr>
            <p:spPr>
              <a:xfrm>
                <a:off x="2343205" y="4609971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33" name="Straight Connector 632"/>
              <p:cNvCxnSpPr>
                <a:endCxn id="632" idx="2"/>
              </p:cNvCxnSpPr>
              <p:nvPr/>
            </p:nvCxnSpPr>
            <p:spPr>
              <a:xfrm flipV="1">
                <a:off x="2003913" y="4667121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634" name="Oval 633"/>
              <p:cNvSpPr>
                <a:spLocks noChangeAspect="1"/>
              </p:cNvSpPr>
              <p:nvPr/>
            </p:nvSpPr>
            <p:spPr>
              <a:xfrm>
                <a:off x="2343205" y="5067171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35" name="Straight Connector 634"/>
              <p:cNvCxnSpPr>
                <a:endCxn id="634" idx="2"/>
              </p:cNvCxnSpPr>
              <p:nvPr/>
            </p:nvCxnSpPr>
            <p:spPr>
              <a:xfrm flipV="1">
                <a:off x="2003913" y="5124321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636" name="Oval 635"/>
              <p:cNvSpPr>
                <a:spLocks noChangeAspect="1"/>
              </p:cNvSpPr>
              <p:nvPr/>
            </p:nvSpPr>
            <p:spPr>
              <a:xfrm>
                <a:off x="2343205" y="5524371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37" name="Straight Connector 636"/>
              <p:cNvCxnSpPr>
                <a:endCxn id="636" idx="2"/>
              </p:cNvCxnSpPr>
              <p:nvPr/>
            </p:nvCxnSpPr>
            <p:spPr>
              <a:xfrm flipV="1">
                <a:off x="2003913" y="5581521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638" name="Oval 637"/>
              <p:cNvSpPr>
                <a:spLocks noChangeAspect="1"/>
              </p:cNvSpPr>
              <p:nvPr/>
            </p:nvSpPr>
            <p:spPr>
              <a:xfrm>
                <a:off x="2343205" y="5981571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39" name="Straight Connector 638"/>
              <p:cNvCxnSpPr>
                <a:endCxn id="638" idx="2"/>
              </p:cNvCxnSpPr>
              <p:nvPr/>
            </p:nvCxnSpPr>
            <p:spPr>
              <a:xfrm flipV="1">
                <a:off x="2003913" y="6038721"/>
                <a:ext cx="339292" cy="794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40" name="Straight Connector 639"/>
              <p:cNvCxnSpPr>
                <a:stCxn id="632" idx="4"/>
                <a:endCxn id="634" idx="0"/>
              </p:cNvCxnSpPr>
              <p:nvPr/>
            </p:nvCxnSpPr>
            <p:spPr>
              <a:xfrm rot="5400000">
                <a:off x="2228905" y="4895721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41" name="Straight Connector 640"/>
              <p:cNvCxnSpPr>
                <a:stCxn id="634" idx="4"/>
                <a:endCxn id="636" idx="0"/>
              </p:cNvCxnSpPr>
              <p:nvPr/>
            </p:nvCxnSpPr>
            <p:spPr>
              <a:xfrm rot="5400000">
                <a:off x="2228905" y="5352921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42" name="Straight Connector 641"/>
              <p:cNvCxnSpPr>
                <a:stCxn id="636" idx="4"/>
                <a:endCxn id="638" idx="0"/>
              </p:cNvCxnSpPr>
              <p:nvPr/>
            </p:nvCxnSpPr>
            <p:spPr>
              <a:xfrm rot="5400000">
                <a:off x="2228905" y="5810121"/>
                <a:ext cx="342900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643" name="Oval 642"/>
              <p:cNvSpPr>
                <a:spLocks noChangeAspect="1"/>
              </p:cNvSpPr>
              <p:nvPr/>
            </p:nvSpPr>
            <p:spPr>
              <a:xfrm>
                <a:off x="74612" y="6428609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4" name="Oval 643"/>
              <p:cNvSpPr>
                <a:spLocks noChangeAspect="1"/>
              </p:cNvSpPr>
              <p:nvPr/>
            </p:nvSpPr>
            <p:spPr>
              <a:xfrm>
                <a:off x="539720" y="6428609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45" name="Straight Connector 644"/>
              <p:cNvCxnSpPr>
                <a:stCxn id="643" idx="6"/>
                <a:endCxn id="644" idx="2"/>
              </p:cNvCxnSpPr>
              <p:nvPr/>
            </p:nvCxnSpPr>
            <p:spPr>
              <a:xfrm>
                <a:off x="188912" y="6485759"/>
                <a:ext cx="350808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646" name="Oval 645"/>
              <p:cNvSpPr>
                <a:spLocks noChangeAspect="1"/>
              </p:cNvSpPr>
              <p:nvPr/>
            </p:nvSpPr>
            <p:spPr>
              <a:xfrm>
                <a:off x="989441" y="6428609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7" name="Oval 646"/>
              <p:cNvSpPr>
                <a:spLocks noChangeAspect="1"/>
              </p:cNvSpPr>
              <p:nvPr/>
            </p:nvSpPr>
            <p:spPr>
              <a:xfrm>
                <a:off x="1443033" y="6428609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48" name="Straight Connector 647"/>
              <p:cNvCxnSpPr>
                <a:stCxn id="646" idx="6"/>
                <a:endCxn id="647" idx="2"/>
              </p:cNvCxnSpPr>
              <p:nvPr/>
            </p:nvCxnSpPr>
            <p:spPr>
              <a:xfrm>
                <a:off x="1103741" y="6485759"/>
                <a:ext cx="339292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49" name="Straight Connector 648"/>
              <p:cNvCxnSpPr>
                <a:stCxn id="646" idx="2"/>
                <a:endCxn id="644" idx="6"/>
              </p:cNvCxnSpPr>
              <p:nvPr/>
            </p:nvCxnSpPr>
            <p:spPr>
              <a:xfrm rot="10800000">
                <a:off x="654021" y="6485759"/>
                <a:ext cx="335421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50" name="Straight Connector 649"/>
              <p:cNvCxnSpPr>
                <a:stCxn id="593" idx="4"/>
                <a:endCxn id="644" idx="0"/>
              </p:cNvCxnSpPr>
              <p:nvPr/>
            </p:nvCxnSpPr>
            <p:spPr>
              <a:xfrm rot="5400000">
                <a:off x="427738" y="6257889"/>
                <a:ext cx="339852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51" name="Straight Connector 650"/>
              <p:cNvCxnSpPr>
                <a:stCxn id="592" idx="4"/>
                <a:endCxn id="643" idx="0"/>
              </p:cNvCxnSpPr>
              <p:nvPr/>
            </p:nvCxnSpPr>
            <p:spPr>
              <a:xfrm rot="5400000">
                <a:off x="-37370" y="6257889"/>
                <a:ext cx="339852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52" name="Straight Connector 651"/>
              <p:cNvCxnSpPr>
                <a:stCxn id="605" idx="4"/>
                <a:endCxn id="647" idx="0"/>
              </p:cNvCxnSpPr>
              <p:nvPr/>
            </p:nvCxnSpPr>
            <p:spPr>
              <a:xfrm rot="5400000">
                <a:off x="1330654" y="6257492"/>
                <a:ext cx="340646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53" name="Straight Connector 652"/>
              <p:cNvCxnSpPr>
                <a:stCxn id="604" idx="4"/>
                <a:endCxn id="646" idx="0"/>
              </p:cNvCxnSpPr>
              <p:nvPr/>
            </p:nvCxnSpPr>
            <p:spPr>
              <a:xfrm rot="5400000">
                <a:off x="877459" y="6257889"/>
                <a:ext cx="339852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654" name="Oval 653"/>
              <p:cNvSpPr>
                <a:spLocks noChangeAspect="1"/>
              </p:cNvSpPr>
              <p:nvPr/>
            </p:nvSpPr>
            <p:spPr>
              <a:xfrm>
                <a:off x="1900572" y="6428609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55" name="Straight Connector 654"/>
              <p:cNvCxnSpPr>
                <a:stCxn id="647" idx="6"/>
                <a:endCxn id="654" idx="2"/>
              </p:cNvCxnSpPr>
              <p:nvPr/>
            </p:nvCxnSpPr>
            <p:spPr>
              <a:xfrm>
                <a:off x="1557333" y="6485759"/>
                <a:ext cx="343239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56" name="Straight Connector 655"/>
              <p:cNvCxnSpPr>
                <a:stCxn id="627" idx="4"/>
                <a:endCxn id="654" idx="0"/>
              </p:cNvCxnSpPr>
              <p:nvPr/>
            </p:nvCxnSpPr>
            <p:spPr>
              <a:xfrm rot="5400000">
                <a:off x="1790170" y="6259469"/>
                <a:ext cx="336692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657" name="Oval 656"/>
              <p:cNvSpPr>
                <a:spLocks noChangeAspect="1"/>
              </p:cNvSpPr>
              <p:nvPr/>
            </p:nvSpPr>
            <p:spPr>
              <a:xfrm>
                <a:off x="2341617" y="6428609"/>
                <a:ext cx="114300" cy="11430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58" name="Straight Connector 657"/>
              <p:cNvCxnSpPr>
                <a:stCxn id="654" idx="6"/>
                <a:endCxn id="657" idx="2"/>
              </p:cNvCxnSpPr>
              <p:nvPr/>
            </p:nvCxnSpPr>
            <p:spPr>
              <a:xfrm>
                <a:off x="2014872" y="6485759"/>
                <a:ext cx="326745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59" name="Straight Connector 658"/>
              <p:cNvCxnSpPr>
                <a:stCxn id="638" idx="4"/>
                <a:endCxn id="657" idx="0"/>
              </p:cNvCxnSpPr>
              <p:nvPr/>
            </p:nvCxnSpPr>
            <p:spPr>
              <a:xfrm rot="5400000">
                <a:off x="2233192" y="6261446"/>
                <a:ext cx="332738" cy="1588"/>
              </a:xfrm>
              <a:prstGeom prst="line">
                <a:avLst/>
              </a:prstGeom>
              <a:noFill/>
              <a:ln w="127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cxnSp>
          <p:nvCxnSpPr>
            <p:cNvPr id="763" name="Straight Arrow Connector 762"/>
            <p:cNvCxnSpPr/>
            <p:nvPr/>
          </p:nvCxnSpPr>
          <p:spPr bwMode="auto">
            <a:xfrm>
              <a:off x="1219200" y="6324600"/>
              <a:ext cx="19050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64" name="TextBox 763"/>
            <p:cNvSpPr txBox="1"/>
            <p:nvPr/>
          </p:nvSpPr>
          <p:spPr>
            <a:xfrm>
              <a:off x="3187133" y="6248400"/>
              <a:ext cx="4753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time</a:t>
              </a:r>
              <a:endParaRPr lang="en-US" dirty="0"/>
            </a:p>
          </p:txBody>
        </p:sp>
        <p:sp>
          <p:nvSpPr>
            <p:cNvPr id="765" name="Rounded Rectangle 764"/>
            <p:cNvSpPr/>
            <p:nvPr/>
          </p:nvSpPr>
          <p:spPr bwMode="auto">
            <a:xfrm>
              <a:off x="2416475" y="4865944"/>
              <a:ext cx="533398" cy="5334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  <a:scene3d>
              <a:camera prst="orthographicFront">
                <a:rot lat="900000" lon="18000000" rev="0"/>
              </a:camera>
              <a:lightRig rig="threePt" dir="t"/>
            </a:scene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MAP-MRF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Over-Complete Representation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grpSp>
        <p:nvGrpSpPr>
          <p:cNvPr id="7" name="Group 40"/>
          <p:cNvGrpSpPr/>
          <p:nvPr/>
        </p:nvGrpSpPr>
        <p:grpSpPr>
          <a:xfrm>
            <a:off x="1524000" y="1932801"/>
            <a:ext cx="2557740" cy="1343799"/>
            <a:chOff x="1524000" y="1932801"/>
            <a:chExt cx="2557740" cy="1343799"/>
          </a:xfrm>
        </p:grpSpPr>
        <p:pic>
          <p:nvPicPr>
            <p:cNvPr id="6" name="Picture 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1524000" y="2402443"/>
              <a:ext cx="254000" cy="203200"/>
            </a:xfrm>
            <a:prstGeom prst="rect">
              <a:avLst/>
            </a:prstGeom>
          </p:spPr>
        </p:pic>
        <p:grpSp>
          <p:nvGrpSpPr>
            <p:cNvPr id="16" name="Group 6"/>
            <p:cNvGrpSpPr/>
            <p:nvPr/>
          </p:nvGrpSpPr>
          <p:grpSpPr>
            <a:xfrm>
              <a:off x="3124200" y="1932801"/>
              <a:ext cx="957540" cy="1343799"/>
              <a:chOff x="3733800" y="5181600"/>
              <a:chExt cx="957540" cy="1343799"/>
            </a:xfrm>
          </p:grpSpPr>
          <p:sp>
            <p:nvSpPr>
              <p:cNvPr id="8" name="Double Bracket 7"/>
              <p:cNvSpPr/>
              <p:nvPr/>
            </p:nvSpPr>
            <p:spPr bwMode="auto">
              <a:xfrm>
                <a:off x="3733800" y="5181600"/>
                <a:ext cx="533400" cy="1219200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267200" y="6248400"/>
                <a:ext cx="4241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kx1</a:t>
                </a:r>
                <a:endParaRPr lang="en-US" dirty="0"/>
              </a:p>
            </p:txBody>
          </p:sp>
        </p:grpSp>
        <p:pic>
          <p:nvPicPr>
            <p:cNvPr id="10" name="Picture 9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3174482" y="2390001"/>
              <a:ext cx="457200" cy="228600"/>
            </a:xfrm>
            <a:prstGeom prst="rect">
              <a:avLst/>
            </a:prstGeom>
          </p:spPr>
        </p:pic>
        <p:sp>
          <p:nvSpPr>
            <p:cNvPr id="11" name="Rounded Rectangle 10"/>
            <p:cNvSpPr>
              <a:spLocks noChangeAspect="1"/>
            </p:cNvSpPr>
            <p:nvPr/>
          </p:nvSpPr>
          <p:spPr bwMode="auto">
            <a:xfrm>
              <a:off x="3352800" y="1932801"/>
              <a:ext cx="73152" cy="731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" name="Rounded Rectangle 11"/>
            <p:cNvSpPr>
              <a:spLocks noChangeAspect="1"/>
            </p:cNvSpPr>
            <p:nvPr/>
          </p:nvSpPr>
          <p:spPr bwMode="auto">
            <a:xfrm>
              <a:off x="3352800" y="2237601"/>
              <a:ext cx="73152" cy="731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" name="Rounded Rectangle 12"/>
            <p:cNvSpPr>
              <a:spLocks noChangeAspect="1"/>
            </p:cNvSpPr>
            <p:nvPr/>
          </p:nvSpPr>
          <p:spPr bwMode="auto">
            <a:xfrm>
              <a:off x="3352800" y="3078849"/>
              <a:ext cx="73152" cy="731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4" name="Rounded Rectangle 13"/>
            <p:cNvSpPr>
              <a:spLocks noChangeAspect="1"/>
            </p:cNvSpPr>
            <p:nvPr/>
          </p:nvSpPr>
          <p:spPr bwMode="auto">
            <a:xfrm>
              <a:off x="3352800" y="2774049"/>
              <a:ext cx="73152" cy="731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" name="Right Arrow 14"/>
            <p:cNvSpPr/>
            <p:nvPr/>
          </p:nvSpPr>
          <p:spPr bwMode="auto">
            <a:xfrm>
              <a:off x="2209800" y="2390001"/>
              <a:ext cx="457200" cy="2286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7" name="Group 41"/>
          <p:cNvGrpSpPr/>
          <p:nvPr/>
        </p:nvGrpSpPr>
        <p:grpSpPr>
          <a:xfrm>
            <a:off x="1524000" y="3810000"/>
            <a:ext cx="2886748" cy="2410599"/>
            <a:chOff x="1524000" y="3810000"/>
            <a:chExt cx="2886748" cy="2410599"/>
          </a:xfrm>
        </p:grpSpPr>
        <p:sp>
          <p:nvSpPr>
            <p:cNvPr id="21" name="Double Bracket 20"/>
            <p:cNvSpPr/>
            <p:nvPr/>
          </p:nvSpPr>
          <p:spPr bwMode="auto">
            <a:xfrm>
              <a:off x="3124200" y="3810000"/>
              <a:ext cx="762000" cy="2286000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29552" y="5943600"/>
              <a:ext cx="4811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</a:t>
              </a:r>
              <a:r>
                <a:rPr lang="en-US" baseline="30000" dirty="0" smtClean="0"/>
                <a:t>2</a:t>
              </a:r>
              <a:r>
                <a:rPr lang="en-US" dirty="0" smtClean="0"/>
                <a:t>x1</a:t>
              </a:r>
              <a:endParaRPr lang="en-US" dirty="0"/>
            </a:p>
          </p:txBody>
        </p:sp>
        <p:sp>
          <p:nvSpPr>
            <p:cNvPr id="24" name="Rounded Rectangle 23"/>
            <p:cNvSpPr>
              <a:spLocks noChangeAspect="1"/>
            </p:cNvSpPr>
            <p:nvPr/>
          </p:nvSpPr>
          <p:spPr bwMode="auto">
            <a:xfrm>
              <a:off x="3432048" y="3886200"/>
              <a:ext cx="73152" cy="731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5" name="Rounded Rectangle 24"/>
            <p:cNvSpPr>
              <a:spLocks noChangeAspect="1"/>
            </p:cNvSpPr>
            <p:nvPr/>
          </p:nvSpPr>
          <p:spPr bwMode="auto">
            <a:xfrm>
              <a:off x="3432048" y="4191000"/>
              <a:ext cx="73152" cy="731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7" name="Rounded Rectangle 26"/>
            <p:cNvSpPr>
              <a:spLocks noChangeAspect="1"/>
            </p:cNvSpPr>
            <p:nvPr/>
          </p:nvSpPr>
          <p:spPr bwMode="auto">
            <a:xfrm>
              <a:off x="3432048" y="4495800"/>
              <a:ext cx="73152" cy="731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8" name="Right Arrow 27"/>
            <p:cNvSpPr/>
            <p:nvPr/>
          </p:nvSpPr>
          <p:spPr bwMode="auto">
            <a:xfrm>
              <a:off x="2209800" y="4876800"/>
              <a:ext cx="457200" cy="2286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9" name="Picture 2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1524000" y="4902716"/>
              <a:ext cx="317500" cy="215900"/>
            </a:xfrm>
            <a:prstGeom prst="rect">
              <a:avLst/>
            </a:prstGeom>
          </p:spPr>
        </p:pic>
        <p:pic>
          <p:nvPicPr>
            <p:cNvPr id="30" name="Picture 29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tretch>
                  <a:fillRect/>
                </a:stretch>
              </p:blipFill>
            </mc:Choice>
            <mc:Fallback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3150118" y="4825226"/>
              <a:ext cx="698500" cy="241300"/>
            </a:xfrm>
            <a:prstGeom prst="rect">
              <a:avLst/>
            </a:prstGeom>
          </p:spPr>
        </p:pic>
        <p:sp>
          <p:nvSpPr>
            <p:cNvPr id="31" name="Rounded Rectangle 30"/>
            <p:cNvSpPr>
              <a:spLocks noChangeAspect="1"/>
            </p:cNvSpPr>
            <p:nvPr/>
          </p:nvSpPr>
          <p:spPr bwMode="auto">
            <a:xfrm>
              <a:off x="3429000" y="5638800"/>
              <a:ext cx="73152" cy="731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2" name="Rounded Rectangle 31"/>
            <p:cNvSpPr>
              <a:spLocks noChangeAspect="1"/>
            </p:cNvSpPr>
            <p:nvPr/>
          </p:nvSpPr>
          <p:spPr bwMode="auto">
            <a:xfrm>
              <a:off x="3429000" y="5334000"/>
              <a:ext cx="73152" cy="731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3" name="Rounded Rectangle 32"/>
            <p:cNvSpPr>
              <a:spLocks noChangeAspect="1"/>
            </p:cNvSpPr>
            <p:nvPr/>
          </p:nvSpPr>
          <p:spPr bwMode="auto">
            <a:xfrm>
              <a:off x="3429000" y="5946648"/>
              <a:ext cx="73152" cy="731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4" name="Rounded Rectangle 33"/>
            <p:cNvSpPr>
              <a:spLocks noChangeAspect="1"/>
            </p:cNvSpPr>
            <p:nvPr/>
          </p:nvSpPr>
          <p:spPr bwMode="auto">
            <a:xfrm>
              <a:off x="3429000" y="5641848"/>
              <a:ext cx="73152" cy="731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35" name="Picture 3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5334000" y="4406900"/>
            <a:ext cx="1562100" cy="241300"/>
          </a:xfrm>
          <a:prstGeom prst="rect">
            <a:avLst/>
          </a:prstGeom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5334000" y="2237601"/>
            <a:ext cx="1320800" cy="228600"/>
          </a:xfrm>
          <a:prstGeom prst="rect">
            <a:avLst/>
          </a:prstGeom>
        </p:spPr>
      </p:pic>
      <p:pic>
        <p:nvPicPr>
          <p:cNvPr id="38" name="Picture 3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4724400" y="2618601"/>
            <a:ext cx="2324100" cy="228600"/>
          </a:xfrm>
          <a:prstGeom prst="rect">
            <a:avLst/>
          </a:prstGeom>
        </p:spPr>
      </p:pic>
      <p:pic>
        <p:nvPicPr>
          <p:cNvPr id="40" name="Picture 3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4724400" y="4864100"/>
            <a:ext cx="3314700" cy="241300"/>
          </a:xfrm>
          <a:prstGeom prst="rect">
            <a:avLst/>
          </a:prstGeom>
        </p:spPr>
      </p:pic>
      <p:grpSp>
        <p:nvGrpSpPr>
          <p:cNvPr id="18" name="Group 47"/>
          <p:cNvGrpSpPr/>
          <p:nvPr/>
        </p:nvGrpSpPr>
        <p:grpSpPr>
          <a:xfrm>
            <a:off x="834592" y="4674136"/>
            <a:ext cx="117908" cy="570706"/>
            <a:chOff x="834592" y="4648200"/>
            <a:chExt cx="117908" cy="570706"/>
          </a:xfrm>
        </p:grpSpPr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838200" y="46482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834592" y="5104606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3" name="Straight Connector 42"/>
            <p:cNvCxnSpPr>
              <a:stCxn id="37" idx="4"/>
              <a:endCxn id="39" idx="0"/>
            </p:cNvCxnSpPr>
            <p:nvPr/>
          </p:nvCxnSpPr>
          <p:spPr>
            <a:xfrm rot="5400000">
              <a:off x="722493" y="4931749"/>
              <a:ext cx="342106" cy="360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47" name="Oval 46"/>
          <p:cNvSpPr>
            <a:spLocks noChangeAspect="1"/>
          </p:cNvSpPr>
          <p:nvPr/>
        </p:nvSpPr>
        <p:spPr>
          <a:xfrm>
            <a:off x="914400" y="2502436"/>
            <a:ext cx="114300" cy="1143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MAP-MRF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sp>
        <p:nvSpPr>
          <p:cNvPr id="6" name="Double Bracket 5"/>
          <p:cNvSpPr/>
          <p:nvPr/>
        </p:nvSpPr>
        <p:spPr bwMode="auto">
          <a:xfrm>
            <a:off x="3048000" y="1715274"/>
            <a:ext cx="2133600" cy="342126"/>
          </a:xfrm>
          <a:prstGeom prst="bracketPair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48100" y="1752600"/>
            <a:ext cx="419100" cy="228600"/>
          </a:xfrm>
          <a:prstGeom prst="rect">
            <a:avLst/>
          </a:prstGeom>
        </p:spPr>
      </p:pic>
      <p:sp>
        <p:nvSpPr>
          <p:cNvPr id="9" name="Rounded Rectangle 8"/>
          <p:cNvSpPr>
            <a:spLocks noChangeAspect="1"/>
          </p:cNvSpPr>
          <p:nvPr/>
        </p:nvSpPr>
        <p:spPr bwMode="auto">
          <a:xfrm>
            <a:off x="3203448" y="1828800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Rounded Rectangle 9"/>
          <p:cNvSpPr>
            <a:spLocks noChangeAspect="1"/>
          </p:cNvSpPr>
          <p:nvPr/>
        </p:nvSpPr>
        <p:spPr bwMode="auto">
          <a:xfrm>
            <a:off x="3505200" y="1828800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Rounded Rectangle 12"/>
          <p:cNvSpPr>
            <a:spLocks noChangeAspect="1"/>
          </p:cNvSpPr>
          <p:nvPr/>
        </p:nvSpPr>
        <p:spPr bwMode="auto">
          <a:xfrm>
            <a:off x="4498848" y="1828800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Rounded Rectangle 13"/>
          <p:cNvSpPr>
            <a:spLocks noChangeAspect="1"/>
          </p:cNvSpPr>
          <p:nvPr/>
        </p:nvSpPr>
        <p:spPr bwMode="auto">
          <a:xfrm>
            <a:off x="4879848" y="1828800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8" name="Group 6"/>
          <p:cNvGrpSpPr/>
          <p:nvPr/>
        </p:nvGrpSpPr>
        <p:grpSpPr>
          <a:xfrm>
            <a:off x="5443260" y="1371600"/>
            <a:ext cx="957540" cy="1343799"/>
            <a:chOff x="3733800" y="5181600"/>
            <a:chExt cx="957540" cy="1343799"/>
          </a:xfrm>
        </p:grpSpPr>
        <p:sp>
          <p:nvSpPr>
            <p:cNvPr id="24" name="Double Bracket 23"/>
            <p:cNvSpPr/>
            <p:nvPr/>
          </p:nvSpPr>
          <p:spPr bwMode="auto">
            <a:xfrm>
              <a:off x="3733800" y="5181600"/>
              <a:ext cx="533400" cy="1219200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67200" y="6248400"/>
              <a:ext cx="4241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kx1</a:t>
              </a:r>
              <a:endParaRPr lang="en-US" dirty="0"/>
            </a:p>
          </p:txBody>
        </p:sp>
      </p:grpSp>
      <p:pic>
        <p:nvPicPr>
          <p:cNvPr id="18" name="Picture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493542" y="1828800"/>
            <a:ext cx="457200" cy="228600"/>
          </a:xfrm>
          <a:prstGeom prst="rect">
            <a:avLst/>
          </a:prstGeom>
        </p:spPr>
      </p:pic>
      <p:sp>
        <p:nvSpPr>
          <p:cNvPr id="19" name="Rounded Rectangle 18"/>
          <p:cNvSpPr>
            <a:spLocks noChangeAspect="1"/>
          </p:cNvSpPr>
          <p:nvPr/>
        </p:nvSpPr>
        <p:spPr bwMode="auto">
          <a:xfrm>
            <a:off x="5671860" y="1371600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" name="Rounded Rectangle 19"/>
          <p:cNvSpPr>
            <a:spLocks noChangeAspect="1"/>
          </p:cNvSpPr>
          <p:nvPr/>
        </p:nvSpPr>
        <p:spPr bwMode="auto">
          <a:xfrm>
            <a:off x="5671860" y="1676400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1" name="Rounded Rectangle 20"/>
          <p:cNvSpPr>
            <a:spLocks noChangeAspect="1"/>
          </p:cNvSpPr>
          <p:nvPr/>
        </p:nvSpPr>
        <p:spPr bwMode="auto">
          <a:xfrm>
            <a:off x="5671860" y="2517648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2" name="Rounded Rectangle 21"/>
          <p:cNvSpPr>
            <a:spLocks noChangeAspect="1"/>
          </p:cNvSpPr>
          <p:nvPr/>
        </p:nvSpPr>
        <p:spPr bwMode="auto">
          <a:xfrm>
            <a:off x="5671860" y="2212848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0" name="Double Bracket 29"/>
          <p:cNvSpPr/>
          <p:nvPr/>
        </p:nvSpPr>
        <p:spPr bwMode="auto">
          <a:xfrm>
            <a:off x="5495252" y="3048000"/>
            <a:ext cx="762000" cy="2286000"/>
          </a:xfrm>
          <a:prstGeom prst="bracketPair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00604" y="5181600"/>
            <a:ext cx="481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30000" dirty="0" smtClean="0"/>
              <a:t>2</a:t>
            </a:r>
            <a:r>
              <a:rPr lang="en-US" dirty="0" smtClean="0"/>
              <a:t>x1</a:t>
            </a:r>
            <a:endParaRPr lang="en-US" dirty="0"/>
          </a:p>
        </p:txBody>
      </p:sp>
      <p:sp>
        <p:nvSpPr>
          <p:cNvPr id="32" name="Rounded Rectangle 31"/>
          <p:cNvSpPr>
            <a:spLocks noChangeAspect="1"/>
          </p:cNvSpPr>
          <p:nvPr/>
        </p:nvSpPr>
        <p:spPr bwMode="auto">
          <a:xfrm>
            <a:off x="5803100" y="3124200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3" name="Rounded Rectangle 32"/>
          <p:cNvSpPr>
            <a:spLocks noChangeAspect="1"/>
          </p:cNvSpPr>
          <p:nvPr/>
        </p:nvSpPr>
        <p:spPr bwMode="auto">
          <a:xfrm>
            <a:off x="5803100" y="3429000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4" name="Rounded Rectangle 33"/>
          <p:cNvSpPr>
            <a:spLocks noChangeAspect="1"/>
          </p:cNvSpPr>
          <p:nvPr/>
        </p:nvSpPr>
        <p:spPr bwMode="auto">
          <a:xfrm>
            <a:off x="5803100" y="3733800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37" name="Picture 3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521170" y="4063226"/>
            <a:ext cx="698500" cy="241300"/>
          </a:xfrm>
          <a:prstGeom prst="rect">
            <a:avLst/>
          </a:prstGeom>
        </p:spPr>
      </p:pic>
      <p:sp>
        <p:nvSpPr>
          <p:cNvPr id="38" name="Rounded Rectangle 37"/>
          <p:cNvSpPr>
            <a:spLocks noChangeAspect="1"/>
          </p:cNvSpPr>
          <p:nvPr/>
        </p:nvSpPr>
        <p:spPr bwMode="auto">
          <a:xfrm>
            <a:off x="5800052" y="4876800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9" name="Rounded Rectangle 38"/>
          <p:cNvSpPr>
            <a:spLocks noChangeAspect="1"/>
          </p:cNvSpPr>
          <p:nvPr/>
        </p:nvSpPr>
        <p:spPr bwMode="auto">
          <a:xfrm>
            <a:off x="5800052" y="4572000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0" name="Rounded Rectangle 39"/>
          <p:cNvSpPr>
            <a:spLocks noChangeAspect="1"/>
          </p:cNvSpPr>
          <p:nvPr/>
        </p:nvSpPr>
        <p:spPr bwMode="auto">
          <a:xfrm>
            <a:off x="5800052" y="5184648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1" name="Rounded Rectangle 40"/>
          <p:cNvSpPr>
            <a:spLocks noChangeAspect="1"/>
          </p:cNvSpPr>
          <p:nvPr/>
        </p:nvSpPr>
        <p:spPr bwMode="auto">
          <a:xfrm>
            <a:off x="5800052" y="4879848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2" name="Double Bracket 41"/>
          <p:cNvSpPr/>
          <p:nvPr/>
        </p:nvSpPr>
        <p:spPr bwMode="auto">
          <a:xfrm>
            <a:off x="2667000" y="3810000"/>
            <a:ext cx="2743200" cy="342126"/>
          </a:xfrm>
          <a:prstGeom prst="bracketPair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4" name="Rounded Rectangle 43"/>
          <p:cNvSpPr>
            <a:spLocks noChangeAspect="1"/>
          </p:cNvSpPr>
          <p:nvPr/>
        </p:nvSpPr>
        <p:spPr bwMode="auto">
          <a:xfrm>
            <a:off x="3127248" y="3923526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5" name="Rounded Rectangle 44"/>
          <p:cNvSpPr>
            <a:spLocks noChangeAspect="1"/>
          </p:cNvSpPr>
          <p:nvPr/>
        </p:nvSpPr>
        <p:spPr bwMode="auto">
          <a:xfrm>
            <a:off x="3454918" y="3923526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6" name="Rounded Rectangle 45"/>
          <p:cNvSpPr>
            <a:spLocks noChangeAspect="1"/>
          </p:cNvSpPr>
          <p:nvPr/>
        </p:nvSpPr>
        <p:spPr bwMode="auto">
          <a:xfrm>
            <a:off x="4563643" y="3923526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7" name="Rounded Rectangle 46"/>
          <p:cNvSpPr>
            <a:spLocks noChangeAspect="1"/>
          </p:cNvSpPr>
          <p:nvPr/>
        </p:nvSpPr>
        <p:spPr bwMode="auto">
          <a:xfrm>
            <a:off x="4868443" y="3923526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8" name="Rounded Rectangle 47"/>
          <p:cNvSpPr>
            <a:spLocks noChangeAspect="1"/>
          </p:cNvSpPr>
          <p:nvPr/>
        </p:nvSpPr>
        <p:spPr bwMode="auto">
          <a:xfrm>
            <a:off x="2817846" y="3926574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0" name="Rounded Rectangle 49"/>
          <p:cNvSpPr>
            <a:spLocks noChangeAspect="1"/>
          </p:cNvSpPr>
          <p:nvPr/>
        </p:nvSpPr>
        <p:spPr bwMode="auto">
          <a:xfrm>
            <a:off x="5171689" y="3923526"/>
            <a:ext cx="73152" cy="73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52" name="Picture 5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3722395" y="3834368"/>
            <a:ext cx="660400" cy="241300"/>
          </a:xfrm>
          <a:prstGeom prst="rect">
            <a:avLst/>
          </a:prstGeom>
        </p:spPr>
      </p:pic>
      <p:pic>
        <p:nvPicPr>
          <p:cNvPr id="54" name="Picture 5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1752600" y="3733800"/>
            <a:ext cx="774700" cy="736600"/>
          </a:xfrm>
          <a:prstGeom prst="rect">
            <a:avLst/>
          </a:prstGeom>
        </p:spPr>
      </p:pic>
      <p:pic>
        <p:nvPicPr>
          <p:cNvPr id="55" name="Picture 5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2362200" y="1676400"/>
            <a:ext cx="444500" cy="698500"/>
          </a:xfrm>
          <a:prstGeom prst="rect">
            <a:avLst/>
          </a:prstGeom>
        </p:spPr>
      </p:pic>
      <p:sp>
        <p:nvSpPr>
          <p:cNvPr id="56" name="Plus 55"/>
          <p:cNvSpPr/>
          <p:nvPr/>
        </p:nvSpPr>
        <p:spPr bwMode="auto">
          <a:xfrm>
            <a:off x="2286000" y="2895600"/>
            <a:ext cx="533400" cy="457200"/>
          </a:xfrm>
          <a:prstGeom prst="mathPlus">
            <a:avLst>
              <a:gd name="adj1" fmla="val 15962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1" name="Group 42"/>
          <p:cNvGrpSpPr/>
          <p:nvPr/>
        </p:nvGrpSpPr>
        <p:grpSpPr>
          <a:xfrm>
            <a:off x="609600" y="3924300"/>
            <a:ext cx="117908" cy="570706"/>
            <a:chOff x="834592" y="4648200"/>
            <a:chExt cx="117908" cy="570706"/>
          </a:xfrm>
        </p:grpSpPr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838200" y="46482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834592" y="5104606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3" name="Straight Connector 52"/>
            <p:cNvCxnSpPr>
              <a:stCxn id="49" idx="4"/>
              <a:endCxn id="51" idx="0"/>
            </p:cNvCxnSpPr>
            <p:nvPr/>
          </p:nvCxnSpPr>
          <p:spPr>
            <a:xfrm rot="5400000">
              <a:off x="722493" y="4931749"/>
              <a:ext cx="342106" cy="360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57" name="Oval 56"/>
          <p:cNvSpPr>
            <a:spLocks noChangeAspect="1"/>
          </p:cNvSpPr>
          <p:nvPr/>
        </p:nvSpPr>
        <p:spPr>
          <a:xfrm>
            <a:off x="689408" y="1752600"/>
            <a:ext cx="114300" cy="1143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MAP-MRF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Integer Program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828800" y="5537200"/>
            <a:ext cx="2209800" cy="558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828800" y="4800600"/>
            <a:ext cx="1854200" cy="5969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209800" y="4114800"/>
            <a:ext cx="1498600" cy="5588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133600" y="3378200"/>
            <a:ext cx="1930400" cy="2794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2438400" y="2857500"/>
            <a:ext cx="1625600" cy="2667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2590800" y="1955800"/>
            <a:ext cx="1409700" cy="393700"/>
          </a:xfrm>
          <a:prstGeom prst="rect">
            <a:avLst/>
          </a:prstGeom>
        </p:spPr>
      </p:pic>
      <p:grpSp>
        <p:nvGrpSpPr>
          <p:cNvPr id="18" name="Group 26"/>
          <p:cNvGrpSpPr/>
          <p:nvPr/>
        </p:nvGrpSpPr>
        <p:grpSpPr>
          <a:xfrm>
            <a:off x="4191000" y="2743200"/>
            <a:ext cx="3106101" cy="914400"/>
            <a:chOff x="4191000" y="2743200"/>
            <a:chExt cx="3106101" cy="914400"/>
          </a:xfrm>
        </p:grpSpPr>
        <p:sp>
          <p:nvSpPr>
            <p:cNvPr id="12" name="TextBox 11"/>
            <p:cNvSpPr txBox="1"/>
            <p:nvPr/>
          </p:nvSpPr>
          <p:spPr>
            <a:xfrm>
              <a:off x="5638800" y="2981158"/>
              <a:ext cx="16583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Indicator Variables</a:t>
              </a:r>
              <a:endParaRPr lang="en-US" sz="1400" dirty="0"/>
            </a:p>
          </p:txBody>
        </p:sp>
        <p:sp>
          <p:nvSpPr>
            <p:cNvPr id="13" name="Right Brace 12"/>
            <p:cNvSpPr/>
            <p:nvPr/>
          </p:nvSpPr>
          <p:spPr bwMode="auto">
            <a:xfrm>
              <a:off x="4191000" y="2743200"/>
              <a:ext cx="228600" cy="914400"/>
            </a:xfrm>
            <a:prstGeom prst="rightBrac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9" name="Straight Arrow Connector 18"/>
            <p:cNvCxnSpPr>
              <a:stCxn id="12" idx="1"/>
            </p:cNvCxnSpPr>
            <p:nvPr/>
          </p:nvCxnSpPr>
          <p:spPr bwMode="auto">
            <a:xfrm rot="10800000" flipV="1">
              <a:off x="4648200" y="3135046"/>
              <a:ext cx="990600" cy="6535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20" name="Group 27"/>
          <p:cNvGrpSpPr/>
          <p:nvPr/>
        </p:nvGrpSpPr>
        <p:grpSpPr>
          <a:xfrm>
            <a:off x="4191000" y="4140200"/>
            <a:ext cx="2898339" cy="1066800"/>
            <a:chOff x="4191000" y="4038600"/>
            <a:chExt cx="2898339" cy="1066800"/>
          </a:xfrm>
        </p:grpSpPr>
        <p:sp>
          <p:nvSpPr>
            <p:cNvPr id="14" name="Right Brace 13"/>
            <p:cNvSpPr/>
            <p:nvPr/>
          </p:nvSpPr>
          <p:spPr bwMode="auto">
            <a:xfrm>
              <a:off x="4191000" y="4038600"/>
              <a:ext cx="228600" cy="1066800"/>
            </a:xfrm>
            <a:prstGeom prst="rightBrac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46566" y="4340423"/>
              <a:ext cx="12427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Unique Label</a:t>
              </a:r>
              <a:endParaRPr lang="en-US" sz="1400" dirty="0"/>
            </a:p>
          </p:txBody>
        </p:sp>
        <p:cxnSp>
          <p:nvCxnSpPr>
            <p:cNvPr id="21" name="Straight Arrow Connector 20"/>
            <p:cNvCxnSpPr>
              <a:stCxn id="15" idx="1"/>
            </p:cNvCxnSpPr>
            <p:nvPr/>
          </p:nvCxnSpPr>
          <p:spPr bwMode="auto">
            <a:xfrm rot="10800000" flipV="1">
              <a:off x="4648200" y="4494312"/>
              <a:ext cx="1198366" cy="776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22" name="Group 28"/>
          <p:cNvGrpSpPr/>
          <p:nvPr/>
        </p:nvGrpSpPr>
        <p:grpSpPr>
          <a:xfrm>
            <a:off x="4191000" y="5486400"/>
            <a:ext cx="3271921" cy="533400"/>
            <a:chOff x="4191000" y="5486400"/>
            <a:chExt cx="3271921" cy="533400"/>
          </a:xfrm>
        </p:grpSpPr>
        <p:sp>
          <p:nvSpPr>
            <p:cNvPr id="16" name="Right Brace 15"/>
            <p:cNvSpPr/>
            <p:nvPr/>
          </p:nvSpPr>
          <p:spPr bwMode="auto">
            <a:xfrm>
              <a:off x="4191000" y="5486400"/>
              <a:ext cx="228600" cy="533400"/>
            </a:xfrm>
            <a:prstGeom prst="rightBrac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62266" y="5559623"/>
              <a:ext cx="21006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Consistent Assignments</a:t>
              </a:r>
              <a:endParaRPr lang="en-US" sz="1400" dirty="0"/>
            </a:p>
          </p:txBody>
        </p:sp>
        <p:cxnSp>
          <p:nvCxnSpPr>
            <p:cNvPr id="23" name="Straight Arrow Connector 22"/>
            <p:cNvCxnSpPr>
              <a:stCxn id="17" idx="1"/>
            </p:cNvCxnSpPr>
            <p:nvPr/>
          </p:nvCxnSpPr>
          <p:spPr bwMode="auto">
            <a:xfrm rot="10800000" flipV="1">
              <a:off x="4648200" y="5713512"/>
              <a:ext cx="714066" cy="776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24" name="Group 35"/>
          <p:cNvGrpSpPr/>
          <p:nvPr/>
        </p:nvGrpSpPr>
        <p:grpSpPr>
          <a:xfrm>
            <a:off x="609600" y="4953000"/>
            <a:ext cx="647700" cy="114300"/>
            <a:chOff x="609600" y="4953000"/>
            <a:chExt cx="647700" cy="114300"/>
          </a:xfrm>
        </p:grpSpPr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609600" y="49530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1143000" y="49530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0" name="Straight Connector 29"/>
            <p:cNvCxnSpPr>
              <a:stCxn id="25" idx="6"/>
              <a:endCxn id="26" idx="2"/>
            </p:cNvCxnSpPr>
            <p:nvPr/>
          </p:nvCxnSpPr>
          <p:spPr>
            <a:xfrm>
              <a:off x="723900" y="5010150"/>
              <a:ext cx="4191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31" name="Oval 30"/>
          <p:cNvSpPr>
            <a:spLocks noChangeAspect="1"/>
          </p:cNvSpPr>
          <p:nvPr/>
        </p:nvSpPr>
        <p:spPr>
          <a:xfrm>
            <a:off x="838200" y="4191000"/>
            <a:ext cx="114300" cy="1143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LP Relaxation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Linear Program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828800" y="5537200"/>
            <a:ext cx="2209800" cy="558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828800" y="4813300"/>
            <a:ext cx="1854200" cy="5969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209800" y="4127500"/>
            <a:ext cx="1498600" cy="5588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590800" y="1955800"/>
            <a:ext cx="1409700" cy="3937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2616200" y="2844800"/>
            <a:ext cx="1041400" cy="2794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2311400" y="3378200"/>
            <a:ext cx="1333500" cy="2794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876800" y="3440668"/>
            <a:ext cx="2973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Tractable (but not scalable)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LP Relaxation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Linear Program          ---            Dual Program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066800" y="5537200"/>
            <a:ext cx="2209800" cy="558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066800" y="4813300"/>
            <a:ext cx="1854200" cy="5969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447800" y="4127500"/>
            <a:ext cx="1498600" cy="5588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1828800" y="1955800"/>
            <a:ext cx="1409700" cy="3937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1854200" y="2870200"/>
            <a:ext cx="1041400" cy="2794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1549400" y="3429000"/>
            <a:ext cx="1333500" cy="2794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6261100" y="4229100"/>
            <a:ext cx="914400" cy="2286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6184900" y="4838700"/>
            <a:ext cx="1003300" cy="2667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5410200" y="2717800"/>
            <a:ext cx="3048000" cy="6350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0"/>
              <a:stretch>
                <a:fillRect/>
              </a:stretch>
            </p:blipFill>
          </mc:Choice>
          <mc:Fallback>
            <p:blipFill>
              <a:blip r:embed="rId21"/>
              <a:stretch>
                <a:fillRect/>
              </a:stretch>
            </p:blipFill>
          </mc:Fallback>
        </mc:AlternateContent>
        <p:spPr>
          <a:xfrm>
            <a:off x="5207000" y="3530600"/>
            <a:ext cx="3937000" cy="2794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2"/>
              <a:stretch>
                <a:fillRect/>
              </a:stretch>
            </p:blipFill>
          </mc:Choice>
          <mc:Fallback>
            <p:blipFill>
              <a:blip r:embed="rId23"/>
              <a:stretch>
                <a:fillRect/>
              </a:stretch>
            </p:blipFill>
          </mc:Fallback>
        </mc:AlternateContent>
        <p:spPr>
          <a:xfrm>
            <a:off x="6032500" y="5562600"/>
            <a:ext cx="1587500" cy="2794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4"/>
              <a:stretch>
                <a:fillRect/>
              </a:stretch>
            </p:blipFill>
          </mc:Choice>
          <mc:Fallback>
            <p:blipFill>
              <a:blip r:embed="rId25"/>
              <a:stretch>
                <a:fillRect/>
              </a:stretch>
            </p:blipFill>
          </mc:Fallback>
        </mc:AlternateContent>
        <p:spPr>
          <a:xfrm>
            <a:off x="5334000" y="1905000"/>
            <a:ext cx="3149600" cy="34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Dependency parsing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229"/>
            <a:ext cx="9144000" cy="47005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64334" y="6581001"/>
            <a:ext cx="2858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courtesy Rush &amp; Collins NIPS11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LP Relaxation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Interpretation of Dual Program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838200" y="2633246"/>
            <a:ext cx="2910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Independently minimize terms</a:t>
            </a:r>
            <a:endParaRPr lang="en-US" sz="1600" dirty="0"/>
          </a:p>
        </p:txBody>
      </p:sp>
      <p:pic>
        <p:nvPicPr>
          <p:cNvPr id="42" name="Picture 4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77610" y="1879601"/>
            <a:ext cx="2956190" cy="507937"/>
          </a:xfrm>
          <a:prstGeom prst="rect">
            <a:avLst/>
          </a:prstGeom>
        </p:spPr>
      </p:pic>
      <p:pic>
        <p:nvPicPr>
          <p:cNvPr id="43" name="Picture 4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1828800"/>
            <a:ext cx="4835556" cy="70095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990600" y="3048000"/>
            <a:ext cx="2599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Subject to </a:t>
            </a:r>
            <a:r>
              <a:rPr lang="en-US" sz="1400" dirty="0" err="1" smtClean="0"/>
              <a:t>Reparameterization</a:t>
            </a:r>
            <a:endParaRPr lang="en-US" sz="1400" dirty="0"/>
          </a:p>
        </p:txBody>
      </p:sp>
      <p:pic>
        <p:nvPicPr>
          <p:cNvPr id="29" name="Picture 2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261100" y="4229100"/>
            <a:ext cx="914400" cy="228600"/>
          </a:xfrm>
          <a:prstGeom prst="rect">
            <a:avLst/>
          </a:prstGeom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6184900" y="4838700"/>
            <a:ext cx="1003300" cy="266700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5410200" y="2717800"/>
            <a:ext cx="3048000" cy="635000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5207000" y="3530600"/>
            <a:ext cx="3937000" cy="279400"/>
          </a:xfrm>
          <a:prstGeom prst="rect">
            <a:avLst/>
          </a:prstGeom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6032500" y="5562600"/>
            <a:ext cx="1587500" cy="279400"/>
          </a:xfrm>
          <a:prstGeom prst="rect">
            <a:avLst/>
          </a:prstGeom>
        </p:spPr>
      </p:pic>
      <p:pic>
        <p:nvPicPr>
          <p:cNvPr id="38" name="Picture 3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5334000" y="1905000"/>
            <a:ext cx="3149600" cy="3429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 bwMode="auto">
          <a:xfrm>
            <a:off x="6781800" y="3276600"/>
            <a:ext cx="2362200" cy="76200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6553200" y="2667000"/>
            <a:ext cx="1905000" cy="76200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207000" y="2590800"/>
            <a:ext cx="1511300" cy="685800"/>
          </a:xfrm>
          <a:prstGeom prst="rect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4267200" y="2076450"/>
            <a:ext cx="711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5" grpId="0"/>
      <p:bldP spid="37" grpId="0" animBg="1"/>
      <p:bldP spid="36" grpId="0" animBg="1"/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LP Relaxation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Linear Program          ---            Dual Program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Complementary Slackness: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828800" y="1955800"/>
            <a:ext cx="1409700" cy="3937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854200" y="2870200"/>
            <a:ext cx="1041400" cy="2794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549400" y="3429000"/>
            <a:ext cx="1333500" cy="2794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410200" y="2717800"/>
            <a:ext cx="3048000" cy="6350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5207000" y="3530600"/>
            <a:ext cx="3937000" cy="2794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5334000" y="1905000"/>
            <a:ext cx="3149600" cy="3429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1981200" y="4343400"/>
            <a:ext cx="5143500" cy="6985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2111375" y="5334000"/>
            <a:ext cx="3873500" cy="6985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 bwMode="auto">
          <a:xfrm>
            <a:off x="4233459" y="3631185"/>
            <a:ext cx="792417" cy="645906"/>
          </a:xfrm>
          <a:custGeom>
            <a:avLst/>
            <a:gdLst>
              <a:gd name="connsiteX0" fmla="*/ 792417 w 792417"/>
              <a:gd name="connsiteY0" fmla="*/ 27139 h 645906"/>
              <a:gd name="connsiteX1" fmla="*/ 249665 w 792417"/>
              <a:gd name="connsiteY1" fmla="*/ 103128 h 645906"/>
              <a:gd name="connsiteX2" fmla="*/ 0 w 792417"/>
              <a:gd name="connsiteY2" fmla="*/ 645906 h 64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2417" h="645906">
                <a:moveTo>
                  <a:pt x="792417" y="27139"/>
                </a:moveTo>
                <a:cubicBezTo>
                  <a:pt x="587075" y="13569"/>
                  <a:pt x="381734" y="0"/>
                  <a:pt x="249665" y="103128"/>
                </a:cubicBezTo>
                <a:cubicBezTo>
                  <a:pt x="117596" y="206256"/>
                  <a:pt x="0" y="645906"/>
                  <a:pt x="0" y="645906"/>
                </a:cubicBezTo>
              </a:path>
            </a:pathLst>
          </a:cu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7" name="Freeform 26"/>
          <p:cNvSpPr/>
          <p:nvPr/>
        </p:nvSpPr>
        <p:spPr bwMode="auto">
          <a:xfrm>
            <a:off x="3429000" y="3581400"/>
            <a:ext cx="792417" cy="645906"/>
          </a:xfrm>
          <a:custGeom>
            <a:avLst/>
            <a:gdLst>
              <a:gd name="connsiteX0" fmla="*/ 792417 w 792417"/>
              <a:gd name="connsiteY0" fmla="*/ 27139 h 645906"/>
              <a:gd name="connsiteX1" fmla="*/ 249665 w 792417"/>
              <a:gd name="connsiteY1" fmla="*/ 103128 h 645906"/>
              <a:gd name="connsiteX2" fmla="*/ 0 w 792417"/>
              <a:gd name="connsiteY2" fmla="*/ 645906 h 64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2417" h="645906">
                <a:moveTo>
                  <a:pt x="792417" y="27139"/>
                </a:moveTo>
                <a:cubicBezTo>
                  <a:pt x="587075" y="13569"/>
                  <a:pt x="381734" y="0"/>
                  <a:pt x="249665" y="103128"/>
                </a:cubicBezTo>
                <a:cubicBezTo>
                  <a:pt x="117596" y="206256"/>
                  <a:pt x="0" y="645906"/>
                  <a:pt x="0" y="645906"/>
                </a:cubicBezTo>
              </a:path>
            </a:pathLst>
          </a:cu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stealth" w="lg" len="lg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Primal-Dual Gap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Local Primal-Dual Gap</a:t>
            </a:r>
          </a:p>
          <a:p>
            <a:pPr lvl="1"/>
            <a:r>
              <a:rPr lang="en-GB" dirty="0" smtClean="0"/>
              <a:t>Defined for nodes &amp; edges (higher order extensions later)</a:t>
            </a:r>
          </a:p>
          <a:p>
            <a:pPr lvl="1"/>
            <a:r>
              <a:rPr lang="en-GB" dirty="0" smtClean="0"/>
              <a:t>Contribution of each node and edge to the Primal-Dual Gap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grpSp>
        <p:nvGrpSpPr>
          <p:cNvPr id="6" name="Group 57"/>
          <p:cNvGrpSpPr/>
          <p:nvPr/>
        </p:nvGrpSpPr>
        <p:grpSpPr>
          <a:xfrm>
            <a:off x="2964219" y="4419600"/>
            <a:ext cx="693381" cy="764977"/>
            <a:chOff x="3802419" y="4193977"/>
            <a:chExt cx="693381" cy="764977"/>
          </a:xfrm>
        </p:grpSpPr>
        <p:sp>
          <p:nvSpPr>
            <p:cNvPr id="53" name="Left Brace 52"/>
            <p:cNvSpPr/>
            <p:nvPr/>
          </p:nvSpPr>
          <p:spPr bwMode="auto">
            <a:xfrm>
              <a:off x="4038601" y="4193977"/>
              <a:ext cx="228600" cy="688777"/>
            </a:xfrm>
            <a:prstGeom prst="leftBrace">
              <a:avLst/>
            </a:prstGeom>
            <a:noFill/>
            <a:ln w="508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802419" y="4651177"/>
              <a:ext cx="6933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Primal</a:t>
              </a:r>
              <a:endParaRPr lang="en-US" sz="1400" dirty="0"/>
            </a:p>
          </p:txBody>
        </p:sp>
      </p:grpSp>
      <p:grpSp>
        <p:nvGrpSpPr>
          <p:cNvPr id="7" name="Group 58"/>
          <p:cNvGrpSpPr/>
          <p:nvPr/>
        </p:nvGrpSpPr>
        <p:grpSpPr>
          <a:xfrm>
            <a:off x="3962400" y="4340423"/>
            <a:ext cx="553908" cy="957481"/>
            <a:chOff x="5562600" y="4038600"/>
            <a:chExt cx="553908" cy="957481"/>
          </a:xfrm>
        </p:grpSpPr>
        <p:sp>
          <p:nvSpPr>
            <p:cNvPr id="56" name="Left Brace 55"/>
            <p:cNvSpPr/>
            <p:nvPr/>
          </p:nvSpPr>
          <p:spPr bwMode="auto">
            <a:xfrm>
              <a:off x="5791200" y="4038600"/>
              <a:ext cx="228600" cy="957481"/>
            </a:xfrm>
            <a:prstGeom prst="leftBrace">
              <a:avLst/>
            </a:prstGeom>
            <a:noFill/>
            <a:ln w="508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562600" y="4574977"/>
              <a:ext cx="553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Dual</a:t>
              </a:r>
              <a:endParaRPr lang="en-US" sz="1400" dirty="0"/>
            </a:p>
          </p:txBody>
        </p:sp>
      </p:grpSp>
      <p:pic>
        <p:nvPicPr>
          <p:cNvPr id="65" name="Picture 6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096000" y="2743200"/>
            <a:ext cx="2616200" cy="508000"/>
          </a:xfrm>
          <a:prstGeom prst="rect">
            <a:avLst/>
          </a:prstGeom>
        </p:spPr>
      </p:pic>
      <p:pic>
        <p:nvPicPr>
          <p:cNvPr id="67" name="Picture 6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638800" y="3238500"/>
            <a:ext cx="3505200" cy="266700"/>
          </a:xfrm>
          <a:prstGeom prst="rect">
            <a:avLst/>
          </a:prstGeom>
        </p:spPr>
      </p:pic>
      <p:pic>
        <p:nvPicPr>
          <p:cNvPr id="69" name="Picture 6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1371600" y="3276600"/>
            <a:ext cx="3289300" cy="508000"/>
          </a:xfrm>
          <a:prstGeom prst="rect">
            <a:avLst/>
          </a:prstGeom>
        </p:spPr>
      </p:pic>
      <p:pic>
        <p:nvPicPr>
          <p:cNvPr id="70" name="Picture 6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1219200" y="2667000"/>
            <a:ext cx="3975100" cy="508000"/>
          </a:xfrm>
          <a:prstGeom prst="rect">
            <a:avLst/>
          </a:prstGeom>
        </p:spPr>
      </p:pic>
      <p:pic>
        <p:nvPicPr>
          <p:cNvPr id="73" name="Picture 7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2209800" y="4343400"/>
            <a:ext cx="609600" cy="228600"/>
          </a:xfrm>
          <a:prstGeom prst="rect">
            <a:avLst/>
          </a:prstGeom>
        </p:spPr>
      </p:pic>
      <p:pic>
        <p:nvPicPr>
          <p:cNvPr id="74" name="Picture 7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3048000" y="4343400"/>
            <a:ext cx="508000" cy="266700"/>
          </a:xfrm>
          <a:prstGeom prst="rect">
            <a:avLst/>
          </a:prstGeom>
        </p:spPr>
      </p:pic>
      <p:pic>
        <p:nvPicPr>
          <p:cNvPr id="75" name="Picture 7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5"/>
              <a:stretch>
                <a:fillRect/>
              </a:stretch>
            </p:blipFill>
          </mc:Choice>
          <mc:Fallback>
            <p:blipFill>
              <a:blip r:embed="rId16"/>
              <a:stretch>
                <a:fillRect/>
              </a:stretch>
            </p:blipFill>
          </mc:Fallback>
        </mc:AlternateContent>
        <p:spPr>
          <a:xfrm>
            <a:off x="3733800" y="4343400"/>
            <a:ext cx="1016000" cy="330200"/>
          </a:xfrm>
          <a:prstGeom prst="rect">
            <a:avLst/>
          </a:prstGeom>
        </p:spPr>
      </p:pic>
      <p:pic>
        <p:nvPicPr>
          <p:cNvPr id="76" name="Picture 7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7"/>
              <a:stretch>
                <a:fillRect/>
              </a:stretch>
            </p:blipFill>
          </mc:Choice>
          <mc:Fallback>
            <p:blipFill>
              <a:blip r:embed="rId18"/>
              <a:stretch>
                <a:fillRect/>
              </a:stretch>
            </p:blipFill>
          </mc:Fallback>
        </mc:AlternateContent>
        <p:spPr>
          <a:xfrm>
            <a:off x="2209800" y="5105400"/>
            <a:ext cx="635000" cy="228600"/>
          </a:xfrm>
          <a:prstGeom prst="rect">
            <a:avLst/>
          </a:prstGeom>
        </p:spPr>
      </p:pic>
      <p:pic>
        <p:nvPicPr>
          <p:cNvPr id="77" name="Picture 7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9"/>
              <a:stretch>
                <a:fillRect/>
              </a:stretch>
            </p:blipFill>
          </mc:Choice>
          <mc:Fallback>
            <p:blipFill>
              <a:blip r:embed="rId20"/>
              <a:stretch>
                <a:fillRect/>
              </a:stretch>
            </p:blipFill>
          </mc:Fallback>
        </mc:AlternateContent>
        <p:spPr>
          <a:xfrm>
            <a:off x="3048000" y="5105400"/>
            <a:ext cx="800100" cy="266700"/>
          </a:xfrm>
          <a:prstGeom prst="rect">
            <a:avLst/>
          </a:prstGeom>
        </p:spPr>
      </p:pic>
      <p:pic>
        <p:nvPicPr>
          <p:cNvPr id="78" name="Picture 7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1"/>
              <a:stretch>
                <a:fillRect/>
              </a:stretch>
            </p:blipFill>
          </mc:Choice>
          <mc:Fallback>
            <p:blipFill>
              <a:blip r:embed="rId22"/>
              <a:stretch>
                <a:fillRect/>
              </a:stretch>
            </p:blipFill>
          </mc:Fallback>
        </mc:AlternateContent>
        <p:spPr>
          <a:xfrm>
            <a:off x="3937000" y="5105400"/>
            <a:ext cx="1244600" cy="35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Primal-Dual Gap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Intuition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90600" y="2032000"/>
            <a:ext cx="2222500" cy="330200"/>
          </a:xfrm>
          <a:prstGeom prst="rect">
            <a:avLst/>
          </a:prstGeom>
        </p:spPr>
      </p:pic>
      <p:grpSp>
        <p:nvGrpSpPr>
          <p:cNvPr id="6" name="Group 31"/>
          <p:cNvGrpSpPr/>
          <p:nvPr/>
        </p:nvGrpSpPr>
        <p:grpSpPr>
          <a:xfrm>
            <a:off x="3276600" y="2819400"/>
            <a:ext cx="1557060" cy="1219200"/>
            <a:chOff x="3276600" y="2819400"/>
            <a:chExt cx="1557060" cy="1219200"/>
          </a:xfrm>
        </p:grpSpPr>
        <p:sp>
          <p:nvSpPr>
            <p:cNvPr id="17" name="Double Bracket 16"/>
            <p:cNvSpPr/>
            <p:nvPr/>
          </p:nvSpPr>
          <p:spPr bwMode="auto">
            <a:xfrm>
              <a:off x="4300260" y="2819400"/>
              <a:ext cx="533400" cy="1219200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" name="Rounded Rectangle 11"/>
            <p:cNvSpPr>
              <a:spLocks noChangeAspect="1"/>
            </p:cNvSpPr>
            <p:nvPr/>
          </p:nvSpPr>
          <p:spPr bwMode="auto">
            <a:xfrm>
              <a:off x="4528860" y="2819400"/>
              <a:ext cx="73152" cy="731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" name="Rounded Rectangle 12"/>
            <p:cNvSpPr>
              <a:spLocks noChangeAspect="1"/>
            </p:cNvSpPr>
            <p:nvPr/>
          </p:nvSpPr>
          <p:spPr bwMode="auto">
            <a:xfrm>
              <a:off x="4515901" y="3124200"/>
              <a:ext cx="73152" cy="731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4" name="Rounded Rectangle 13"/>
            <p:cNvSpPr>
              <a:spLocks noChangeAspect="1"/>
            </p:cNvSpPr>
            <p:nvPr/>
          </p:nvSpPr>
          <p:spPr bwMode="auto">
            <a:xfrm>
              <a:off x="4528860" y="3965448"/>
              <a:ext cx="73152" cy="731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" name="Rounded Rectangle 14"/>
            <p:cNvSpPr>
              <a:spLocks noChangeAspect="1"/>
            </p:cNvSpPr>
            <p:nvPr/>
          </p:nvSpPr>
          <p:spPr bwMode="auto">
            <a:xfrm>
              <a:off x="4528860" y="3699522"/>
              <a:ext cx="73152" cy="731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9" name="Picture 1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3276600" y="3248799"/>
              <a:ext cx="609600" cy="266700"/>
            </a:xfrm>
            <a:prstGeom prst="rect">
              <a:avLst/>
            </a:prstGeom>
          </p:spPr>
        </p:pic>
        <p:sp>
          <p:nvSpPr>
            <p:cNvPr id="20" name="Rounded Rectangle 19"/>
            <p:cNvSpPr>
              <a:spLocks noChangeAspect="1"/>
            </p:cNvSpPr>
            <p:nvPr/>
          </p:nvSpPr>
          <p:spPr bwMode="auto">
            <a:xfrm>
              <a:off x="4523212" y="3401199"/>
              <a:ext cx="73152" cy="731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8" name="Group 30"/>
          <p:cNvGrpSpPr/>
          <p:nvPr/>
        </p:nvGrpSpPr>
        <p:grpSpPr>
          <a:xfrm>
            <a:off x="4724400" y="3810000"/>
            <a:ext cx="2501900" cy="330200"/>
            <a:chOff x="4724400" y="3810000"/>
            <a:chExt cx="2501900" cy="330200"/>
          </a:xfrm>
        </p:grpSpPr>
        <p:pic>
          <p:nvPicPr>
            <p:cNvPr id="21" name="Picture 20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6400800" y="3810000"/>
              <a:ext cx="825500" cy="330200"/>
            </a:xfrm>
            <a:prstGeom prst="rect">
              <a:avLst/>
            </a:prstGeom>
          </p:spPr>
        </p:pic>
        <p:cxnSp>
          <p:nvCxnSpPr>
            <p:cNvPr id="23" name="Straight Arrow Connector 22"/>
            <p:cNvCxnSpPr/>
            <p:nvPr/>
          </p:nvCxnSpPr>
          <p:spPr bwMode="auto">
            <a:xfrm rot="10800000" flipV="1">
              <a:off x="4724400" y="3962400"/>
              <a:ext cx="1600200" cy="762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6" name="Picture 2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6324600" y="2895600"/>
            <a:ext cx="508000" cy="266700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 bwMode="auto">
          <a:xfrm rot="10800000" flipV="1">
            <a:off x="4724400" y="3124200"/>
            <a:ext cx="1447800" cy="5334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 bwMode="auto">
          <a:xfrm rot="10800000">
            <a:off x="4724400" y="2895600"/>
            <a:ext cx="1447800" cy="2286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Primal-Dual Gap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Properties</a:t>
            </a:r>
          </a:p>
          <a:p>
            <a:pPr lvl="1"/>
            <a:r>
              <a:rPr lang="en-GB" dirty="0" smtClean="0"/>
              <a:t>Decomposability </a:t>
            </a:r>
          </a:p>
          <a:p>
            <a:pPr lvl="1"/>
            <a:r>
              <a:rPr lang="en-GB" dirty="0" smtClean="0"/>
              <a:t>Quickly Computable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Sums to the total Primal-Dual Gap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Can easily define LPDG for sub-graphs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If no sub-graph with strictly positive LPDG exists, LP is tight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590800" y="3225800"/>
            <a:ext cx="2667000" cy="4699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590800" y="4368800"/>
            <a:ext cx="2819400" cy="50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LP Relaxation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Problems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Non-tight LP? </a:t>
            </a:r>
          </a:p>
          <a:p>
            <a:pPr lvl="2"/>
            <a:r>
              <a:rPr lang="en-US" dirty="0" smtClean="0"/>
              <a:t>Goal: better solution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How to chose blocks? </a:t>
            </a:r>
          </a:p>
          <a:p>
            <a:pPr lvl="2"/>
            <a:r>
              <a:rPr lang="en-US" dirty="0" smtClean="0"/>
              <a:t>Goal: speed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Tightness of LP Relaxation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 bwMode="auto">
          <a:xfrm rot="5400000">
            <a:off x="940594" y="2704306"/>
            <a:ext cx="2667000" cy="1588"/>
          </a:xfrm>
          <a:prstGeom prst="line">
            <a:avLst/>
          </a:prstGeom>
          <a:ln>
            <a:headEnd type="stealth" w="lg" len="lg"/>
            <a:tailEnd type="non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9" name="Group 40"/>
          <p:cNvGrpSpPr/>
          <p:nvPr/>
        </p:nvGrpSpPr>
        <p:grpSpPr>
          <a:xfrm>
            <a:off x="2730500" y="1981200"/>
            <a:ext cx="1739901" cy="1600200"/>
            <a:chOff x="2514600" y="1981200"/>
            <a:chExt cx="1739901" cy="1600200"/>
          </a:xfrm>
        </p:grpSpPr>
        <p:cxnSp>
          <p:nvCxnSpPr>
            <p:cNvPr id="31" name="Straight Arrow Connector 30"/>
            <p:cNvCxnSpPr/>
            <p:nvPr/>
          </p:nvCxnSpPr>
          <p:spPr bwMode="auto">
            <a:xfrm>
              <a:off x="2514600" y="1981200"/>
              <a:ext cx="914400" cy="6096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2514600" y="2971800"/>
              <a:ext cx="914400" cy="6096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pic>
          <p:nvPicPr>
            <p:cNvPr id="38" name="Picture 3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3505200" y="2667000"/>
              <a:ext cx="749301" cy="215900"/>
            </a:xfrm>
            <a:prstGeom prst="rect">
              <a:avLst/>
            </a:prstGeom>
          </p:spPr>
        </p:pic>
      </p:grpSp>
      <p:grpSp>
        <p:nvGrpSpPr>
          <p:cNvPr id="10" name="Group 41"/>
          <p:cNvGrpSpPr/>
          <p:nvPr/>
        </p:nvGrpSpPr>
        <p:grpSpPr>
          <a:xfrm>
            <a:off x="4672737" y="2633246"/>
            <a:ext cx="1410563" cy="338554"/>
            <a:chOff x="4304437" y="2633246"/>
            <a:chExt cx="1410563" cy="338554"/>
          </a:xfrm>
        </p:grpSpPr>
        <p:sp>
          <p:nvSpPr>
            <p:cNvPr id="39" name="Right Arrow 38"/>
            <p:cNvSpPr/>
            <p:nvPr/>
          </p:nvSpPr>
          <p:spPr bwMode="auto">
            <a:xfrm>
              <a:off x="4304437" y="2667000"/>
              <a:ext cx="381000" cy="2286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37837" y="2633246"/>
              <a:ext cx="877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LP tight</a:t>
              </a:r>
              <a:endParaRPr lang="en-US" sz="1600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3644900" y="3276600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Else</a:t>
            </a:r>
            <a:endParaRPr lang="en-US" sz="1600" dirty="0"/>
          </a:p>
        </p:txBody>
      </p:sp>
      <p:sp>
        <p:nvSpPr>
          <p:cNvPr id="45" name="TextBox 44"/>
          <p:cNvSpPr txBox="1"/>
          <p:nvPr/>
        </p:nvSpPr>
        <p:spPr>
          <a:xfrm>
            <a:off x="3644900" y="2252246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If</a:t>
            </a:r>
            <a:endParaRPr lang="en-US" sz="1600" dirty="0"/>
          </a:p>
        </p:txBody>
      </p:sp>
      <p:sp>
        <p:nvSpPr>
          <p:cNvPr id="46" name="TextBox 45"/>
          <p:cNvSpPr txBox="1"/>
          <p:nvPr/>
        </p:nvSpPr>
        <p:spPr>
          <a:xfrm>
            <a:off x="3644900" y="3746500"/>
            <a:ext cx="1701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Primal-Dual Gap</a:t>
            </a:r>
            <a:endParaRPr lang="en-US" sz="1600" dirty="0"/>
          </a:p>
        </p:txBody>
      </p:sp>
      <p:pic>
        <p:nvPicPr>
          <p:cNvPr id="47" name="Picture 4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626100" y="3810000"/>
            <a:ext cx="850900" cy="2286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752600" y="1905000"/>
            <a:ext cx="749300" cy="152400"/>
            <a:chOff x="1752600" y="1905000"/>
            <a:chExt cx="749300" cy="152400"/>
          </a:xfrm>
        </p:grpSpPr>
        <p:cxnSp>
          <p:nvCxnSpPr>
            <p:cNvPr id="17" name="Straight Connector 16"/>
            <p:cNvCxnSpPr/>
            <p:nvPr/>
          </p:nvCxnSpPr>
          <p:spPr bwMode="auto">
            <a:xfrm>
              <a:off x="2120900" y="1981200"/>
              <a:ext cx="381000" cy="158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29" name="Picture 2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1752600" y="1905000"/>
              <a:ext cx="127000" cy="152400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1600200" y="3429000"/>
            <a:ext cx="864710" cy="203200"/>
            <a:chOff x="1600200" y="3429000"/>
            <a:chExt cx="864710" cy="203200"/>
          </a:xfrm>
        </p:grpSpPr>
        <p:cxnSp>
          <p:nvCxnSpPr>
            <p:cNvPr id="11" name="Straight Connector 10"/>
            <p:cNvCxnSpPr/>
            <p:nvPr/>
          </p:nvCxnSpPr>
          <p:spPr bwMode="auto">
            <a:xfrm>
              <a:off x="2083910" y="3581400"/>
              <a:ext cx="381000" cy="158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30" name="Picture 29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tretch>
                  <a:fillRect/>
                </a:stretch>
              </p:blipFill>
            </mc:Choice>
            <mc:Fallback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1600200" y="3429000"/>
              <a:ext cx="381000" cy="203200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1524000" y="2667000"/>
            <a:ext cx="977900" cy="190500"/>
            <a:chOff x="1524000" y="2667000"/>
            <a:chExt cx="977900" cy="190500"/>
          </a:xfrm>
        </p:grpSpPr>
        <p:cxnSp>
          <p:nvCxnSpPr>
            <p:cNvPr id="16" name="Straight Connector 15"/>
            <p:cNvCxnSpPr/>
            <p:nvPr/>
          </p:nvCxnSpPr>
          <p:spPr bwMode="auto">
            <a:xfrm>
              <a:off x="2120900" y="2741612"/>
              <a:ext cx="381000" cy="158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32" name="Picture 31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0"/>
                <a:stretch>
                  <a:fillRect/>
                </a:stretch>
              </p:blipFill>
            </mc:Choice>
            <mc:Fallback>
              <p:blipFill>
                <a:blip r:embed="rId11"/>
                <a:stretch>
                  <a:fillRect/>
                </a:stretch>
              </p:blipFill>
            </mc:Fallback>
          </mc:AlternateContent>
          <p:spPr>
            <a:xfrm>
              <a:off x="1524000" y="2667000"/>
              <a:ext cx="520700" cy="1905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for Tighter Relaxations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Evidence in literature</a:t>
            </a:r>
          </a:p>
          <a:p>
            <a:pPr lvl="1"/>
            <a:r>
              <a:rPr lang="en-US" dirty="0" smtClean="0"/>
              <a:t>[</a:t>
            </a:r>
            <a:r>
              <a:rPr lang="en-US" dirty="0" err="1" smtClean="0"/>
              <a:t>Rother</a:t>
            </a:r>
            <a:r>
              <a:rPr lang="en-US" dirty="0" smtClean="0"/>
              <a:t> et al. CVPR07]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[Sontag et. al. UAI08]</a:t>
            </a:r>
          </a:p>
          <a:p>
            <a:pPr lvl="2"/>
            <a:r>
              <a:rPr lang="en-US" dirty="0" smtClean="0"/>
              <a:t>On Protein dataset LP relaxation is tight for only 2/97 instances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[</a:t>
            </a:r>
            <a:r>
              <a:rPr lang="en-US" dirty="0" err="1" smtClean="0"/>
              <a:t>Batra</a:t>
            </a:r>
            <a:r>
              <a:rPr lang="en-US" dirty="0" smtClean="0"/>
              <a:t> et al. CVPR10]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grpSp>
        <p:nvGrpSpPr>
          <p:cNvPr id="6" name="Group 18"/>
          <p:cNvGrpSpPr/>
          <p:nvPr/>
        </p:nvGrpSpPr>
        <p:grpSpPr>
          <a:xfrm>
            <a:off x="0" y="2438400"/>
            <a:ext cx="9005570" cy="775970"/>
            <a:chOff x="0" y="2286000"/>
            <a:chExt cx="9005570" cy="7759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86000"/>
              <a:ext cx="9005570" cy="28448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590800"/>
              <a:ext cx="9005570" cy="471170"/>
            </a:xfrm>
            <a:prstGeom prst="rect">
              <a:avLst/>
            </a:prstGeom>
          </p:spPr>
        </p:pic>
      </p:grpSp>
      <p:grpSp>
        <p:nvGrpSpPr>
          <p:cNvPr id="10" name="Group 19"/>
          <p:cNvGrpSpPr/>
          <p:nvPr/>
        </p:nvGrpSpPr>
        <p:grpSpPr>
          <a:xfrm>
            <a:off x="2895600" y="3276600"/>
            <a:ext cx="3505200" cy="609600"/>
            <a:chOff x="2895600" y="3124200"/>
            <a:chExt cx="3505200" cy="609600"/>
          </a:xfrm>
        </p:grpSpPr>
        <p:sp>
          <p:nvSpPr>
            <p:cNvPr id="9" name="TextBox 8"/>
            <p:cNvSpPr txBox="1"/>
            <p:nvPr/>
          </p:nvSpPr>
          <p:spPr>
            <a:xfrm>
              <a:off x="3510256" y="3426023"/>
              <a:ext cx="20056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LP perform very poorly</a:t>
              </a:r>
              <a:endParaRPr lang="en-US" sz="1400" dirty="0"/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rot="10800000">
              <a:off x="2895600" y="3124200"/>
              <a:ext cx="762000" cy="3048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 bwMode="auto">
            <a:xfrm flipV="1">
              <a:off x="5410200" y="3124200"/>
              <a:ext cx="990600" cy="3048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6" name="Picture 15" descr="k4_newlege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69167" t="11183"/>
              <a:stretch>
                <a:fillRect/>
              </a:stretch>
            </p:blipFill>
          </mc:Choice>
          <mc:Fallback>
            <p:blipFill>
              <a:blip r:embed="rId5"/>
              <a:srcRect l="69167" t="11183"/>
              <a:stretch>
                <a:fillRect/>
              </a:stretch>
            </p:blipFill>
          </mc:Fallback>
        </mc:AlternateContent>
        <p:spPr>
          <a:xfrm>
            <a:off x="4724400" y="4953000"/>
            <a:ext cx="3413317" cy="190500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 bwMode="auto">
          <a:xfrm rot="5400000">
            <a:off x="7620794" y="5790406"/>
            <a:ext cx="9144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Tighter LP Relaxation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Linear Program          ---            Dual Program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pic>
        <p:nvPicPr>
          <p:cNvPr id="29" name="Picture 2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09800" y="1752600"/>
            <a:ext cx="965200" cy="317500"/>
          </a:xfrm>
          <a:prstGeom prst="rect">
            <a:avLst/>
          </a:prstGeom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739900" y="3200400"/>
            <a:ext cx="1206500" cy="457200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511300" y="3733800"/>
            <a:ext cx="1485900" cy="469900"/>
          </a:xfrm>
          <a:prstGeom prst="rect">
            <a:avLst/>
          </a:prstGeom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1587500" y="4267200"/>
            <a:ext cx="1765300" cy="457200"/>
          </a:xfrm>
          <a:prstGeom prst="rect">
            <a:avLst/>
          </a:prstGeom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1968500" y="2743200"/>
            <a:ext cx="838200" cy="228600"/>
          </a:xfrm>
          <a:prstGeom prst="rect">
            <a:avLst/>
          </a:prstGeom>
        </p:spPr>
      </p:pic>
      <p:pic>
        <p:nvPicPr>
          <p:cNvPr id="37" name="Picture 3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1739900" y="2362200"/>
            <a:ext cx="1079500" cy="241300"/>
          </a:xfrm>
          <a:prstGeom prst="rect">
            <a:avLst/>
          </a:prstGeom>
        </p:spPr>
      </p:pic>
      <p:pic>
        <p:nvPicPr>
          <p:cNvPr id="41" name="Picture 4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4876800" y="1752600"/>
            <a:ext cx="2527300" cy="266700"/>
          </a:xfrm>
          <a:prstGeom prst="rect">
            <a:avLst/>
          </a:prstGeom>
        </p:spPr>
      </p:pic>
      <p:pic>
        <p:nvPicPr>
          <p:cNvPr id="42" name="Picture 4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5257800" y="2286000"/>
            <a:ext cx="2451100" cy="508000"/>
          </a:xfrm>
          <a:prstGeom prst="rect">
            <a:avLst/>
          </a:prstGeom>
        </p:spPr>
      </p:pic>
      <p:pic>
        <p:nvPicPr>
          <p:cNvPr id="43" name="Picture 4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5181600" y="2819400"/>
            <a:ext cx="3162300" cy="241300"/>
          </a:xfrm>
          <a:prstGeom prst="rect">
            <a:avLst/>
          </a:prstGeom>
        </p:spPr>
      </p:pic>
      <p:pic>
        <p:nvPicPr>
          <p:cNvPr id="44" name="Picture 4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0"/>
              <a:stretch>
                <a:fillRect/>
              </a:stretch>
            </p:blipFill>
          </mc:Choice>
          <mc:Fallback>
            <p:blipFill>
              <a:blip r:embed="rId21"/>
              <a:stretch>
                <a:fillRect/>
              </a:stretch>
            </p:blipFill>
          </mc:Fallback>
        </mc:AlternateContent>
        <p:spPr>
          <a:xfrm>
            <a:off x="5562600" y="3276600"/>
            <a:ext cx="736600" cy="190500"/>
          </a:xfrm>
          <a:prstGeom prst="rect">
            <a:avLst/>
          </a:prstGeom>
        </p:spPr>
      </p:pic>
      <p:pic>
        <p:nvPicPr>
          <p:cNvPr id="45" name="Picture 4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2"/>
              <a:stretch>
                <a:fillRect/>
              </a:stretch>
            </p:blipFill>
          </mc:Choice>
          <mc:Fallback>
            <p:blipFill>
              <a:blip r:embed="rId23"/>
              <a:stretch>
                <a:fillRect/>
              </a:stretch>
            </p:blipFill>
          </mc:Fallback>
        </mc:AlternateContent>
        <p:spPr>
          <a:xfrm>
            <a:off x="5562600" y="3810000"/>
            <a:ext cx="812800" cy="228600"/>
          </a:xfrm>
          <a:prstGeom prst="rect">
            <a:avLst/>
          </a:prstGeom>
        </p:spPr>
      </p:pic>
      <p:pic>
        <p:nvPicPr>
          <p:cNvPr id="46" name="Picture 4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4"/>
              <a:stretch>
                <a:fillRect/>
              </a:stretch>
            </p:blipFill>
          </mc:Choice>
          <mc:Fallback>
            <p:blipFill>
              <a:blip r:embed="rId25"/>
              <a:stretch>
                <a:fillRect/>
              </a:stretch>
            </p:blipFill>
          </mc:Fallback>
        </mc:AlternateContent>
        <p:spPr>
          <a:xfrm>
            <a:off x="5562600" y="4267200"/>
            <a:ext cx="1270000" cy="241300"/>
          </a:xfrm>
          <a:prstGeom prst="rect">
            <a:avLst/>
          </a:prstGeom>
        </p:spPr>
      </p:pic>
      <p:pic>
        <p:nvPicPr>
          <p:cNvPr id="48" name="Picture 4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6"/>
              <a:stretch>
                <a:fillRect/>
              </a:stretch>
            </p:blipFill>
          </mc:Choice>
          <mc:Fallback>
            <p:blipFill>
              <a:blip r:embed="rId27"/>
              <a:stretch>
                <a:fillRect/>
              </a:stretch>
            </p:blipFill>
          </mc:Fallback>
        </mc:AlternateContent>
        <p:spPr>
          <a:xfrm>
            <a:off x="5562600" y="5257800"/>
            <a:ext cx="685800" cy="190500"/>
          </a:xfrm>
          <a:prstGeom prst="rect">
            <a:avLst/>
          </a:prstGeom>
        </p:spPr>
      </p:pic>
      <p:pic>
        <p:nvPicPr>
          <p:cNvPr id="49" name="Picture 4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8"/>
              <a:stretch>
                <a:fillRect/>
              </a:stretch>
            </p:blipFill>
          </mc:Choice>
          <mc:Fallback>
            <p:blipFill>
              <a:blip r:embed="rId29"/>
              <a:stretch>
                <a:fillRect/>
              </a:stretch>
            </p:blipFill>
          </mc:Fallback>
        </mc:AlternateContent>
        <p:spPr>
          <a:xfrm>
            <a:off x="5562600" y="6096000"/>
            <a:ext cx="901700" cy="228600"/>
          </a:xfrm>
          <a:prstGeom prst="rect">
            <a:avLst/>
          </a:prstGeom>
        </p:spPr>
      </p:pic>
      <p:pic>
        <p:nvPicPr>
          <p:cNvPr id="50" name="Picture 4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0"/>
              <a:stretch>
                <a:fillRect/>
              </a:stretch>
            </p:blipFill>
          </mc:Choice>
          <mc:Fallback>
            <p:blipFill>
              <a:blip r:embed="rId31"/>
              <a:stretch>
                <a:fillRect/>
              </a:stretch>
            </p:blipFill>
          </mc:Fallback>
        </mc:AlternateContent>
        <p:spPr>
          <a:xfrm>
            <a:off x="5181600" y="5638800"/>
            <a:ext cx="2679700" cy="457200"/>
          </a:xfrm>
          <a:prstGeom prst="rect">
            <a:avLst/>
          </a:prstGeom>
        </p:spPr>
      </p:pic>
      <p:pic>
        <p:nvPicPr>
          <p:cNvPr id="51" name="Picture 5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2"/>
              <a:stretch>
                <a:fillRect/>
              </a:stretch>
            </p:blipFill>
          </mc:Choice>
          <mc:Fallback>
            <p:blipFill>
              <a:blip r:embed="rId33"/>
              <a:stretch>
                <a:fillRect/>
              </a:stretch>
            </p:blipFill>
          </mc:Fallback>
        </mc:AlternateContent>
        <p:spPr>
          <a:xfrm>
            <a:off x="1676400" y="6172200"/>
            <a:ext cx="1054100" cy="228600"/>
          </a:xfrm>
          <a:prstGeom prst="rect">
            <a:avLst/>
          </a:prstGeom>
        </p:spPr>
      </p:pic>
      <p:pic>
        <p:nvPicPr>
          <p:cNvPr id="52" name="Picture 5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4"/>
              <a:stretch>
                <a:fillRect/>
              </a:stretch>
            </p:blipFill>
          </mc:Choice>
          <mc:Fallback>
            <p:blipFill>
              <a:blip r:embed="rId35"/>
              <a:stretch>
                <a:fillRect/>
              </a:stretch>
            </p:blipFill>
          </mc:Fallback>
        </mc:AlternateContent>
        <p:spPr>
          <a:xfrm>
            <a:off x="1371600" y="5181600"/>
            <a:ext cx="1358900" cy="469900"/>
          </a:xfrm>
          <a:prstGeom prst="rect">
            <a:avLst/>
          </a:prstGeom>
        </p:spPr>
      </p:pic>
      <p:pic>
        <p:nvPicPr>
          <p:cNvPr id="53" name="Picture 5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6"/>
              <a:stretch>
                <a:fillRect/>
              </a:stretch>
            </p:blipFill>
          </mc:Choice>
          <mc:Fallback>
            <p:blipFill>
              <a:blip r:embed="rId37"/>
              <a:stretch>
                <a:fillRect/>
              </a:stretch>
            </p:blipFill>
          </mc:Fallback>
        </mc:AlternateContent>
        <p:spPr>
          <a:xfrm>
            <a:off x="1295400" y="5715000"/>
            <a:ext cx="1892300" cy="495300"/>
          </a:xfrm>
          <a:prstGeom prst="rect">
            <a:avLst/>
          </a:prstGeom>
        </p:spPr>
      </p:pic>
      <p:sp>
        <p:nvSpPr>
          <p:cNvPr id="55" name="Right Brace 54"/>
          <p:cNvSpPr/>
          <p:nvPr/>
        </p:nvSpPr>
        <p:spPr bwMode="auto">
          <a:xfrm>
            <a:off x="3276600" y="5257800"/>
            <a:ext cx="228600" cy="1295400"/>
          </a:xfrm>
          <a:prstGeom prst="rightBrac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6" name="Group 38"/>
          <p:cNvGrpSpPr/>
          <p:nvPr/>
        </p:nvGrpSpPr>
        <p:grpSpPr>
          <a:xfrm>
            <a:off x="3725158" y="5026223"/>
            <a:ext cx="1736373" cy="764977"/>
            <a:chOff x="3725158" y="5026223"/>
            <a:chExt cx="1736373" cy="764977"/>
          </a:xfrm>
        </p:grpSpPr>
        <p:sp>
          <p:nvSpPr>
            <p:cNvPr id="56" name="TextBox 55"/>
            <p:cNvSpPr txBox="1"/>
            <p:nvPr/>
          </p:nvSpPr>
          <p:spPr>
            <a:xfrm>
              <a:off x="3725158" y="5026223"/>
              <a:ext cx="17363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Clique Consistency</a:t>
              </a:r>
              <a:endParaRPr lang="en-US" sz="1400" dirty="0"/>
            </a:p>
          </p:txBody>
        </p:sp>
        <p:cxnSp>
          <p:nvCxnSpPr>
            <p:cNvPr id="28" name="Straight Arrow Connector 27"/>
            <p:cNvCxnSpPr/>
            <p:nvPr/>
          </p:nvCxnSpPr>
          <p:spPr bwMode="auto">
            <a:xfrm rot="5400000">
              <a:off x="3733800" y="5334000"/>
              <a:ext cx="457200" cy="4572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7" name="Group 37"/>
          <p:cNvGrpSpPr/>
          <p:nvPr/>
        </p:nvGrpSpPr>
        <p:grpSpPr>
          <a:xfrm>
            <a:off x="3505200" y="4495800"/>
            <a:ext cx="1912190" cy="505599"/>
            <a:chOff x="3505200" y="4495800"/>
            <a:chExt cx="1912190" cy="505599"/>
          </a:xfrm>
        </p:grpSpPr>
        <p:sp>
          <p:nvSpPr>
            <p:cNvPr id="27" name="TextBox 26"/>
            <p:cNvSpPr txBox="1"/>
            <p:nvPr/>
          </p:nvSpPr>
          <p:spPr>
            <a:xfrm>
              <a:off x="3770785" y="4693622"/>
              <a:ext cx="16466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Edge Consistency</a:t>
              </a:r>
              <a:endParaRPr lang="en-US" sz="1400" dirty="0"/>
            </a:p>
          </p:txBody>
        </p:sp>
        <p:cxnSp>
          <p:nvCxnSpPr>
            <p:cNvPr id="32" name="Straight Arrow Connector 31"/>
            <p:cNvCxnSpPr/>
            <p:nvPr/>
          </p:nvCxnSpPr>
          <p:spPr bwMode="auto">
            <a:xfrm rot="10800000">
              <a:off x="3505200" y="4495800"/>
              <a:ext cx="609600" cy="2286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Hierarchy of LPs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  <p:pic>
        <p:nvPicPr>
          <p:cNvPr id="44" name="Picture 4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639994" y="2971800"/>
            <a:ext cx="825500" cy="254000"/>
          </a:xfrm>
          <a:prstGeom prst="rect">
            <a:avLst/>
          </a:prstGeom>
        </p:spPr>
      </p:pic>
      <p:pic>
        <p:nvPicPr>
          <p:cNvPr id="45" name="Picture 4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675294" y="2971800"/>
            <a:ext cx="825500" cy="254000"/>
          </a:xfrm>
          <a:prstGeom prst="rect">
            <a:avLst/>
          </a:prstGeom>
        </p:spPr>
      </p:pic>
      <p:sp>
        <p:nvSpPr>
          <p:cNvPr id="49" name="Right Arrow 48"/>
          <p:cNvSpPr/>
          <p:nvPr/>
        </p:nvSpPr>
        <p:spPr bwMode="auto">
          <a:xfrm>
            <a:off x="1789094" y="2209800"/>
            <a:ext cx="5486399" cy="45720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51" name="Straight Connector 50"/>
          <p:cNvCxnSpPr/>
          <p:nvPr/>
        </p:nvCxnSpPr>
        <p:spPr bwMode="auto">
          <a:xfrm rot="5400000">
            <a:off x="2198783" y="2543289"/>
            <a:ext cx="685800" cy="1882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 rot="5400000">
            <a:off x="4865783" y="2543289"/>
            <a:ext cx="685800" cy="1882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035590" y="2633246"/>
            <a:ext cx="2005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Edge-Consistent LP</a:t>
            </a:r>
            <a:endParaRPr lang="en-US" sz="1600" dirty="0"/>
          </a:p>
        </p:txBody>
      </p:sp>
      <p:sp>
        <p:nvSpPr>
          <p:cNvPr id="55" name="TextBox 54"/>
          <p:cNvSpPr txBox="1"/>
          <p:nvPr/>
        </p:nvSpPr>
        <p:spPr>
          <a:xfrm>
            <a:off x="4940836" y="2667000"/>
            <a:ext cx="2727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Triplet-Clique Consistent LP</a:t>
            </a:r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2029990" y="1905000"/>
            <a:ext cx="3480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Increasingly Complex Sub-problems</a:t>
            </a:r>
            <a:endParaRPr lang="en-US" sz="1600" dirty="0"/>
          </a:p>
        </p:txBody>
      </p:sp>
      <p:grpSp>
        <p:nvGrpSpPr>
          <p:cNvPr id="3" name="Group 40"/>
          <p:cNvGrpSpPr/>
          <p:nvPr/>
        </p:nvGrpSpPr>
        <p:grpSpPr>
          <a:xfrm>
            <a:off x="3617894" y="4267200"/>
            <a:ext cx="1600200" cy="1371600"/>
            <a:chOff x="3505200" y="4800600"/>
            <a:chExt cx="1600200" cy="1371600"/>
          </a:xfrm>
        </p:grpSpPr>
        <p:sp>
          <p:nvSpPr>
            <p:cNvPr id="57" name="Heptagon 56"/>
            <p:cNvSpPr/>
            <p:nvPr/>
          </p:nvSpPr>
          <p:spPr bwMode="auto">
            <a:xfrm>
              <a:off x="3505200" y="4800600"/>
              <a:ext cx="1600200" cy="1371600"/>
            </a:xfrm>
            <a:prstGeom prst="heptago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58" name="Picture 5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3962400" y="5334000"/>
              <a:ext cx="635000" cy="254000"/>
            </a:xfrm>
            <a:prstGeom prst="rect">
              <a:avLst/>
            </a:prstGeom>
          </p:spPr>
        </p:pic>
      </p:grpSp>
      <p:grpSp>
        <p:nvGrpSpPr>
          <p:cNvPr id="6" name="Group 70"/>
          <p:cNvGrpSpPr/>
          <p:nvPr/>
        </p:nvGrpSpPr>
        <p:grpSpPr>
          <a:xfrm>
            <a:off x="2474894" y="2987842"/>
            <a:ext cx="3276600" cy="3031958"/>
            <a:chOff x="1447800" y="3368842"/>
            <a:chExt cx="3276600" cy="3031958"/>
          </a:xfrm>
        </p:grpSpPr>
        <p:sp>
          <p:nvSpPr>
            <p:cNvPr id="60" name="Regular Pentagon 59"/>
            <p:cNvSpPr/>
            <p:nvPr/>
          </p:nvSpPr>
          <p:spPr bwMode="auto">
            <a:xfrm>
              <a:off x="2057400" y="3886200"/>
              <a:ext cx="2667000" cy="2514600"/>
            </a:xfrm>
            <a:prstGeom prst="pentagon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61" name="Picture 60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tretch>
                  <a:fillRect/>
                </a:stretch>
              </p:blipFill>
            </mc:Choice>
            <mc:Fallback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1447800" y="4495800"/>
              <a:ext cx="520700" cy="254000"/>
            </a:xfrm>
            <a:prstGeom prst="rect">
              <a:avLst/>
            </a:prstGeom>
          </p:spPr>
        </p:pic>
        <p:sp>
          <p:nvSpPr>
            <p:cNvPr id="69" name="Freeform 68"/>
            <p:cNvSpPr/>
            <p:nvPr/>
          </p:nvSpPr>
          <p:spPr bwMode="auto">
            <a:xfrm>
              <a:off x="1537368" y="3368842"/>
              <a:ext cx="721895" cy="1270000"/>
            </a:xfrm>
            <a:custGeom>
              <a:avLst/>
              <a:gdLst>
                <a:gd name="connsiteX0" fmla="*/ 0 w 721895"/>
                <a:gd name="connsiteY0" fmla="*/ 0 h 1270000"/>
                <a:gd name="connsiteX1" fmla="*/ 160421 w 721895"/>
                <a:gd name="connsiteY1" fmla="*/ 802105 h 1270000"/>
                <a:gd name="connsiteX2" fmla="*/ 721895 w 721895"/>
                <a:gd name="connsiteY2" fmla="*/ 127000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1895" h="1270000">
                  <a:moveTo>
                    <a:pt x="0" y="0"/>
                  </a:moveTo>
                  <a:cubicBezTo>
                    <a:pt x="20052" y="295219"/>
                    <a:pt x="40105" y="590438"/>
                    <a:pt x="160421" y="802105"/>
                  </a:cubicBezTo>
                  <a:cubicBezTo>
                    <a:pt x="280737" y="1013772"/>
                    <a:pt x="721895" y="1270000"/>
                    <a:pt x="721895" y="1270000"/>
                  </a:cubicBezTo>
                </a:path>
              </a:pathLst>
            </a:cu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7" name="Group 71"/>
          <p:cNvGrpSpPr/>
          <p:nvPr/>
        </p:nvGrpSpPr>
        <p:grpSpPr>
          <a:xfrm>
            <a:off x="3389294" y="2934368"/>
            <a:ext cx="2133600" cy="2856832"/>
            <a:chOff x="2362200" y="3315368"/>
            <a:chExt cx="2133600" cy="2856832"/>
          </a:xfrm>
        </p:grpSpPr>
        <p:sp>
          <p:nvSpPr>
            <p:cNvPr id="64" name="Hexagon 63"/>
            <p:cNvSpPr/>
            <p:nvPr/>
          </p:nvSpPr>
          <p:spPr bwMode="auto">
            <a:xfrm>
              <a:off x="2362200" y="4419600"/>
              <a:ext cx="2133600" cy="1752600"/>
            </a:xfrm>
            <a:prstGeom prst="hexagon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0" name="Freeform 69"/>
            <p:cNvSpPr/>
            <p:nvPr/>
          </p:nvSpPr>
          <p:spPr bwMode="auto">
            <a:xfrm>
              <a:off x="3876842" y="3315368"/>
              <a:ext cx="331983" cy="1082843"/>
            </a:xfrm>
            <a:custGeom>
              <a:avLst/>
              <a:gdLst>
                <a:gd name="connsiteX0" fmla="*/ 307474 w 331983"/>
                <a:gd name="connsiteY0" fmla="*/ 0 h 1082843"/>
                <a:gd name="connsiteX1" fmla="*/ 280737 w 331983"/>
                <a:gd name="connsiteY1" fmla="*/ 735264 h 1082843"/>
                <a:gd name="connsiteX2" fmla="*/ 0 w 331983"/>
                <a:gd name="connsiteY2" fmla="*/ 1082843 h 108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1983" h="1082843">
                  <a:moveTo>
                    <a:pt x="307474" y="0"/>
                  </a:moveTo>
                  <a:cubicBezTo>
                    <a:pt x="319728" y="277395"/>
                    <a:pt x="331983" y="554790"/>
                    <a:pt x="280737" y="735264"/>
                  </a:cubicBezTo>
                  <a:cubicBezTo>
                    <a:pt x="229491" y="915738"/>
                    <a:pt x="114745" y="999290"/>
                    <a:pt x="0" y="1082843"/>
                  </a:cubicBezTo>
                </a:path>
              </a:pathLst>
            </a:cu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116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4" grpId="0"/>
      <p:bldP spid="55" grpId="0"/>
      <p:bldP spid="56" grpId="0"/>
      <p:bldP spid="5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Output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1079" y="1447800"/>
            <a:ext cx="2563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Machine Learning [&lt;1990]</a:t>
            </a:r>
            <a:endParaRPr lang="en-US" sz="1600" dirty="0"/>
          </a:p>
        </p:txBody>
      </p:sp>
      <p:sp>
        <p:nvSpPr>
          <p:cNvPr id="11" name="Double Brace 10"/>
          <p:cNvSpPr/>
          <p:nvPr/>
        </p:nvSpPr>
        <p:spPr bwMode="auto">
          <a:xfrm>
            <a:off x="1219200" y="4953000"/>
            <a:ext cx="990600" cy="381000"/>
          </a:xfrm>
          <a:prstGeom prst="bracePair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09191" y="4953000"/>
            <a:ext cx="7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+1, -1</a:t>
            </a:r>
            <a:endParaRPr lang="en-US" sz="1800" dirty="0"/>
          </a:p>
        </p:txBody>
      </p:sp>
      <p:sp>
        <p:nvSpPr>
          <p:cNvPr id="22" name="TextBox 21"/>
          <p:cNvSpPr txBox="1"/>
          <p:nvPr/>
        </p:nvSpPr>
        <p:spPr>
          <a:xfrm>
            <a:off x="1143000" y="4495800"/>
            <a:ext cx="1198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2 Classes</a:t>
            </a:r>
            <a:endParaRPr lang="en-US" sz="1800" dirty="0"/>
          </a:p>
        </p:txBody>
      </p:sp>
      <p:grpSp>
        <p:nvGrpSpPr>
          <p:cNvPr id="6" name="Group 27"/>
          <p:cNvGrpSpPr/>
          <p:nvPr/>
        </p:nvGrpSpPr>
        <p:grpSpPr>
          <a:xfrm>
            <a:off x="5485208" y="4495800"/>
            <a:ext cx="3071424" cy="1066800"/>
            <a:chOff x="5485208" y="4495800"/>
            <a:chExt cx="3071424" cy="1066800"/>
          </a:xfrm>
        </p:grpSpPr>
        <p:sp>
          <p:nvSpPr>
            <p:cNvPr id="23" name="Double Brace 22"/>
            <p:cNvSpPr/>
            <p:nvPr/>
          </p:nvSpPr>
          <p:spPr bwMode="auto">
            <a:xfrm>
              <a:off x="6357380" y="4876800"/>
              <a:ext cx="1600200" cy="685800"/>
            </a:xfrm>
            <a:prstGeom prst="bracePair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400800" y="4840069"/>
              <a:ext cx="14421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all trees, </a:t>
              </a:r>
              <a:br>
                <a:rPr lang="en-US" sz="1800" dirty="0" smtClean="0"/>
              </a:br>
              <a:r>
                <a:rPr lang="en-US" sz="1800" dirty="0" smtClean="0"/>
                <a:t>all </a:t>
              </a:r>
              <a:r>
                <a:rPr lang="en-US" sz="1800" dirty="0" err="1" smtClean="0"/>
                <a:t>labellings</a:t>
              </a:r>
              <a:endParaRPr lang="en-US" sz="18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485208" y="4495800"/>
              <a:ext cx="3071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Exponentially Many Classes</a:t>
              </a:r>
              <a:endParaRPr lang="en-US" sz="1800" dirty="0"/>
            </a:p>
          </p:txBody>
        </p:sp>
      </p:grpSp>
      <p:grpSp>
        <p:nvGrpSpPr>
          <p:cNvPr id="7" name="Group 25"/>
          <p:cNvGrpSpPr/>
          <p:nvPr/>
        </p:nvGrpSpPr>
        <p:grpSpPr>
          <a:xfrm>
            <a:off x="337365" y="1981994"/>
            <a:ext cx="2863035" cy="2362200"/>
            <a:chOff x="337365" y="1981994"/>
            <a:chExt cx="2863035" cy="2362200"/>
          </a:xfrm>
        </p:grpSpPr>
        <p:cxnSp>
          <p:nvCxnSpPr>
            <p:cNvPr id="27" name="Straight Arrow Connector 26"/>
            <p:cNvCxnSpPr/>
            <p:nvPr/>
          </p:nvCxnSpPr>
          <p:spPr bwMode="auto">
            <a:xfrm rot="5400000" flipH="1" flipV="1">
              <a:off x="-495300" y="3162300"/>
              <a:ext cx="23622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 bwMode="auto">
            <a:xfrm>
              <a:off x="533400" y="4267200"/>
              <a:ext cx="25908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 bwMode="auto">
            <a:xfrm>
              <a:off x="533400" y="2514600"/>
              <a:ext cx="2590800" cy="1600200"/>
            </a:xfrm>
            <a:prstGeom prst="line">
              <a:avLst/>
            </a:prstGeom>
            <a:ln w="254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 bwMode="auto">
            <a:xfrm>
              <a:off x="337365" y="2656144"/>
              <a:ext cx="2590800" cy="1600200"/>
            </a:xfrm>
            <a:prstGeom prst="line">
              <a:avLst/>
            </a:prstGeom>
            <a:ln w="25400">
              <a:solidFill>
                <a:schemeClr val="tx1"/>
              </a:solidFill>
              <a:prstDash val="dashDot"/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 bwMode="auto">
            <a:xfrm>
              <a:off x="609600" y="2286000"/>
              <a:ext cx="2590800" cy="1600200"/>
            </a:xfrm>
            <a:prstGeom prst="line">
              <a:avLst/>
            </a:prstGeom>
            <a:ln w="25400">
              <a:solidFill>
                <a:schemeClr val="tx1"/>
              </a:solidFill>
              <a:prstDash val="dashDot"/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784935" y="2721488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x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024390" y="2819400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x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51345" y="2971800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x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51345" y="2781857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x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089735" y="2558024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x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046545" y="2340488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x</a:t>
              </a:r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730445" y="2416688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x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512700" y="2400857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x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393310" y="2683945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x</a:t>
              </a:r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111890" y="3124200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x</a:t>
              </a:r>
              <a:endParaRPr lang="en-US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16384" y="3543857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o</a:t>
              </a:r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45090" y="3772457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o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384439" y="3772457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o</a:t>
              </a:r>
              <a:endParaRPr lang="en-US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046545" y="3914001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o</a:t>
              </a:r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785380" y="3609201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o</a:t>
              </a:r>
              <a:endParaRPr lang="en-US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480580" y="3570544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o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188404" y="3439856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o</a:t>
              </a:r>
              <a:endParaRPr lang="en-US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438929" y="3254888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o</a:t>
              </a:r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025149" y="3276600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o</a:t>
              </a:r>
              <a:endParaRPr lang="en-US" dirty="0"/>
            </a:p>
          </p:txBody>
        </p:sp>
      </p:grpSp>
      <p:sp>
        <p:nvSpPr>
          <p:cNvPr id="51" name="Right Arrow 50"/>
          <p:cNvSpPr/>
          <p:nvPr/>
        </p:nvSpPr>
        <p:spPr bwMode="auto">
          <a:xfrm>
            <a:off x="3657600" y="2667000"/>
            <a:ext cx="1295400" cy="4572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9" name="Group 56"/>
          <p:cNvGrpSpPr/>
          <p:nvPr/>
        </p:nvGrpSpPr>
        <p:grpSpPr>
          <a:xfrm>
            <a:off x="5410200" y="1447800"/>
            <a:ext cx="3350260" cy="2743200"/>
            <a:chOff x="5410200" y="1447800"/>
            <a:chExt cx="3350260" cy="2743200"/>
          </a:xfrm>
        </p:grpSpPr>
        <p:sp>
          <p:nvSpPr>
            <p:cNvPr id="53" name="TextBox 52"/>
            <p:cNvSpPr txBox="1"/>
            <p:nvPr/>
          </p:nvSpPr>
          <p:spPr>
            <a:xfrm>
              <a:off x="5808648" y="1447800"/>
              <a:ext cx="24166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Machine Learning Today</a:t>
              </a:r>
              <a:endParaRPr lang="en-US" sz="1600" dirty="0"/>
            </a:p>
          </p:txBody>
        </p:sp>
        <p:grpSp>
          <p:nvGrpSpPr>
            <p:cNvPr id="10" name="Group 28"/>
            <p:cNvGrpSpPr/>
            <p:nvPr/>
          </p:nvGrpSpPr>
          <p:grpSpPr>
            <a:xfrm>
              <a:off x="5791200" y="3069648"/>
              <a:ext cx="2590800" cy="1121352"/>
              <a:chOff x="5791200" y="2133600"/>
              <a:chExt cx="2590800" cy="1121352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867400" y="2133600"/>
                <a:ext cx="2514600" cy="256446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91200" y="2667000"/>
                <a:ext cx="2463800" cy="587952"/>
              </a:xfrm>
              <a:prstGeom prst="rect">
                <a:avLst/>
              </a:prstGeom>
            </p:spPr>
          </p:pic>
          <p:sp>
            <p:nvSpPr>
              <p:cNvPr id="61" name="Right Arrow 60"/>
              <p:cNvSpPr/>
              <p:nvPr/>
            </p:nvSpPr>
            <p:spPr bwMode="auto">
              <a:xfrm rot="5400000">
                <a:off x="6743700" y="2509068"/>
                <a:ext cx="381000" cy="152400"/>
              </a:xfrm>
              <a:prstGeom prst="rightArrow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13" name="Group 25"/>
            <p:cNvGrpSpPr/>
            <p:nvPr/>
          </p:nvGrpSpPr>
          <p:grpSpPr>
            <a:xfrm>
              <a:off x="5410200" y="2057400"/>
              <a:ext cx="3350260" cy="892809"/>
              <a:chOff x="5410200" y="3429000"/>
              <a:chExt cx="3350260" cy="892809"/>
            </a:xfrm>
          </p:grpSpPr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4"/>
              <a:srcRect b="986"/>
              <a:stretch>
                <a:fillRect/>
              </a:stretch>
            </p:blipFill>
            <p:spPr>
              <a:xfrm>
                <a:off x="5410200" y="3429000"/>
                <a:ext cx="1371600" cy="892809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1400" y="3429000"/>
                <a:ext cx="1369060" cy="881380"/>
              </a:xfrm>
              <a:prstGeom prst="rect">
                <a:avLst/>
              </a:prstGeom>
            </p:spPr>
          </p:pic>
          <p:sp>
            <p:nvSpPr>
              <p:cNvPr id="58" name="Right Arrow 57"/>
              <p:cNvSpPr/>
              <p:nvPr/>
            </p:nvSpPr>
            <p:spPr bwMode="auto">
              <a:xfrm>
                <a:off x="6861479" y="3800830"/>
                <a:ext cx="381000" cy="152400"/>
              </a:xfrm>
              <a:prstGeom prst="rightArrow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Tighter LP Relaxation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Question: Which cliques?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       triplet cliques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200 x 300 image ~= 3.6 x 10</a:t>
            </a:r>
            <a:r>
              <a:rPr lang="en-US" baseline="30000" dirty="0" smtClean="0"/>
              <a:t>13</a:t>
            </a:r>
            <a:r>
              <a:rPr lang="en-US" dirty="0" smtClean="0"/>
              <a:t> triplets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Can’t possibly add all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600200" y="1854200"/>
            <a:ext cx="368300" cy="50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How do we incrementally tighten the standard LP relaxation for MAP inference in </a:t>
            </a:r>
            <a:r>
              <a:rPr lang="en-GB" dirty="0" err="1" smtClean="0"/>
              <a:t>MRFs</a:t>
            </a:r>
            <a:r>
              <a:rPr lang="en-GB" dirty="0" smtClean="0"/>
              <a:t>?</a:t>
            </a:r>
          </a:p>
          <a:p>
            <a:pPr lvl="1"/>
            <a:r>
              <a:rPr lang="en-GB" dirty="0" smtClean="0"/>
              <a:t>How do we find cliques to add?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Philosophy</a:t>
            </a:r>
            <a:endParaRPr lang="en-GB" dirty="0"/>
          </a:p>
          <a:p>
            <a:pPr lvl="1"/>
            <a:r>
              <a:rPr lang="en-GB" dirty="0"/>
              <a:t>“Optimally Lazy”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534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Sub-Goals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Two main issues</a:t>
            </a:r>
          </a:p>
          <a:p>
            <a:pPr lvl="1"/>
            <a:r>
              <a:rPr lang="en-US" dirty="0" smtClean="0"/>
              <a:t>What is a good objective function (</a:t>
            </a:r>
            <a:r>
              <a:rPr lang="en-US" dirty="0" err="1" smtClean="0"/>
              <a:t>w</a:t>
            </a:r>
            <a:r>
              <a:rPr lang="en-US" dirty="0" smtClean="0"/>
              <a:t>)?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How do we solve this optimization?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644641" y="1676400"/>
            <a:ext cx="2019300" cy="66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Tightening Relaxations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A Few Previous Works:</a:t>
            </a:r>
          </a:p>
          <a:p>
            <a:pPr lvl="1"/>
            <a:r>
              <a:rPr lang="en-GB" sz="1600" dirty="0" smtClean="0"/>
              <a:t>[Werner CVPR08</a:t>
            </a:r>
            <a:r>
              <a:rPr lang="en-GB" sz="1600" dirty="0"/>
              <a:t>;</a:t>
            </a:r>
            <a:r>
              <a:rPr lang="en-GB" sz="1600" dirty="0" smtClean="0"/>
              <a:t> Sontag NIPS07,UAI08; </a:t>
            </a:r>
            <a:r>
              <a:rPr lang="en-GB" sz="1600" dirty="0" err="1" smtClean="0"/>
              <a:t>Komodakis</a:t>
            </a:r>
            <a:r>
              <a:rPr lang="en-GB" sz="1600" dirty="0" smtClean="0"/>
              <a:t> ECCV08]</a:t>
            </a:r>
          </a:p>
          <a:p>
            <a:pPr lvl="1"/>
            <a:endParaRPr lang="en-GB" dirty="0"/>
          </a:p>
          <a:p>
            <a:endParaRPr lang="en-GB" dirty="0" smtClean="0"/>
          </a:p>
          <a:p>
            <a:r>
              <a:rPr lang="en-GB" dirty="0" smtClean="0"/>
              <a:t>Basic Idea:</a:t>
            </a:r>
          </a:p>
          <a:p>
            <a:pPr lvl="1"/>
            <a:r>
              <a:rPr lang="en-GB" dirty="0" smtClean="0"/>
              <a:t>Maintain a “dictionary” of sub-structures (e.g. all 4-cycles)</a:t>
            </a:r>
          </a:p>
          <a:p>
            <a:pPr lvl="1"/>
            <a:r>
              <a:rPr lang="en-GB" dirty="0" smtClean="0"/>
              <a:t>Brute-force check each dictionary member</a:t>
            </a:r>
          </a:p>
          <a:p>
            <a:pPr lvl="1"/>
            <a:r>
              <a:rPr lang="en-GB" dirty="0" smtClean="0"/>
              <a:t>If adding this structure strictly improves relaxation, add it.</a:t>
            </a:r>
          </a:p>
          <a:p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2683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Sub-Goals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Two main issues</a:t>
            </a:r>
          </a:p>
          <a:p>
            <a:pPr lvl="1"/>
            <a:r>
              <a:rPr lang="en-US" dirty="0" smtClean="0"/>
              <a:t>What is a good objective function (</a:t>
            </a:r>
            <a:r>
              <a:rPr lang="en-US" dirty="0" err="1" smtClean="0"/>
              <a:t>w</a:t>
            </a:r>
            <a:r>
              <a:rPr lang="en-US" dirty="0" smtClean="0"/>
              <a:t>)?</a:t>
            </a:r>
          </a:p>
          <a:p>
            <a:pPr lvl="2"/>
            <a:r>
              <a:rPr lang="en-GB" dirty="0" smtClean="0"/>
              <a:t>Can’t define </a:t>
            </a:r>
            <a:r>
              <a:rPr lang="en-GB" dirty="0" err="1" smtClean="0"/>
              <a:t>w(G</a:t>
            </a:r>
            <a:r>
              <a:rPr lang="en-GB" dirty="0" smtClean="0"/>
              <a:t>) to be “run inference and check”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How do we solve this optimization?</a:t>
            </a:r>
          </a:p>
          <a:p>
            <a:pPr lvl="2"/>
            <a:r>
              <a:rPr lang="en-GB" dirty="0" smtClean="0"/>
              <a:t>Can’t brute-force check exponentially many sub-structures</a:t>
            </a:r>
          </a:p>
          <a:p>
            <a:pPr lvl="2"/>
            <a:r>
              <a:rPr lang="en-US" dirty="0" smtClean="0"/>
              <a:t>Max-Clique is NP-Hard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644641" y="1676400"/>
            <a:ext cx="2019300" cy="660400"/>
          </a:xfrm>
          <a:prstGeom prst="rect">
            <a:avLst/>
          </a:prstGeom>
        </p:spPr>
      </p:pic>
      <p:sp>
        <p:nvSpPr>
          <p:cNvPr id="7" name="Multiply 6"/>
          <p:cNvSpPr/>
          <p:nvPr/>
        </p:nvSpPr>
        <p:spPr bwMode="auto">
          <a:xfrm>
            <a:off x="7848600" y="3581400"/>
            <a:ext cx="533400" cy="45720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Multiply 7"/>
          <p:cNvSpPr/>
          <p:nvPr/>
        </p:nvSpPr>
        <p:spPr bwMode="auto">
          <a:xfrm>
            <a:off x="7848600" y="4800600"/>
            <a:ext cx="533400" cy="457200"/>
          </a:xfrm>
          <a:prstGeom prst="mathMultiply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Sub-Goals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GB" dirty="0" smtClean="0"/>
              <a:t>Optimizing the “true” objective function (increase in lower-bound) is hard.</a:t>
            </a:r>
          </a:p>
          <a:p>
            <a:endParaRPr lang="en-GB" dirty="0" smtClean="0"/>
          </a:p>
          <a:p>
            <a:r>
              <a:rPr lang="en-GB" dirty="0" smtClean="0"/>
              <a:t>Our Approach:</a:t>
            </a:r>
          </a:p>
          <a:p>
            <a:pPr lvl="1"/>
            <a:r>
              <a:rPr lang="en-GB" dirty="0" smtClean="0"/>
              <a:t>Use a surrogate objective function!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644641" y="1676400"/>
            <a:ext cx="2019300" cy="66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Primal-Dual Gap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Local Primal-Dual Gap</a:t>
            </a:r>
          </a:p>
          <a:p>
            <a:pPr lvl="1"/>
            <a:r>
              <a:rPr lang="en-GB" dirty="0" smtClean="0"/>
              <a:t>Generalizes Complementary Slackness</a:t>
            </a:r>
          </a:p>
          <a:p>
            <a:pPr lvl="1"/>
            <a:r>
              <a:rPr lang="en-GB" dirty="0" smtClean="0"/>
              <a:t>Contribution of each node and edge to the Primal-Dual Gap</a:t>
            </a:r>
          </a:p>
          <a:p>
            <a:endParaRPr lang="en-US" dirty="0" smtClean="0"/>
          </a:p>
          <a:p>
            <a:r>
              <a:rPr lang="en-US" dirty="0" smtClean="0"/>
              <a:t>Complementary Slackness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LPDG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grpSp>
        <p:nvGrpSpPr>
          <p:cNvPr id="6" name="Group 24"/>
          <p:cNvGrpSpPr/>
          <p:nvPr/>
        </p:nvGrpSpPr>
        <p:grpSpPr>
          <a:xfrm>
            <a:off x="3429000" y="5740400"/>
            <a:ext cx="2133600" cy="787400"/>
            <a:chOff x="3429000" y="5740400"/>
            <a:chExt cx="2133600" cy="787400"/>
          </a:xfrm>
        </p:grpSpPr>
        <p:pic>
          <p:nvPicPr>
            <p:cNvPr id="74" name="Picture 7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3429000" y="5740400"/>
              <a:ext cx="508000" cy="266700"/>
            </a:xfrm>
            <a:prstGeom prst="rect">
              <a:avLst/>
            </a:prstGeom>
          </p:spPr>
        </p:pic>
        <p:pic>
          <p:nvPicPr>
            <p:cNvPr id="75" name="Picture 74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4114800" y="5740400"/>
              <a:ext cx="1016000" cy="330200"/>
            </a:xfrm>
            <a:prstGeom prst="rect">
              <a:avLst/>
            </a:prstGeom>
          </p:spPr>
        </p:pic>
        <p:pic>
          <p:nvPicPr>
            <p:cNvPr id="77" name="Picture 76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3429000" y="6172200"/>
              <a:ext cx="800100" cy="266700"/>
            </a:xfrm>
            <a:prstGeom prst="rect">
              <a:avLst/>
            </a:prstGeom>
          </p:spPr>
        </p:pic>
        <p:pic>
          <p:nvPicPr>
            <p:cNvPr id="78" name="Picture 7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9"/>
                <a:stretch>
                  <a:fillRect/>
                </a:stretch>
              </p:blipFill>
            </mc:Choice>
            <mc:Fallback>
              <p:blipFill>
                <a:blip r:embed="rId10"/>
                <a:stretch>
                  <a:fillRect/>
                </a:stretch>
              </p:blipFill>
            </mc:Fallback>
          </mc:AlternateContent>
          <p:spPr>
            <a:xfrm>
              <a:off x="4318000" y="6172200"/>
              <a:ext cx="1244600" cy="355600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2200" y="3200400"/>
            <a:ext cx="4527550" cy="9367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89200" y="4572000"/>
            <a:ext cx="2997200" cy="875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Primal-Dual Gap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Intuition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90600" y="2032000"/>
            <a:ext cx="2222500" cy="330200"/>
          </a:xfrm>
          <a:prstGeom prst="rect">
            <a:avLst/>
          </a:prstGeom>
        </p:spPr>
      </p:pic>
      <p:grpSp>
        <p:nvGrpSpPr>
          <p:cNvPr id="6" name="Group 31"/>
          <p:cNvGrpSpPr/>
          <p:nvPr/>
        </p:nvGrpSpPr>
        <p:grpSpPr>
          <a:xfrm>
            <a:off x="3276600" y="2819400"/>
            <a:ext cx="1557060" cy="1219200"/>
            <a:chOff x="3276600" y="2819400"/>
            <a:chExt cx="1557060" cy="1219200"/>
          </a:xfrm>
        </p:grpSpPr>
        <p:sp>
          <p:nvSpPr>
            <p:cNvPr id="17" name="Double Bracket 16"/>
            <p:cNvSpPr/>
            <p:nvPr/>
          </p:nvSpPr>
          <p:spPr bwMode="auto">
            <a:xfrm>
              <a:off x="4300260" y="2819400"/>
              <a:ext cx="533400" cy="1219200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" name="Rounded Rectangle 11"/>
            <p:cNvSpPr>
              <a:spLocks noChangeAspect="1"/>
            </p:cNvSpPr>
            <p:nvPr/>
          </p:nvSpPr>
          <p:spPr bwMode="auto">
            <a:xfrm>
              <a:off x="4528860" y="2819400"/>
              <a:ext cx="73152" cy="731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" name="Rounded Rectangle 12"/>
            <p:cNvSpPr>
              <a:spLocks noChangeAspect="1"/>
            </p:cNvSpPr>
            <p:nvPr/>
          </p:nvSpPr>
          <p:spPr bwMode="auto">
            <a:xfrm>
              <a:off x="4515901" y="3124200"/>
              <a:ext cx="73152" cy="731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4" name="Rounded Rectangle 13"/>
            <p:cNvSpPr>
              <a:spLocks noChangeAspect="1"/>
            </p:cNvSpPr>
            <p:nvPr/>
          </p:nvSpPr>
          <p:spPr bwMode="auto">
            <a:xfrm>
              <a:off x="4528860" y="3965448"/>
              <a:ext cx="73152" cy="731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" name="Rounded Rectangle 14"/>
            <p:cNvSpPr>
              <a:spLocks noChangeAspect="1"/>
            </p:cNvSpPr>
            <p:nvPr/>
          </p:nvSpPr>
          <p:spPr bwMode="auto">
            <a:xfrm>
              <a:off x="4528860" y="3699522"/>
              <a:ext cx="73152" cy="731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9" name="Picture 1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3276600" y="3248799"/>
              <a:ext cx="609600" cy="266700"/>
            </a:xfrm>
            <a:prstGeom prst="rect">
              <a:avLst/>
            </a:prstGeom>
          </p:spPr>
        </p:pic>
        <p:sp>
          <p:nvSpPr>
            <p:cNvPr id="20" name="Rounded Rectangle 19"/>
            <p:cNvSpPr>
              <a:spLocks noChangeAspect="1"/>
            </p:cNvSpPr>
            <p:nvPr/>
          </p:nvSpPr>
          <p:spPr bwMode="auto">
            <a:xfrm>
              <a:off x="4523212" y="3401199"/>
              <a:ext cx="73152" cy="731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8" name="Group 30"/>
          <p:cNvGrpSpPr/>
          <p:nvPr/>
        </p:nvGrpSpPr>
        <p:grpSpPr>
          <a:xfrm>
            <a:off x="4724400" y="3810000"/>
            <a:ext cx="2501900" cy="330200"/>
            <a:chOff x="4724400" y="3810000"/>
            <a:chExt cx="2501900" cy="330200"/>
          </a:xfrm>
        </p:grpSpPr>
        <p:pic>
          <p:nvPicPr>
            <p:cNvPr id="21" name="Picture 20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6400800" y="3810000"/>
              <a:ext cx="825500" cy="330200"/>
            </a:xfrm>
            <a:prstGeom prst="rect">
              <a:avLst/>
            </a:prstGeom>
          </p:spPr>
        </p:pic>
        <p:cxnSp>
          <p:nvCxnSpPr>
            <p:cNvPr id="23" name="Straight Arrow Connector 22"/>
            <p:cNvCxnSpPr/>
            <p:nvPr/>
          </p:nvCxnSpPr>
          <p:spPr bwMode="auto">
            <a:xfrm rot="10800000" flipV="1">
              <a:off x="4724400" y="3962400"/>
              <a:ext cx="1600200" cy="762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6" name="Picture 2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6324600" y="2895600"/>
            <a:ext cx="508000" cy="266700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 bwMode="auto">
          <a:xfrm rot="10800000" flipV="1">
            <a:off x="4724400" y="3124200"/>
            <a:ext cx="1447800" cy="5334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 bwMode="auto">
          <a:xfrm rot="10800000">
            <a:off x="4724400" y="2895600"/>
            <a:ext cx="1447800" cy="2286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Primal-Dual Gap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Properties</a:t>
            </a:r>
          </a:p>
          <a:p>
            <a:pPr lvl="1"/>
            <a:r>
              <a:rPr lang="en-GB" dirty="0" smtClean="0"/>
              <a:t>Decomposability </a:t>
            </a:r>
          </a:p>
          <a:p>
            <a:pPr lvl="1"/>
            <a:r>
              <a:rPr lang="en-GB" dirty="0" smtClean="0"/>
              <a:t>Quickly Computable</a:t>
            </a:r>
          </a:p>
          <a:p>
            <a:pPr lvl="1"/>
            <a:r>
              <a:rPr lang="en-GB" dirty="0" smtClean="0"/>
              <a:t>Well correlated with the true objective</a:t>
            </a:r>
          </a:p>
          <a:p>
            <a:pPr lvl="1"/>
            <a:r>
              <a:rPr lang="en-US" dirty="0" smtClean="0"/>
              <a:t>Sums to the total Primal-Dual Gap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If no sub-graph with strictly positive LPD exists, LP is tight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590800" y="3124200"/>
            <a:ext cx="2667000" cy="46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good is LPDG as a cluster scoring function?</a:t>
            </a:r>
          </a:p>
          <a:p>
            <a:pPr lvl="1"/>
            <a:r>
              <a:rPr lang="en-US" dirty="0" smtClean="0"/>
              <a:t>Random Energies, Stereo, De-convolution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Start with standard LP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Add triplets according to 5 scores</a:t>
            </a:r>
          </a:p>
          <a:p>
            <a:pPr lvl="2"/>
            <a:r>
              <a:rPr lang="en-US" dirty="0" smtClean="0"/>
              <a:t>LPDG</a:t>
            </a:r>
          </a:p>
          <a:p>
            <a:pPr lvl="2"/>
            <a:r>
              <a:rPr lang="en-US" dirty="0" smtClean="0"/>
              <a:t>Sontag et al UAI08</a:t>
            </a:r>
          </a:p>
          <a:p>
            <a:pPr lvl="2"/>
            <a:r>
              <a:rPr lang="en-US" dirty="0" smtClean="0"/>
              <a:t>Random</a:t>
            </a:r>
          </a:p>
          <a:p>
            <a:pPr lvl="2"/>
            <a:r>
              <a:rPr lang="en-US" dirty="0" smtClean="0"/>
              <a:t>Hybrid Methods:</a:t>
            </a:r>
          </a:p>
          <a:p>
            <a:pPr lvl="3"/>
            <a:r>
              <a:rPr lang="en-US" dirty="0" smtClean="0"/>
              <a:t>LPDGcrisp+Sontag08</a:t>
            </a:r>
          </a:p>
          <a:p>
            <a:pPr lvl="3"/>
            <a:r>
              <a:rPr lang="en-US" dirty="0" err="1" smtClean="0"/>
              <a:t>LPDG+Sontag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grpSp>
        <p:nvGrpSpPr>
          <p:cNvPr id="7" name="Group 15"/>
          <p:cNvGrpSpPr/>
          <p:nvPr/>
        </p:nvGrpSpPr>
        <p:grpSpPr>
          <a:xfrm>
            <a:off x="3886200" y="4038600"/>
            <a:ext cx="2434772" cy="381000"/>
            <a:chOff x="3886200" y="4495800"/>
            <a:chExt cx="2434772" cy="381000"/>
          </a:xfrm>
        </p:grpSpPr>
        <p:sp>
          <p:nvSpPr>
            <p:cNvPr id="6" name="TextBox 5"/>
            <p:cNvSpPr txBox="1"/>
            <p:nvPr/>
          </p:nvSpPr>
          <p:spPr>
            <a:xfrm>
              <a:off x="5105400" y="4599801"/>
              <a:ext cx="12155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Add and check</a:t>
              </a:r>
              <a:endParaRPr lang="en-US" dirty="0"/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rot="10800000">
              <a:off x="3886200" y="4495800"/>
              <a:ext cx="1143000" cy="2286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" name="Group 14"/>
          <p:cNvGrpSpPr/>
          <p:nvPr/>
        </p:nvGrpSpPr>
        <p:grpSpPr>
          <a:xfrm>
            <a:off x="3276601" y="3482201"/>
            <a:ext cx="3044372" cy="276999"/>
            <a:chOff x="3276601" y="3761600"/>
            <a:chExt cx="3044372" cy="276999"/>
          </a:xfrm>
        </p:grpSpPr>
        <p:sp>
          <p:nvSpPr>
            <p:cNvPr id="10" name="TextBox 9"/>
            <p:cNvSpPr txBox="1"/>
            <p:nvPr/>
          </p:nvSpPr>
          <p:spPr>
            <a:xfrm>
              <a:off x="5105401" y="3761600"/>
              <a:ext cx="12155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Constant time </a:t>
              </a: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rot="10800000">
              <a:off x="3276601" y="3886200"/>
              <a:ext cx="1524001" cy="27802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8" name="Picture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334000" y="4419600"/>
            <a:ext cx="787400" cy="3302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334000" y="3759200"/>
            <a:ext cx="533400" cy="27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Output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9" name="Right Arrow 8"/>
          <p:cNvSpPr/>
          <p:nvPr/>
        </p:nvSpPr>
        <p:spPr bwMode="auto">
          <a:xfrm rot="10800000">
            <a:off x="3657600" y="2667000"/>
            <a:ext cx="1295400" cy="4572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4" name="Group 27"/>
          <p:cNvGrpSpPr/>
          <p:nvPr/>
        </p:nvGrpSpPr>
        <p:grpSpPr>
          <a:xfrm>
            <a:off x="5485208" y="4495800"/>
            <a:ext cx="3071424" cy="1066800"/>
            <a:chOff x="5485208" y="4495800"/>
            <a:chExt cx="3071424" cy="1066800"/>
          </a:xfrm>
        </p:grpSpPr>
        <p:sp>
          <p:nvSpPr>
            <p:cNvPr id="23" name="Double Brace 22"/>
            <p:cNvSpPr/>
            <p:nvPr/>
          </p:nvSpPr>
          <p:spPr bwMode="auto">
            <a:xfrm>
              <a:off x="6357380" y="4876800"/>
              <a:ext cx="1600200" cy="685800"/>
            </a:xfrm>
            <a:prstGeom prst="bracePair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400800" y="4840069"/>
              <a:ext cx="14421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all trees, </a:t>
              </a:r>
              <a:br>
                <a:rPr lang="en-US" sz="1800" dirty="0" smtClean="0"/>
              </a:br>
              <a:r>
                <a:rPr lang="en-US" sz="1800" dirty="0" smtClean="0"/>
                <a:t>all </a:t>
              </a:r>
              <a:r>
                <a:rPr lang="en-US" sz="1800" dirty="0" err="1" smtClean="0"/>
                <a:t>labellings</a:t>
              </a:r>
              <a:endParaRPr lang="en-US" sz="18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485208" y="4495800"/>
              <a:ext cx="3071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Exponentially Many Classes</a:t>
              </a:r>
              <a:endParaRPr lang="en-US" sz="18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14400" y="2069068"/>
            <a:ext cx="1121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Modeling</a:t>
            </a:r>
            <a:endParaRPr lang="en-US" sz="1800" dirty="0"/>
          </a:p>
        </p:txBody>
      </p:sp>
      <p:sp>
        <p:nvSpPr>
          <p:cNvPr id="27" name="TextBox 26"/>
          <p:cNvSpPr txBox="1"/>
          <p:nvPr/>
        </p:nvSpPr>
        <p:spPr>
          <a:xfrm>
            <a:off x="914400" y="2831068"/>
            <a:ext cx="1147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Inference</a:t>
            </a:r>
            <a:endParaRPr lang="en-US" sz="1800" dirty="0"/>
          </a:p>
        </p:txBody>
      </p:sp>
      <p:sp>
        <p:nvSpPr>
          <p:cNvPr id="28" name="TextBox 27"/>
          <p:cNvSpPr txBox="1"/>
          <p:nvPr/>
        </p:nvSpPr>
        <p:spPr>
          <a:xfrm>
            <a:off x="914400" y="3516868"/>
            <a:ext cx="108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Learning</a:t>
            </a:r>
            <a:endParaRPr lang="en-US" sz="1800" dirty="0"/>
          </a:p>
        </p:txBody>
      </p:sp>
      <p:grpSp>
        <p:nvGrpSpPr>
          <p:cNvPr id="6" name="Group 56"/>
          <p:cNvGrpSpPr/>
          <p:nvPr/>
        </p:nvGrpSpPr>
        <p:grpSpPr>
          <a:xfrm>
            <a:off x="5410200" y="1447800"/>
            <a:ext cx="3350260" cy="2743200"/>
            <a:chOff x="5410200" y="1447800"/>
            <a:chExt cx="3350260" cy="2743200"/>
          </a:xfrm>
        </p:grpSpPr>
        <p:sp>
          <p:nvSpPr>
            <p:cNvPr id="30" name="TextBox 29"/>
            <p:cNvSpPr txBox="1"/>
            <p:nvPr/>
          </p:nvSpPr>
          <p:spPr>
            <a:xfrm>
              <a:off x="5808648" y="1447800"/>
              <a:ext cx="24166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Machine Learning Today</a:t>
              </a:r>
              <a:endParaRPr lang="en-US" sz="1600" dirty="0"/>
            </a:p>
          </p:txBody>
        </p:sp>
        <p:grpSp>
          <p:nvGrpSpPr>
            <p:cNvPr id="7" name="Group 28"/>
            <p:cNvGrpSpPr/>
            <p:nvPr/>
          </p:nvGrpSpPr>
          <p:grpSpPr>
            <a:xfrm>
              <a:off x="5791200" y="3069648"/>
              <a:ext cx="2590800" cy="1121352"/>
              <a:chOff x="5791200" y="2133600"/>
              <a:chExt cx="2590800" cy="1121352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867400" y="2133600"/>
                <a:ext cx="2514600" cy="256446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91200" y="2667000"/>
                <a:ext cx="2463800" cy="587952"/>
              </a:xfrm>
              <a:prstGeom prst="rect">
                <a:avLst/>
              </a:prstGeom>
            </p:spPr>
          </p:pic>
          <p:sp>
            <p:nvSpPr>
              <p:cNvPr id="38" name="Right Arrow 37"/>
              <p:cNvSpPr/>
              <p:nvPr/>
            </p:nvSpPr>
            <p:spPr bwMode="auto">
              <a:xfrm rot="5400000">
                <a:off x="6743700" y="2509068"/>
                <a:ext cx="381000" cy="152400"/>
              </a:xfrm>
              <a:prstGeom prst="rightArrow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8" name="Group 25"/>
            <p:cNvGrpSpPr/>
            <p:nvPr/>
          </p:nvGrpSpPr>
          <p:grpSpPr>
            <a:xfrm>
              <a:off x="5410200" y="2057400"/>
              <a:ext cx="3350260" cy="892809"/>
              <a:chOff x="5410200" y="3429000"/>
              <a:chExt cx="3350260" cy="892809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4"/>
              <a:srcRect b="986"/>
              <a:stretch>
                <a:fillRect/>
              </a:stretch>
            </p:blipFill>
            <p:spPr>
              <a:xfrm>
                <a:off x="5410200" y="3429000"/>
                <a:ext cx="1371600" cy="892809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1400" y="3429000"/>
                <a:ext cx="1369060" cy="881380"/>
              </a:xfrm>
              <a:prstGeom prst="rect">
                <a:avLst/>
              </a:prstGeom>
            </p:spPr>
          </p:pic>
          <p:sp>
            <p:nvSpPr>
              <p:cNvPr id="35" name="Right Arrow 34"/>
              <p:cNvSpPr/>
              <p:nvPr/>
            </p:nvSpPr>
            <p:spPr bwMode="auto">
              <a:xfrm>
                <a:off x="6861479" y="3800830"/>
                <a:ext cx="381000" cy="152400"/>
              </a:xfrm>
              <a:prstGeom prst="rightArrow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pic>
        <p:nvPicPr>
          <p:cNvPr id="7" name="Picture 6" descr="paper3x3_lb_vs_time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" y="1524000"/>
            <a:ext cx="3313038" cy="2616200"/>
          </a:xfrm>
          <a:prstGeom prst="rect">
            <a:avLst/>
          </a:prstGeom>
        </p:spPr>
      </p:pic>
      <p:pic>
        <p:nvPicPr>
          <p:cNvPr id="9" name="Picture 8" descr="paper3x3_pdg_vs_time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724400" y="1447800"/>
            <a:ext cx="3428999" cy="27077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4600682"/>
            <a:ext cx="8915400" cy="1258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Carpet Bombing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grpSp>
        <p:nvGrpSpPr>
          <p:cNvPr id="6" name="Group 86"/>
          <p:cNvGrpSpPr/>
          <p:nvPr/>
        </p:nvGrpSpPr>
        <p:grpSpPr>
          <a:xfrm>
            <a:off x="1077656" y="1219200"/>
            <a:ext cx="2382893" cy="1940846"/>
            <a:chOff x="74612" y="4602063"/>
            <a:chExt cx="2382893" cy="1940846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76200" y="46028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541308" y="46028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" name="Straight Connector 9"/>
            <p:cNvCxnSpPr>
              <a:stCxn id="8" idx="6"/>
              <a:endCxn id="9" idx="2"/>
            </p:cNvCxnSpPr>
            <p:nvPr/>
          </p:nvCxnSpPr>
          <p:spPr>
            <a:xfrm>
              <a:off x="190500" y="4660007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76200" y="50600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541308" y="50600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" name="Straight Connector 12"/>
            <p:cNvCxnSpPr>
              <a:stCxn id="11" idx="6"/>
              <a:endCxn id="12" idx="2"/>
            </p:cNvCxnSpPr>
            <p:nvPr/>
          </p:nvCxnSpPr>
          <p:spPr>
            <a:xfrm>
              <a:off x="190500" y="5117207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" name="Straight Connector 13"/>
            <p:cNvCxnSpPr>
              <a:stCxn id="8" idx="4"/>
              <a:endCxn id="11" idx="0"/>
            </p:cNvCxnSpPr>
            <p:nvPr/>
          </p:nvCxnSpPr>
          <p:spPr>
            <a:xfrm rot="5400000">
              <a:off x="-38100" y="48886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" name="Straight Connector 14"/>
            <p:cNvCxnSpPr>
              <a:stCxn id="9" idx="4"/>
              <a:endCxn id="12" idx="0"/>
            </p:cNvCxnSpPr>
            <p:nvPr/>
          </p:nvCxnSpPr>
          <p:spPr>
            <a:xfrm rot="5400000">
              <a:off x="427008" y="48886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76200" y="55172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541308" y="55172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" name="Straight Connector 17"/>
            <p:cNvCxnSpPr>
              <a:stCxn id="16" idx="6"/>
              <a:endCxn id="17" idx="2"/>
            </p:cNvCxnSpPr>
            <p:nvPr/>
          </p:nvCxnSpPr>
          <p:spPr>
            <a:xfrm>
              <a:off x="190500" y="5574407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76200" y="59744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541308" y="59744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1" name="Straight Connector 20"/>
            <p:cNvCxnSpPr>
              <a:stCxn id="19" idx="6"/>
              <a:endCxn id="20" idx="2"/>
            </p:cNvCxnSpPr>
            <p:nvPr/>
          </p:nvCxnSpPr>
          <p:spPr>
            <a:xfrm>
              <a:off x="190500" y="6031607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991029" y="46028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1444621" y="46020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" name="Straight Connector 23"/>
            <p:cNvCxnSpPr>
              <a:stCxn id="22" idx="6"/>
              <a:endCxn id="23" idx="2"/>
            </p:cNvCxnSpPr>
            <p:nvPr/>
          </p:nvCxnSpPr>
          <p:spPr>
            <a:xfrm flipV="1">
              <a:off x="1105329" y="46592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991029" y="50600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1444621" y="50592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7" name="Straight Connector 26"/>
            <p:cNvCxnSpPr>
              <a:stCxn id="25" idx="6"/>
              <a:endCxn id="26" idx="2"/>
            </p:cNvCxnSpPr>
            <p:nvPr/>
          </p:nvCxnSpPr>
          <p:spPr>
            <a:xfrm flipV="1">
              <a:off x="1105329" y="51164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991029" y="55172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1444621" y="55164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0" name="Straight Connector 29"/>
            <p:cNvCxnSpPr>
              <a:stCxn id="28" idx="6"/>
              <a:endCxn id="29" idx="2"/>
            </p:cNvCxnSpPr>
            <p:nvPr/>
          </p:nvCxnSpPr>
          <p:spPr>
            <a:xfrm flipV="1">
              <a:off x="1105329" y="55736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991029" y="59744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1444621" y="59736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3" name="Straight Connector 32"/>
            <p:cNvCxnSpPr>
              <a:stCxn id="31" idx="6"/>
              <a:endCxn id="32" idx="2"/>
            </p:cNvCxnSpPr>
            <p:nvPr/>
          </p:nvCxnSpPr>
          <p:spPr>
            <a:xfrm flipV="1">
              <a:off x="1105329" y="60308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" name="Straight Connector 33"/>
            <p:cNvCxnSpPr>
              <a:stCxn id="28" idx="2"/>
              <a:endCxn id="17" idx="6"/>
            </p:cNvCxnSpPr>
            <p:nvPr/>
          </p:nvCxnSpPr>
          <p:spPr>
            <a:xfrm rot="10800000">
              <a:off x="655609" y="5574407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" name="Straight Connector 34"/>
            <p:cNvCxnSpPr>
              <a:stCxn id="31" idx="2"/>
              <a:endCxn id="20" idx="6"/>
            </p:cNvCxnSpPr>
            <p:nvPr/>
          </p:nvCxnSpPr>
          <p:spPr>
            <a:xfrm rot="10800000">
              <a:off x="655609" y="6031607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" name="Straight Connector 35"/>
            <p:cNvCxnSpPr>
              <a:stCxn id="12" idx="6"/>
              <a:endCxn id="25" idx="2"/>
            </p:cNvCxnSpPr>
            <p:nvPr/>
          </p:nvCxnSpPr>
          <p:spPr>
            <a:xfrm>
              <a:off x="655608" y="5117207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7" name="Straight Connector 36"/>
            <p:cNvCxnSpPr>
              <a:stCxn id="9" idx="6"/>
              <a:endCxn id="22" idx="2"/>
            </p:cNvCxnSpPr>
            <p:nvPr/>
          </p:nvCxnSpPr>
          <p:spPr>
            <a:xfrm>
              <a:off x="655608" y="4660007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8" name="Straight Connector 37"/>
            <p:cNvCxnSpPr>
              <a:stCxn id="12" idx="4"/>
              <a:endCxn id="17" idx="0"/>
            </p:cNvCxnSpPr>
            <p:nvPr/>
          </p:nvCxnSpPr>
          <p:spPr>
            <a:xfrm rot="5400000">
              <a:off x="427008" y="53458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" name="Straight Connector 38"/>
            <p:cNvCxnSpPr>
              <a:stCxn id="11" idx="4"/>
              <a:endCxn id="16" idx="0"/>
            </p:cNvCxnSpPr>
            <p:nvPr/>
          </p:nvCxnSpPr>
          <p:spPr>
            <a:xfrm rot="5400000">
              <a:off x="-38100" y="53458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0" name="Straight Connector 39"/>
            <p:cNvCxnSpPr>
              <a:stCxn id="17" idx="4"/>
              <a:endCxn id="20" idx="0"/>
            </p:cNvCxnSpPr>
            <p:nvPr/>
          </p:nvCxnSpPr>
          <p:spPr>
            <a:xfrm rot="5400000">
              <a:off x="427008" y="58030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1" name="Straight Connector 40"/>
            <p:cNvCxnSpPr>
              <a:stCxn id="16" idx="4"/>
              <a:endCxn id="19" idx="0"/>
            </p:cNvCxnSpPr>
            <p:nvPr/>
          </p:nvCxnSpPr>
          <p:spPr>
            <a:xfrm rot="5400000">
              <a:off x="-38100" y="58030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2" name="Straight Connector 41"/>
            <p:cNvCxnSpPr>
              <a:stCxn id="22" idx="4"/>
              <a:endCxn id="25" idx="0"/>
            </p:cNvCxnSpPr>
            <p:nvPr/>
          </p:nvCxnSpPr>
          <p:spPr>
            <a:xfrm rot="5400000">
              <a:off x="876729" y="48886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3" name="Straight Connector 42"/>
            <p:cNvCxnSpPr>
              <a:stCxn id="23" idx="4"/>
              <a:endCxn id="26" idx="0"/>
            </p:cNvCxnSpPr>
            <p:nvPr/>
          </p:nvCxnSpPr>
          <p:spPr>
            <a:xfrm rot="5400000">
              <a:off x="1330321" y="4887813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4" name="Straight Connector 43"/>
            <p:cNvCxnSpPr>
              <a:stCxn id="26" idx="4"/>
              <a:endCxn id="29" idx="0"/>
            </p:cNvCxnSpPr>
            <p:nvPr/>
          </p:nvCxnSpPr>
          <p:spPr>
            <a:xfrm rot="5400000">
              <a:off x="1330321" y="5345013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5" name="Straight Connector 44"/>
            <p:cNvCxnSpPr>
              <a:stCxn id="25" idx="4"/>
              <a:endCxn id="28" idx="0"/>
            </p:cNvCxnSpPr>
            <p:nvPr/>
          </p:nvCxnSpPr>
          <p:spPr>
            <a:xfrm rot="5400000">
              <a:off x="876729" y="53458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6" name="Straight Connector 45"/>
            <p:cNvCxnSpPr>
              <a:stCxn id="29" idx="4"/>
              <a:endCxn id="32" idx="0"/>
            </p:cNvCxnSpPr>
            <p:nvPr/>
          </p:nvCxnSpPr>
          <p:spPr>
            <a:xfrm rot="5400000">
              <a:off x="1330321" y="5802213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7" name="Straight Connector 46"/>
            <p:cNvCxnSpPr>
              <a:stCxn id="28" idx="4"/>
              <a:endCxn id="31" idx="0"/>
            </p:cNvCxnSpPr>
            <p:nvPr/>
          </p:nvCxnSpPr>
          <p:spPr>
            <a:xfrm rot="5400000">
              <a:off x="876729" y="58030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8" name="Oval 47"/>
            <p:cNvSpPr>
              <a:spLocks noChangeAspect="1"/>
            </p:cNvSpPr>
            <p:nvPr/>
          </p:nvSpPr>
          <p:spPr>
            <a:xfrm>
              <a:off x="1902160" y="46060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9" name="Straight Connector 48"/>
            <p:cNvCxnSpPr>
              <a:endCxn id="48" idx="2"/>
            </p:cNvCxnSpPr>
            <p:nvPr/>
          </p:nvCxnSpPr>
          <p:spPr>
            <a:xfrm flipV="1">
              <a:off x="1562868" y="46631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1902160" y="50632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1" name="Straight Connector 50"/>
            <p:cNvCxnSpPr>
              <a:endCxn id="50" idx="2"/>
            </p:cNvCxnSpPr>
            <p:nvPr/>
          </p:nvCxnSpPr>
          <p:spPr>
            <a:xfrm flipV="1">
              <a:off x="1562868" y="51203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2" name="Oval 51"/>
            <p:cNvSpPr>
              <a:spLocks noChangeAspect="1"/>
            </p:cNvSpPr>
            <p:nvPr/>
          </p:nvSpPr>
          <p:spPr>
            <a:xfrm>
              <a:off x="1902160" y="55204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3" name="Straight Connector 52"/>
            <p:cNvCxnSpPr>
              <a:endCxn id="52" idx="2"/>
            </p:cNvCxnSpPr>
            <p:nvPr/>
          </p:nvCxnSpPr>
          <p:spPr>
            <a:xfrm flipV="1">
              <a:off x="1562868" y="55775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4" name="Oval 53"/>
            <p:cNvSpPr>
              <a:spLocks noChangeAspect="1"/>
            </p:cNvSpPr>
            <p:nvPr/>
          </p:nvSpPr>
          <p:spPr>
            <a:xfrm>
              <a:off x="1902160" y="59776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5" name="Straight Connector 54"/>
            <p:cNvCxnSpPr>
              <a:endCxn id="54" idx="2"/>
            </p:cNvCxnSpPr>
            <p:nvPr/>
          </p:nvCxnSpPr>
          <p:spPr>
            <a:xfrm flipV="1">
              <a:off x="1562868" y="60347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6" name="Straight Connector 55"/>
            <p:cNvCxnSpPr>
              <a:stCxn id="48" idx="4"/>
              <a:endCxn id="50" idx="0"/>
            </p:cNvCxnSpPr>
            <p:nvPr/>
          </p:nvCxnSpPr>
          <p:spPr>
            <a:xfrm rot="5400000">
              <a:off x="1787860" y="489176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7" name="Straight Connector 56"/>
            <p:cNvCxnSpPr>
              <a:stCxn id="50" idx="4"/>
              <a:endCxn id="52" idx="0"/>
            </p:cNvCxnSpPr>
            <p:nvPr/>
          </p:nvCxnSpPr>
          <p:spPr>
            <a:xfrm rot="5400000">
              <a:off x="1787860" y="534896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8" name="Straight Connector 57"/>
            <p:cNvCxnSpPr>
              <a:stCxn id="52" idx="4"/>
              <a:endCxn id="54" idx="0"/>
            </p:cNvCxnSpPr>
            <p:nvPr/>
          </p:nvCxnSpPr>
          <p:spPr>
            <a:xfrm rot="5400000">
              <a:off x="1787860" y="580616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9" name="Oval 58"/>
            <p:cNvSpPr>
              <a:spLocks noChangeAspect="1"/>
            </p:cNvSpPr>
            <p:nvPr/>
          </p:nvSpPr>
          <p:spPr>
            <a:xfrm>
              <a:off x="2343205" y="46099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0" name="Straight Connector 59"/>
            <p:cNvCxnSpPr>
              <a:endCxn id="59" idx="2"/>
            </p:cNvCxnSpPr>
            <p:nvPr/>
          </p:nvCxnSpPr>
          <p:spPr>
            <a:xfrm flipV="1">
              <a:off x="2003913" y="46671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1" name="Oval 60"/>
            <p:cNvSpPr>
              <a:spLocks noChangeAspect="1"/>
            </p:cNvSpPr>
            <p:nvPr/>
          </p:nvSpPr>
          <p:spPr>
            <a:xfrm>
              <a:off x="2343205" y="50671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2" name="Straight Connector 61"/>
            <p:cNvCxnSpPr>
              <a:endCxn id="61" idx="2"/>
            </p:cNvCxnSpPr>
            <p:nvPr/>
          </p:nvCxnSpPr>
          <p:spPr>
            <a:xfrm flipV="1">
              <a:off x="2003913" y="51243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2343205" y="55243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4" name="Straight Connector 63"/>
            <p:cNvCxnSpPr>
              <a:endCxn id="63" idx="2"/>
            </p:cNvCxnSpPr>
            <p:nvPr/>
          </p:nvCxnSpPr>
          <p:spPr>
            <a:xfrm flipV="1">
              <a:off x="2003913" y="55815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5" name="Oval 64"/>
            <p:cNvSpPr>
              <a:spLocks noChangeAspect="1"/>
            </p:cNvSpPr>
            <p:nvPr/>
          </p:nvSpPr>
          <p:spPr>
            <a:xfrm>
              <a:off x="2343205" y="59815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6" name="Straight Connector 65"/>
            <p:cNvCxnSpPr>
              <a:endCxn id="65" idx="2"/>
            </p:cNvCxnSpPr>
            <p:nvPr/>
          </p:nvCxnSpPr>
          <p:spPr>
            <a:xfrm flipV="1">
              <a:off x="2003913" y="60387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7" name="Straight Connector 66"/>
            <p:cNvCxnSpPr>
              <a:stCxn id="59" idx="4"/>
              <a:endCxn id="61" idx="0"/>
            </p:cNvCxnSpPr>
            <p:nvPr/>
          </p:nvCxnSpPr>
          <p:spPr>
            <a:xfrm rot="5400000">
              <a:off x="2228905" y="489572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8" name="Straight Connector 67"/>
            <p:cNvCxnSpPr>
              <a:stCxn id="61" idx="4"/>
              <a:endCxn id="63" idx="0"/>
            </p:cNvCxnSpPr>
            <p:nvPr/>
          </p:nvCxnSpPr>
          <p:spPr>
            <a:xfrm rot="5400000">
              <a:off x="2228905" y="535292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9" name="Straight Connector 68"/>
            <p:cNvCxnSpPr>
              <a:stCxn id="63" idx="4"/>
              <a:endCxn id="65" idx="0"/>
            </p:cNvCxnSpPr>
            <p:nvPr/>
          </p:nvCxnSpPr>
          <p:spPr>
            <a:xfrm rot="5400000">
              <a:off x="2228905" y="581012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74612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539720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2" name="Straight Connector 71"/>
            <p:cNvCxnSpPr>
              <a:stCxn id="70" idx="6"/>
              <a:endCxn id="71" idx="2"/>
            </p:cNvCxnSpPr>
            <p:nvPr/>
          </p:nvCxnSpPr>
          <p:spPr>
            <a:xfrm>
              <a:off x="188912" y="6485759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989441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1443033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5" name="Straight Connector 74"/>
            <p:cNvCxnSpPr>
              <a:stCxn id="73" idx="6"/>
              <a:endCxn id="74" idx="2"/>
            </p:cNvCxnSpPr>
            <p:nvPr/>
          </p:nvCxnSpPr>
          <p:spPr>
            <a:xfrm>
              <a:off x="1103741" y="6485759"/>
              <a:ext cx="33929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6" name="Straight Connector 75"/>
            <p:cNvCxnSpPr>
              <a:stCxn id="73" idx="2"/>
              <a:endCxn id="71" idx="6"/>
            </p:cNvCxnSpPr>
            <p:nvPr/>
          </p:nvCxnSpPr>
          <p:spPr>
            <a:xfrm rot="10800000">
              <a:off x="654021" y="6485759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7" name="Straight Connector 76"/>
            <p:cNvCxnSpPr>
              <a:stCxn id="20" idx="4"/>
              <a:endCxn id="71" idx="0"/>
            </p:cNvCxnSpPr>
            <p:nvPr/>
          </p:nvCxnSpPr>
          <p:spPr>
            <a:xfrm rot="5400000">
              <a:off x="427738" y="6257889"/>
              <a:ext cx="33985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8" name="Straight Connector 77"/>
            <p:cNvCxnSpPr>
              <a:stCxn id="19" idx="4"/>
              <a:endCxn id="70" idx="0"/>
            </p:cNvCxnSpPr>
            <p:nvPr/>
          </p:nvCxnSpPr>
          <p:spPr>
            <a:xfrm rot="5400000">
              <a:off x="-37370" y="6257889"/>
              <a:ext cx="33985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9" name="Straight Connector 78"/>
            <p:cNvCxnSpPr>
              <a:stCxn id="32" idx="4"/>
              <a:endCxn id="74" idx="0"/>
            </p:cNvCxnSpPr>
            <p:nvPr/>
          </p:nvCxnSpPr>
          <p:spPr>
            <a:xfrm rot="5400000">
              <a:off x="1330654" y="6257492"/>
              <a:ext cx="34064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0" name="Straight Connector 79"/>
            <p:cNvCxnSpPr>
              <a:stCxn id="31" idx="4"/>
              <a:endCxn id="73" idx="0"/>
            </p:cNvCxnSpPr>
            <p:nvPr/>
          </p:nvCxnSpPr>
          <p:spPr>
            <a:xfrm rot="5400000">
              <a:off x="877459" y="6257889"/>
              <a:ext cx="33985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1" name="Oval 80"/>
            <p:cNvSpPr>
              <a:spLocks noChangeAspect="1"/>
            </p:cNvSpPr>
            <p:nvPr/>
          </p:nvSpPr>
          <p:spPr>
            <a:xfrm>
              <a:off x="1900572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2" name="Straight Connector 81"/>
            <p:cNvCxnSpPr>
              <a:stCxn id="74" idx="6"/>
              <a:endCxn id="81" idx="2"/>
            </p:cNvCxnSpPr>
            <p:nvPr/>
          </p:nvCxnSpPr>
          <p:spPr>
            <a:xfrm>
              <a:off x="1557333" y="6485759"/>
              <a:ext cx="343239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3" name="Straight Connector 82"/>
            <p:cNvCxnSpPr>
              <a:stCxn id="54" idx="4"/>
              <a:endCxn id="81" idx="0"/>
            </p:cNvCxnSpPr>
            <p:nvPr/>
          </p:nvCxnSpPr>
          <p:spPr>
            <a:xfrm rot="5400000">
              <a:off x="1790170" y="6259469"/>
              <a:ext cx="33669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2341617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5" name="Straight Connector 84"/>
            <p:cNvCxnSpPr>
              <a:stCxn id="81" idx="6"/>
              <a:endCxn id="84" idx="2"/>
            </p:cNvCxnSpPr>
            <p:nvPr/>
          </p:nvCxnSpPr>
          <p:spPr>
            <a:xfrm>
              <a:off x="2014872" y="6485759"/>
              <a:ext cx="326745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6" name="Straight Connector 85"/>
            <p:cNvCxnSpPr>
              <a:stCxn id="65" idx="4"/>
              <a:endCxn id="84" idx="0"/>
            </p:cNvCxnSpPr>
            <p:nvPr/>
          </p:nvCxnSpPr>
          <p:spPr>
            <a:xfrm rot="5400000">
              <a:off x="2233192" y="6261446"/>
              <a:ext cx="33273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88" name="Freeform 87"/>
          <p:cNvSpPr/>
          <p:nvPr/>
        </p:nvSpPr>
        <p:spPr bwMode="auto">
          <a:xfrm>
            <a:off x="925256" y="1066800"/>
            <a:ext cx="1143000" cy="1295400"/>
          </a:xfrm>
          <a:custGeom>
            <a:avLst/>
            <a:gdLst>
              <a:gd name="connsiteX0" fmla="*/ 258410 w 2109889"/>
              <a:gd name="connsiteY0" fmla="*/ 195167 h 1436266"/>
              <a:gd name="connsiteX1" fmla="*/ 1866599 w 2109889"/>
              <a:gd name="connsiteY1" fmla="*/ 195167 h 1436266"/>
              <a:gd name="connsiteX2" fmla="*/ 1718151 w 2109889"/>
              <a:gd name="connsiteY2" fmla="*/ 591000 h 1436266"/>
              <a:gd name="connsiteX3" fmla="*/ 316140 w 2109889"/>
              <a:gd name="connsiteY3" fmla="*/ 1366171 h 1436266"/>
              <a:gd name="connsiteX4" fmla="*/ 258410 w 2109889"/>
              <a:gd name="connsiteY4" fmla="*/ 195167 h 143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9889" h="1436266">
                <a:moveTo>
                  <a:pt x="258410" y="195167"/>
                </a:moveTo>
                <a:cubicBezTo>
                  <a:pt x="516820" y="0"/>
                  <a:pt x="1623309" y="129195"/>
                  <a:pt x="1866599" y="195167"/>
                </a:cubicBezTo>
                <a:cubicBezTo>
                  <a:pt x="2109889" y="261139"/>
                  <a:pt x="1976561" y="395833"/>
                  <a:pt x="1718151" y="591000"/>
                </a:cubicBezTo>
                <a:cubicBezTo>
                  <a:pt x="1459741" y="786167"/>
                  <a:pt x="556681" y="1436266"/>
                  <a:pt x="316140" y="1366171"/>
                </a:cubicBezTo>
                <a:cubicBezTo>
                  <a:pt x="75599" y="1296076"/>
                  <a:pt x="0" y="390334"/>
                  <a:pt x="258410" y="19516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9" name="Freeform 88"/>
          <p:cNvSpPr/>
          <p:nvPr/>
        </p:nvSpPr>
        <p:spPr bwMode="auto">
          <a:xfrm>
            <a:off x="2362200" y="990600"/>
            <a:ext cx="1321032" cy="1371600"/>
          </a:xfrm>
          <a:custGeom>
            <a:avLst/>
            <a:gdLst>
              <a:gd name="connsiteX0" fmla="*/ 1969688 w 2148376"/>
              <a:gd name="connsiteY0" fmla="*/ 463179 h 1367546"/>
              <a:gd name="connsiteX1" fmla="*/ 1590320 w 2148376"/>
              <a:gd name="connsiteY1" fmla="*/ 92086 h 1367546"/>
              <a:gd name="connsiteX2" fmla="*/ 188309 w 2148376"/>
              <a:gd name="connsiteY2" fmla="*/ 1015695 h 1367546"/>
              <a:gd name="connsiteX3" fmla="*/ 460464 w 2148376"/>
              <a:gd name="connsiteY3" fmla="*/ 1337308 h 1367546"/>
              <a:gd name="connsiteX4" fmla="*/ 1903711 w 2148376"/>
              <a:gd name="connsiteY4" fmla="*/ 1197118 h 1367546"/>
              <a:gd name="connsiteX5" fmla="*/ 1928452 w 2148376"/>
              <a:gd name="connsiteY5" fmla="*/ 314742 h 1367546"/>
              <a:gd name="connsiteX6" fmla="*/ 1944946 w 2148376"/>
              <a:gd name="connsiteY6" fmla="*/ 413700 h 136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8376" h="1367546">
                <a:moveTo>
                  <a:pt x="1969688" y="463179"/>
                </a:moveTo>
                <a:cubicBezTo>
                  <a:pt x="1928452" y="231589"/>
                  <a:pt x="1887216" y="0"/>
                  <a:pt x="1590320" y="92086"/>
                </a:cubicBezTo>
                <a:cubicBezTo>
                  <a:pt x="1293424" y="184172"/>
                  <a:pt x="376618" y="808158"/>
                  <a:pt x="188309" y="1015695"/>
                </a:cubicBezTo>
                <a:cubicBezTo>
                  <a:pt x="0" y="1223232"/>
                  <a:pt x="174564" y="1307071"/>
                  <a:pt x="460464" y="1337308"/>
                </a:cubicBezTo>
                <a:cubicBezTo>
                  <a:pt x="746364" y="1367545"/>
                  <a:pt x="1659046" y="1367546"/>
                  <a:pt x="1903711" y="1197118"/>
                </a:cubicBezTo>
                <a:cubicBezTo>
                  <a:pt x="2148376" y="1026690"/>
                  <a:pt x="1921580" y="445312"/>
                  <a:pt x="1928452" y="314742"/>
                </a:cubicBezTo>
                <a:cubicBezTo>
                  <a:pt x="1935324" y="184172"/>
                  <a:pt x="1944946" y="413700"/>
                  <a:pt x="1944946" y="413700"/>
                </a:cubicBezTo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1" name="Oval 90"/>
          <p:cNvSpPr/>
          <p:nvPr/>
        </p:nvSpPr>
        <p:spPr bwMode="auto">
          <a:xfrm rot="18899929">
            <a:off x="1400930" y="1474736"/>
            <a:ext cx="1670945" cy="439802"/>
          </a:xfrm>
          <a:prstGeom prst="ellipse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4" name="Rounded Rectangle 93"/>
          <p:cNvSpPr/>
          <p:nvPr/>
        </p:nvSpPr>
        <p:spPr bwMode="auto">
          <a:xfrm>
            <a:off x="914400" y="2503744"/>
            <a:ext cx="1306255" cy="7620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5" name="Rounded Rectangle 94"/>
          <p:cNvSpPr/>
          <p:nvPr/>
        </p:nvSpPr>
        <p:spPr bwMode="auto">
          <a:xfrm>
            <a:off x="2373056" y="2514600"/>
            <a:ext cx="1219200" cy="7620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96" name="Straight Arrow Connector 95"/>
          <p:cNvCxnSpPr/>
          <p:nvPr/>
        </p:nvCxnSpPr>
        <p:spPr bwMode="auto">
          <a:xfrm>
            <a:off x="2286000" y="1752600"/>
            <a:ext cx="838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 bwMode="auto">
          <a:xfrm>
            <a:off x="1219200" y="1752600"/>
            <a:ext cx="838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 bwMode="auto">
          <a:xfrm rot="5400000">
            <a:off x="2667794" y="2437606"/>
            <a:ext cx="608806" cy="7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 bwMode="auto">
          <a:xfrm rot="5400000">
            <a:off x="838994" y="2437606"/>
            <a:ext cx="609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 bwMode="auto">
          <a:xfrm rot="5400000">
            <a:off x="1524794" y="2437606"/>
            <a:ext cx="609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 bwMode="auto">
          <a:xfrm>
            <a:off x="1905000" y="2895600"/>
            <a:ext cx="838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2" name="Picture 101" descr="B52-Carpet-Bombing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143000"/>
            <a:ext cx="5126638" cy="2895600"/>
          </a:xfrm>
          <a:prstGeom prst="rect">
            <a:avLst/>
          </a:prstGeom>
        </p:spPr>
      </p:pic>
      <p:pic>
        <p:nvPicPr>
          <p:cNvPr id="99" name="Picture 98" descr="bombs_explo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4038600"/>
            <a:ext cx="3088532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Focused Inference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grpSp>
        <p:nvGrpSpPr>
          <p:cNvPr id="6" name="Group 118"/>
          <p:cNvGrpSpPr/>
          <p:nvPr/>
        </p:nvGrpSpPr>
        <p:grpSpPr>
          <a:xfrm>
            <a:off x="1077656" y="1219200"/>
            <a:ext cx="2382893" cy="1940846"/>
            <a:chOff x="74612" y="4602063"/>
            <a:chExt cx="2382893" cy="1940846"/>
          </a:xfrm>
        </p:grpSpPr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76200" y="46028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Oval 120"/>
            <p:cNvSpPr>
              <a:spLocks noChangeAspect="1"/>
            </p:cNvSpPr>
            <p:nvPr/>
          </p:nvSpPr>
          <p:spPr>
            <a:xfrm>
              <a:off x="541308" y="46028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2" name="Straight Connector 121"/>
            <p:cNvCxnSpPr>
              <a:stCxn id="120" idx="6"/>
              <a:endCxn id="121" idx="2"/>
            </p:cNvCxnSpPr>
            <p:nvPr/>
          </p:nvCxnSpPr>
          <p:spPr>
            <a:xfrm>
              <a:off x="190500" y="4660007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23" name="Oval 122"/>
            <p:cNvSpPr>
              <a:spLocks noChangeAspect="1"/>
            </p:cNvSpPr>
            <p:nvPr/>
          </p:nvSpPr>
          <p:spPr>
            <a:xfrm>
              <a:off x="76200" y="50600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Oval 123"/>
            <p:cNvSpPr>
              <a:spLocks noChangeAspect="1"/>
            </p:cNvSpPr>
            <p:nvPr/>
          </p:nvSpPr>
          <p:spPr>
            <a:xfrm>
              <a:off x="541308" y="50600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5" name="Straight Connector 124"/>
            <p:cNvCxnSpPr>
              <a:stCxn id="123" idx="6"/>
              <a:endCxn id="124" idx="2"/>
            </p:cNvCxnSpPr>
            <p:nvPr/>
          </p:nvCxnSpPr>
          <p:spPr>
            <a:xfrm>
              <a:off x="190500" y="5117207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6" name="Straight Connector 125"/>
            <p:cNvCxnSpPr>
              <a:stCxn id="120" idx="4"/>
              <a:endCxn id="123" idx="0"/>
            </p:cNvCxnSpPr>
            <p:nvPr/>
          </p:nvCxnSpPr>
          <p:spPr>
            <a:xfrm rot="5400000">
              <a:off x="-38100" y="48886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7" name="Straight Connector 126"/>
            <p:cNvCxnSpPr>
              <a:stCxn id="121" idx="4"/>
              <a:endCxn id="124" idx="0"/>
            </p:cNvCxnSpPr>
            <p:nvPr/>
          </p:nvCxnSpPr>
          <p:spPr>
            <a:xfrm rot="5400000">
              <a:off x="427008" y="48886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28" name="Oval 127"/>
            <p:cNvSpPr>
              <a:spLocks noChangeAspect="1"/>
            </p:cNvSpPr>
            <p:nvPr/>
          </p:nvSpPr>
          <p:spPr>
            <a:xfrm>
              <a:off x="76200" y="55172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Oval 128"/>
            <p:cNvSpPr>
              <a:spLocks noChangeAspect="1"/>
            </p:cNvSpPr>
            <p:nvPr/>
          </p:nvSpPr>
          <p:spPr>
            <a:xfrm>
              <a:off x="541308" y="55172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0" name="Straight Connector 129"/>
            <p:cNvCxnSpPr>
              <a:stCxn id="128" idx="6"/>
              <a:endCxn id="129" idx="2"/>
            </p:cNvCxnSpPr>
            <p:nvPr/>
          </p:nvCxnSpPr>
          <p:spPr>
            <a:xfrm>
              <a:off x="190500" y="5574407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31" name="Oval 130"/>
            <p:cNvSpPr>
              <a:spLocks noChangeAspect="1"/>
            </p:cNvSpPr>
            <p:nvPr/>
          </p:nvSpPr>
          <p:spPr>
            <a:xfrm>
              <a:off x="76200" y="59744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Oval 131"/>
            <p:cNvSpPr>
              <a:spLocks noChangeAspect="1"/>
            </p:cNvSpPr>
            <p:nvPr/>
          </p:nvSpPr>
          <p:spPr>
            <a:xfrm>
              <a:off x="541308" y="59744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3" name="Straight Connector 132"/>
            <p:cNvCxnSpPr>
              <a:stCxn id="131" idx="6"/>
              <a:endCxn id="132" idx="2"/>
            </p:cNvCxnSpPr>
            <p:nvPr/>
          </p:nvCxnSpPr>
          <p:spPr>
            <a:xfrm>
              <a:off x="190500" y="6031607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34" name="Oval 133"/>
            <p:cNvSpPr>
              <a:spLocks noChangeAspect="1"/>
            </p:cNvSpPr>
            <p:nvPr/>
          </p:nvSpPr>
          <p:spPr>
            <a:xfrm>
              <a:off x="991029" y="46028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Oval 134"/>
            <p:cNvSpPr>
              <a:spLocks noChangeAspect="1"/>
            </p:cNvSpPr>
            <p:nvPr/>
          </p:nvSpPr>
          <p:spPr>
            <a:xfrm>
              <a:off x="1444621" y="46020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6" name="Straight Connector 135"/>
            <p:cNvCxnSpPr>
              <a:stCxn id="134" idx="6"/>
              <a:endCxn id="135" idx="2"/>
            </p:cNvCxnSpPr>
            <p:nvPr/>
          </p:nvCxnSpPr>
          <p:spPr>
            <a:xfrm flipV="1">
              <a:off x="1105329" y="46592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37" name="Oval 136"/>
            <p:cNvSpPr>
              <a:spLocks noChangeAspect="1"/>
            </p:cNvSpPr>
            <p:nvPr/>
          </p:nvSpPr>
          <p:spPr>
            <a:xfrm>
              <a:off x="991029" y="50600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Oval 137"/>
            <p:cNvSpPr>
              <a:spLocks noChangeAspect="1"/>
            </p:cNvSpPr>
            <p:nvPr/>
          </p:nvSpPr>
          <p:spPr>
            <a:xfrm>
              <a:off x="1444621" y="50592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9" name="Straight Connector 138"/>
            <p:cNvCxnSpPr>
              <a:stCxn id="137" idx="6"/>
              <a:endCxn id="138" idx="2"/>
            </p:cNvCxnSpPr>
            <p:nvPr/>
          </p:nvCxnSpPr>
          <p:spPr>
            <a:xfrm flipV="1">
              <a:off x="1105329" y="51164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40" name="Oval 139"/>
            <p:cNvSpPr>
              <a:spLocks noChangeAspect="1"/>
            </p:cNvSpPr>
            <p:nvPr/>
          </p:nvSpPr>
          <p:spPr>
            <a:xfrm>
              <a:off x="991029" y="55172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Oval 140"/>
            <p:cNvSpPr>
              <a:spLocks noChangeAspect="1"/>
            </p:cNvSpPr>
            <p:nvPr/>
          </p:nvSpPr>
          <p:spPr>
            <a:xfrm>
              <a:off x="1444621" y="55164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42" name="Straight Connector 141"/>
            <p:cNvCxnSpPr>
              <a:stCxn id="140" idx="6"/>
              <a:endCxn id="141" idx="2"/>
            </p:cNvCxnSpPr>
            <p:nvPr/>
          </p:nvCxnSpPr>
          <p:spPr>
            <a:xfrm flipV="1">
              <a:off x="1105329" y="55736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43" name="Oval 142"/>
            <p:cNvSpPr>
              <a:spLocks noChangeAspect="1"/>
            </p:cNvSpPr>
            <p:nvPr/>
          </p:nvSpPr>
          <p:spPr>
            <a:xfrm>
              <a:off x="991029" y="59744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Oval 143"/>
            <p:cNvSpPr>
              <a:spLocks noChangeAspect="1"/>
            </p:cNvSpPr>
            <p:nvPr/>
          </p:nvSpPr>
          <p:spPr>
            <a:xfrm>
              <a:off x="1444621" y="59736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45" name="Straight Connector 144"/>
            <p:cNvCxnSpPr>
              <a:stCxn id="143" idx="6"/>
              <a:endCxn id="144" idx="2"/>
            </p:cNvCxnSpPr>
            <p:nvPr/>
          </p:nvCxnSpPr>
          <p:spPr>
            <a:xfrm flipV="1">
              <a:off x="1105329" y="60308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6" name="Straight Connector 145"/>
            <p:cNvCxnSpPr>
              <a:stCxn id="140" idx="2"/>
              <a:endCxn id="129" idx="6"/>
            </p:cNvCxnSpPr>
            <p:nvPr/>
          </p:nvCxnSpPr>
          <p:spPr>
            <a:xfrm rot="10800000">
              <a:off x="655609" y="5574407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7" name="Straight Connector 146"/>
            <p:cNvCxnSpPr>
              <a:stCxn id="143" idx="2"/>
              <a:endCxn id="132" idx="6"/>
            </p:cNvCxnSpPr>
            <p:nvPr/>
          </p:nvCxnSpPr>
          <p:spPr>
            <a:xfrm rot="10800000">
              <a:off x="655609" y="6031607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8" name="Straight Connector 147"/>
            <p:cNvCxnSpPr>
              <a:stCxn id="124" idx="6"/>
              <a:endCxn id="137" idx="2"/>
            </p:cNvCxnSpPr>
            <p:nvPr/>
          </p:nvCxnSpPr>
          <p:spPr>
            <a:xfrm>
              <a:off x="655608" y="5117207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9" name="Straight Connector 148"/>
            <p:cNvCxnSpPr>
              <a:stCxn id="121" idx="6"/>
              <a:endCxn id="134" idx="2"/>
            </p:cNvCxnSpPr>
            <p:nvPr/>
          </p:nvCxnSpPr>
          <p:spPr>
            <a:xfrm>
              <a:off x="655608" y="4660007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0" name="Straight Connector 149"/>
            <p:cNvCxnSpPr>
              <a:stCxn id="124" idx="4"/>
              <a:endCxn id="129" idx="0"/>
            </p:cNvCxnSpPr>
            <p:nvPr/>
          </p:nvCxnSpPr>
          <p:spPr>
            <a:xfrm rot="5400000">
              <a:off x="427008" y="53458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1" name="Straight Connector 150"/>
            <p:cNvCxnSpPr>
              <a:stCxn id="123" idx="4"/>
              <a:endCxn id="128" idx="0"/>
            </p:cNvCxnSpPr>
            <p:nvPr/>
          </p:nvCxnSpPr>
          <p:spPr>
            <a:xfrm rot="5400000">
              <a:off x="-38100" y="53458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2" name="Straight Connector 151"/>
            <p:cNvCxnSpPr>
              <a:stCxn id="129" idx="4"/>
              <a:endCxn id="132" idx="0"/>
            </p:cNvCxnSpPr>
            <p:nvPr/>
          </p:nvCxnSpPr>
          <p:spPr>
            <a:xfrm rot="5400000">
              <a:off x="427008" y="58030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3" name="Straight Connector 152"/>
            <p:cNvCxnSpPr>
              <a:stCxn id="128" idx="4"/>
              <a:endCxn id="131" idx="0"/>
            </p:cNvCxnSpPr>
            <p:nvPr/>
          </p:nvCxnSpPr>
          <p:spPr>
            <a:xfrm rot="5400000">
              <a:off x="-38100" y="58030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4" name="Straight Connector 153"/>
            <p:cNvCxnSpPr>
              <a:stCxn id="134" idx="4"/>
              <a:endCxn id="137" idx="0"/>
            </p:cNvCxnSpPr>
            <p:nvPr/>
          </p:nvCxnSpPr>
          <p:spPr>
            <a:xfrm rot="5400000">
              <a:off x="876729" y="48886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5" name="Straight Connector 154"/>
            <p:cNvCxnSpPr>
              <a:stCxn id="135" idx="4"/>
              <a:endCxn id="138" idx="0"/>
            </p:cNvCxnSpPr>
            <p:nvPr/>
          </p:nvCxnSpPr>
          <p:spPr>
            <a:xfrm rot="5400000">
              <a:off x="1330321" y="4887813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6" name="Straight Connector 155"/>
            <p:cNvCxnSpPr>
              <a:stCxn id="138" idx="4"/>
              <a:endCxn id="141" idx="0"/>
            </p:cNvCxnSpPr>
            <p:nvPr/>
          </p:nvCxnSpPr>
          <p:spPr>
            <a:xfrm rot="5400000">
              <a:off x="1330321" y="5345013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7" name="Straight Connector 156"/>
            <p:cNvCxnSpPr>
              <a:stCxn id="137" idx="4"/>
              <a:endCxn id="140" idx="0"/>
            </p:cNvCxnSpPr>
            <p:nvPr/>
          </p:nvCxnSpPr>
          <p:spPr>
            <a:xfrm rot="5400000">
              <a:off x="876729" y="53458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8" name="Straight Connector 157"/>
            <p:cNvCxnSpPr>
              <a:stCxn id="141" idx="4"/>
              <a:endCxn id="144" idx="0"/>
            </p:cNvCxnSpPr>
            <p:nvPr/>
          </p:nvCxnSpPr>
          <p:spPr>
            <a:xfrm rot="5400000">
              <a:off x="1330321" y="5802213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9" name="Straight Connector 158"/>
            <p:cNvCxnSpPr>
              <a:stCxn id="140" idx="4"/>
              <a:endCxn id="143" idx="0"/>
            </p:cNvCxnSpPr>
            <p:nvPr/>
          </p:nvCxnSpPr>
          <p:spPr>
            <a:xfrm rot="5400000">
              <a:off x="876729" y="58030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60" name="Oval 159"/>
            <p:cNvSpPr>
              <a:spLocks noChangeAspect="1"/>
            </p:cNvSpPr>
            <p:nvPr/>
          </p:nvSpPr>
          <p:spPr>
            <a:xfrm>
              <a:off x="1902160" y="46060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61" name="Straight Connector 160"/>
            <p:cNvCxnSpPr>
              <a:endCxn id="160" idx="2"/>
            </p:cNvCxnSpPr>
            <p:nvPr/>
          </p:nvCxnSpPr>
          <p:spPr>
            <a:xfrm flipV="1">
              <a:off x="1562868" y="46631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62" name="Oval 161"/>
            <p:cNvSpPr>
              <a:spLocks noChangeAspect="1"/>
            </p:cNvSpPr>
            <p:nvPr/>
          </p:nvSpPr>
          <p:spPr>
            <a:xfrm>
              <a:off x="1902160" y="50632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63" name="Straight Connector 162"/>
            <p:cNvCxnSpPr>
              <a:endCxn id="162" idx="2"/>
            </p:cNvCxnSpPr>
            <p:nvPr/>
          </p:nvCxnSpPr>
          <p:spPr>
            <a:xfrm flipV="1">
              <a:off x="1562868" y="51203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64" name="Oval 163"/>
            <p:cNvSpPr>
              <a:spLocks noChangeAspect="1"/>
            </p:cNvSpPr>
            <p:nvPr/>
          </p:nvSpPr>
          <p:spPr>
            <a:xfrm>
              <a:off x="1902160" y="55204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65" name="Straight Connector 164"/>
            <p:cNvCxnSpPr>
              <a:endCxn id="164" idx="2"/>
            </p:cNvCxnSpPr>
            <p:nvPr/>
          </p:nvCxnSpPr>
          <p:spPr>
            <a:xfrm flipV="1">
              <a:off x="1562868" y="55775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66" name="Oval 165"/>
            <p:cNvSpPr>
              <a:spLocks noChangeAspect="1"/>
            </p:cNvSpPr>
            <p:nvPr/>
          </p:nvSpPr>
          <p:spPr>
            <a:xfrm>
              <a:off x="1902160" y="59776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67" name="Straight Connector 166"/>
            <p:cNvCxnSpPr>
              <a:endCxn id="166" idx="2"/>
            </p:cNvCxnSpPr>
            <p:nvPr/>
          </p:nvCxnSpPr>
          <p:spPr>
            <a:xfrm flipV="1">
              <a:off x="1562868" y="60347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68" name="Straight Connector 167"/>
            <p:cNvCxnSpPr>
              <a:stCxn id="160" idx="4"/>
              <a:endCxn id="162" idx="0"/>
            </p:cNvCxnSpPr>
            <p:nvPr/>
          </p:nvCxnSpPr>
          <p:spPr>
            <a:xfrm rot="5400000">
              <a:off x="1787860" y="489176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69" name="Straight Connector 168"/>
            <p:cNvCxnSpPr>
              <a:stCxn id="162" idx="4"/>
              <a:endCxn id="164" idx="0"/>
            </p:cNvCxnSpPr>
            <p:nvPr/>
          </p:nvCxnSpPr>
          <p:spPr>
            <a:xfrm rot="5400000">
              <a:off x="1787860" y="534896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0" name="Straight Connector 169"/>
            <p:cNvCxnSpPr>
              <a:stCxn id="164" idx="4"/>
              <a:endCxn id="166" idx="0"/>
            </p:cNvCxnSpPr>
            <p:nvPr/>
          </p:nvCxnSpPr>
          <p:spPr>
            <a:xfrm rot="5400000">
              <a:off x="1787860" y="580616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71" name="Oval 170"/>
            <p:cNvSpPr>
              <a:spLocks noChangeAspect="1"/>
            </p:cNvSpPr>
            <p:nvPr/>
          </p:nvSpPr>
          <p:spPr>
            <a:xfrm>
              <a:off x="2343205" y="46099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72" name="Straight Connector 171"/>
            <p:cNvCxnSpPr>
              <a:endCxn id="171" idx="2"/>
            </p:cNvCxnSpPr>
            <p:nvPr/>
          </p:nvCxnSpPr>
          <p:spPr>
            <a:xfrm flipV="1">
              <a:off x="2003913" y="46671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73" name="Oval 172"/>
            <p:cNvSpPr>
              <a:spLocks noChangeAspect="1"/>
            </p:cNvSpPr>
            <p:nvPr/>
          </p:nvSpPr>
          <p:spPr>
            <a:xfrm>
              <a:off x="2343205" y="50671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74" name="Straight Connector 173"/>
            <p:cNvCxnSpPr>
              <a:endCxn id="173" idx="2"/>
            </p:cNvCxnSpPr>
            <p:nvPr/>
          </p:nvCxnSpPr>
          <p:spPr>
            <a:xfrm flipV="1">
              <a:off x="2003913" y="51243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75" name="Oval 174"/>
            <p:cNvSpPr>
              <a:spLocks noChangeAspect="1"/>
            </p:cNvSpPr>
            <p:nvPr/>
          </p:nvSpPr>
          <p:spPr>
            <a:xfrm>
              <a:off x="2343205" y="55243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76" name="Straight Connector 175"/>
            <p:cNvCxnSpPr>
              <a:endCxn id="175" idx="2"/>
            </p:cNvCxnSpPr>
            <p:nvPr/>
          </p:nvCxnSpPr>
          <p:spPr>
            <a:xfrm flipV="1">
              <a:off x="2003913" y="55815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77" name="Oval 176"/>
            <p:cNvSpPr>
              <a:spLocks noChangeAspect="1"/>
            </p:cNvSpPr>
            <p:nvPr/>
          </p:nvSpPr>
          <p:spPr>
            <a:xfrm>
              <a:off x="2343205" y="59815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78" name="Straight Connector 177"/>
            <p:cNvCxnSpPr>
              <a:endCxn id="177" idx="2"/>
            </p:cNvCxnSpPr>
            <p:nvPr/>
          </p:nvCxnSpPr>
          <p:spPr>
            <a:xfrm flipV="1">
              <a:off x="2003913" y="60387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9" name="Straight Connector 178"/>
            <p:cNvCxnSpPr>
              <a:stCxn id="171" idx="4"/>
              <a:endCxn id="173" idx="0"/>
            </p:cNvCxnSpPr>
            <p:nvPr/>
          </p:nvCxnSpPr>
          <p:spPr>
            <a:xfrm rot="5400000">
              <a:off x="2228905" y="489572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0" name="Straight Connector 179"/>
            <p:cNvCxnSpPr>
              <a:stCxn id="173" idx="4"/>
              <a:endCxn id="175" idx="0"/>
            </p:cNvCxnSpPr>
            <p:nvPr/>
          </p:nvCxnSpPr>
          <p:spPr>
            <a:xfrm rot="5400000">
              <a:off x="2228905" y="535292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1" name="Straight Connector 180"/>
            <p:cNvCxnSpPr>
              <a:stCxn id="175" idx="4"/>
              <a:endCxn id="177" idx="0"/>
            </p:cNvCxnSpPr>
            <p:nvPr/>
          </p:nvCxnSpPr>
          <p:spPr>
            <a:xfrm rot="5400000">
              <a:off x="2228905" y="581012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82" name="Oval 181"/>
            <p:cNvSpPr>
              <a:spLocks noChangeAspect="1"/>
            </p:cNvSpPr>
            <p:nvPr/>
          </p:nvSpPr>
          <p:spPr>
            <a:xfrm>
              <a:off x="74612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Oval 182"/>
            <p:cNvSpPr>
              <a:spLocks noChangeAspect="1"/>
            </p:cNvSpPr>
            <p:nvPr/>
          </p:nvSpPr>
          <p:spPr>
            <a:xfrm>
              <a:off x="539720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4" name="Straight Connector 183"/>
            <p:cNvCxnSpPr>
              <a:stCxn id="182" idx="6"/>
              <a:endCxn id="183" idx="2"/>
            </p:cNvCxnSpPr>
            <p:nvPr/>
          </p:nvCxnSpPr>
          <p:spPr>
            <a:xfrm>
              <a:off x="188912" y="6485759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85" name="Oval 184"/>
            <p:cNvSpPr>
              <a:spLocks noChangeAspect="1"/>
            </p:cNvSpPr>
            <p:nvPr/>
          </p:nvSpPr>
          <p:spPr>
            <a:xfrm>
              <a:off x="989441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Oval 185"/>
            <p:cNvSpPr>
              <a:spLocks noChangeAspect="1"/>
            </p:cNvSpPr>
            <p:nvPr/>
          </p:nvSpPr>
          <p:spPr>
            <a:xfrm>
              <a:off x="1443033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7" name="Straight Connector 186"/>
            <p:cNvCxnSpPr>
              <a:stCxn id="185" idx="6"/>
              <a:endCxn id="186" idx="2"/>
            </p:cNvCxnSpPr>
            <p:nvPr/>
          </p:nvCxnSpPr>
          <p:spPr>
            <a:xfrm>
              <a:off x="1103741" y="6485759"/>
              <a:ext cx="33929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8" name="Straight Connector 187"/>
            <p:cNvCxnSpPr>
              <a:stCxn id="185" idx="2"/>
              <a:endCxn id="183" idx="6"/>
            </p:cNvCxnSpPr>
            <p:nvPr/>
          </p:nvCxnSpPr>
          <p:spPr>
            <a:xfrm rot="10800000">
              <a:off x="654021" y="6485759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9" name="Straight Connector 188"/>
            <p:cNvCxnSpPr>
              <a:stCxn id="132" idx="4"/>
              <a:endCxn id="183" idx="0"/>
            </p:cNvCxnSpPr>
            <p:nvPr/>
          </p:nvCxnSpPr>
          <p:spPr>
            <a:xfrm rot="5400000">
              <a:off x="427738" y="6257889"/>
              <a:ext cx="33985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0" name="Straight Connector 189"/>
            <p:cNvCxnSpPr>
              <a:stCxn id="131" idx="4"/>
              <a:endCxn id="182" idx="0"/>
            </p:cNvCxnSpPr>
            <p:nvPr/>
          </p:nvCxnSpPr>
          <p:spPr>
            <a:xfrm rot="5400000">
              <a:off x="-37370" y="6257889"/>
              <a:ext cx="33985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1" name="Straight Connector 190"/>
            <p:cNvCxnSpPr>
              <a:stCxn id="144" idx="4"/>
              <a:endCxn id="186" idx="0"/>
            </p:cNvCxnSpPr>
            <p:nvPr/>
          </p:nvCxnSpPr>
          <p:spPr>
            <a:xfrm rot="5400000">
              <a:off x="1330654" y="6257492"/>
              <a:ext cx="34064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2" name="Straight Connector 191"/>
            <p:cNvCxnSpPr>
              <a:stCxn id="143" idx="4"/>
              <a:endCxn id="185" idx="0"/>
            </p:cNvCxnSpPr>
            <p:nvPr/>
          </p:nvCxnSpPr>
          <p:spPr>
            <a:xfrm rot="5400000">
              <a:off x="877459" y="6257889"/>
              <a:ext cx="33985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93" name="Oval 192"/>
            <p:cNvSpPr>
              <a:spLocks noChangeAspect="1"/>
            </p:cNvSpPr>
            <p:nvPr/>
          </p:nvSpPr>
          <p:spPr>
            <a:xfrm>
              <a:off x="1900572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94" name="Straight Connector 193"/>
            <p:cNvCxnSpPr>
              <a:stCxn id="186" idx="6"/>
              <a:endCxn id="193" idx="2"/>
            </p:cNvCxnSpPr>
            <p:nvPr/>
          </p:nvCxnSpPr>
          <p:spPr>
            <a:xfrm>
              <a:off x="1557333" y="6485759"/>
              <a:ext cx="343239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5" name="Straight Connector 194"/>
            <p:cNvCxnSpPr>
              <a:stCxn id="166" idx="4"/>
              <a:endCxn id="193" idx="0"/>
            </p:cNvCxnSpPr>
            <p:nvPr/>
          </p:nvCxnSpPr>
          <p:spPr>
            <a:xfrm rot="5400000">
              <a:off x="1790170" y="6259469"/>
              <a:ext cx="33669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96" name="Oval 195"/>
            <p:cNvSpPr>
              <a:spLocks noChangeAspect="1"/>
            </p:cNvSpPr>
            <p:nvPr/>
          </p:nvSpPr>
          <p:spPr>
            <a:xfrm>
              <a:off x="2341617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97" name="Straight Connector 196"/>
            <p:cNvCxnSpPr>
              <a:stCxn id="193" idx="6"/>
              <a:endCxn id="196" idx="2"/>
            </p:cNvCxnSpPr>
            <p:nvPr/>
          </p:nvCxnSpPr>
          <p:spPr>
            <a:xfrm>
              <a:off x="2014872" y="6485759"/>
              <a:ext cx="326745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8" name="Straight Connector 197"/>
            <p:cNvCxnSpPr>
              <a:stCxn id="177" idx="4"/>
              <a:endCxn id="196" idx="0"/>
            </p:cNvCxnSpPr>
            <p:nvPr/>
          </p:nvCxnSpPr>
          <p:spPr>
            <a:xfrm rot="5400000">
              <a:off x="2233192" y="6261446"/>
              <a:ext cx="33273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199" name="Rounded Rectangle 198"/>
          <p:cNvSpPr/>
          <p:nvPr/>
        </p:nvSpPr>
        <p:spPr bwMode="auto">
          <a:xfrm>
            <a:off x="1001457" y="1143000"/>
            <a:ext cx="761998" cy="7620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0" name="Rounded Rectangle 199"/>
          <p:cNvSpPr/>
          <p:nvPr/>
        </p:nvSpPr>
        <p:spPr bwMode="auto">
          <a:xfrm>
            <a:off x="1894145" y="1143000"/>
            <a:ext cx="761998" cy="7620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1" name="Rounded Rectangle 200"/>
          <p:cNvSpPr/>
          <p:nvPr/>
        </p:nvSpPr>
        <p:spPr bwMode="auto">
          <a:xfrm>
            <a:off x="2819400" y="1143000"/>
            <a:ext cx="761998" cy="7620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202" name="Straight Arrow Connector 201"/>
          <p:cNvCxnSpPr/>
          <p:nvPr/>
        </p:nvCxnSpPr>
        <p:spPr bwMode="auto">
          <a:xfrm>
            <a:off x="1371600" y="1524000"/>
            <a:ext cx="838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3" name="Straight Arrow Connector 202"/>
          <p:cNvCxnSpPr/>
          <p:nvPr/>
        </p:nvCxnSpPr>
        <p:spPr bwMode="auto">
          <a:xfrm>
            <a:off x="2362200" y="1524000"/>
            <a:ext cx="838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04" name="Rounded Rectangle 203"/>
          <p:cNvSpPr/>
          <p:nvPr/>
        </p:nvSpPr>
        <p:spPr bwMode="auto">
          <a:xfrm>
            <a:off x="990600" y="2057400"/>
            <a:ext cx="761998" cy="7620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5" name="Rounded Rectangle 204"/>
          <p:cNvSpPr/>
          <p:nvPr/>
        </p:nvSpPr>
        <p:spPr bwMode="auto">
          <a:xfrm>
            <a:off x="1894145" y="2057400"/>
            <a:ext cx="761998" cy="7620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6" name="Rounded Rectangle 205"/>
          <p:cNvSpPr/>
          <p:nvPr/>
        </p:nvSpPr>
        <p:spPr bwMode="auto">
          <a:xfrm>
            <a:off x="2819400" y="2057400"/>
            <a:ext cx="761998" cy="7620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7" name="Rounded Rectangle 206"/>
          <p:cNvSpPr/>
          <p:nvPr/>
        </p:nvSpPr>
        <p:spPr bwMode="auto">
          <a:xfrm>
            <a:off x="990600" y="2895600"/>
            <a:ext cx="761998" cy="3810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8" name="Rounded Rectangle 207"/>
          <p:cNvSpPr/>
          <p:nvPr/>
        </p:nvSpPr>
        <p:spPr bwMode="auto">
          <a:xfrm>
            <a:off x="1894145" y="2895600"/>
            <a:ext cx="761998" cy="3810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9" name="Rounded Rectangle 208"/>
          <p:cNvSpPr/>
          <p:nvPr/>
        </p:nvSpPr>
        <p:spPr bwMode="auto">
          <a:xfrm>
            <a:off x="2819400" y="2895600"/>
            <a:ext cx="761998" cy="3810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210" name="Straight Arrow Connector 209"/>
          <p:cNvCxnSpPr/>
          <p:nvPr/>
        </p:nvCxnSpPr>
        <p:spPr bwMode="auto">
          <a:xfrm rot="5400000">
            <a:off x="1981994" y="1980406"/>
            <a:ext cx="609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/>
          <p:nvPr/>
        </p:nvCxnSpPr>
        <p:spPr bwMode="auto">
          <a:xfrm rot="5400000">
            <a:off x="2896394" y="1980406"/>
            <a:ext cx="608806" cy="7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2" name="Straight Arrow Connector 211"/>
          <p:cNvCxnSpPr/>
          <p:nvPr/>
        </p:nvCxnSpPr>
        <p:spPr bwMode="auto">
          <a:xfrm rot="5400000">
            <a:off x="1067594" y="1980406"/>
            <a:ext cx="609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3" name="Straight Arrow Connector 212"/>
          <p:cNvCxnSpPr/>
          <p:nvPr/>
        </p:nvCxnSpPr>
        <p:spPr bwMode="auto">
          <a:xfrm rot="5400000">
            <a:off x="1981994" y="2894806"/>
            <a:ext cx="609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/>
          <p:nvPr/>
        </p:nvCxnSpPr>
        <p:spPr bwMode="auto">
          <a:xfrm rot="5400000">
            <a:off x="2896394" y="2894806"/>
            <a:ext cx="608806" cy="7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5" name="Straight Arrow Connector 214"/>
          <p:cNvCxnSpPr/>
          <p:nvPr/>
        </p:nvCxnSpPr>
        <p:spPr bwMode="auto">
          <a:xfrm rot="5400000">
            <a:off x="1067594" y="2894806"/>
            <a:ext cx="609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6" name="Straight Arrow Connector 215"/>
          <p:cNvCxnSpPr/>
          <p:nvPr/>
        </p:nvCxnSpPr>
        <p:spPr bwMode="auto">
          <a:xfrm>
            <a:off x="1371600" y="2438400"/>
            <a:ext cx="838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7" name="Straight Arrow Connector 216"/>
          <p:cNvCxnSpPr/>
          <p:nvPr/>
        </p:nvCxnSpPr>
        <p:spPr bwMode="auto">
          <a:xfrm>
            <a:off x="2362200" y="2438400"/>
            <a:ext cx="838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8" name="Straight Arrow Connector 217"/>
          <p:cNvCxnSpPr/>
          <p:nvPr/>
        </p:nvCxnSpPr>
        <p:spPr bwMode="auto">
          <a:xfrm>
            <a:off x="1524000" y="3048000"/>
            <a:ext cx="609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9" name="Straight Arrow Connector 218"/>
          <p:cNvCxnSpPr/>
          <p:nvPr/>
        </p:nvCxnSpPr>
        <p:spPr bwMode="auto">
          <a:xfrm>
            <a:off x="2438400" y="3048000"/>
            <a:ext cx="609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11" name="Picture 110" descr="super_funny_hilarious_pictures_Sniper_Ca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143000"/>
            <a:ext cx="3048000" cy="3698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can we do with multiple solutions?</a:t>
            </a:r>
          </a:p>
          <a:p>
            <a:pPr lvl="1"/>
            <a:r>
              <a:rPr lang="en-US" dirty="0" smtClean="0"/>
              <a:t>More choices for “human in the loop”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pic>
        <p:nvPicPr>
          <p:cNvPr id="9" name="LazySnapping_Tiny_trim3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8800" y="2133600"/>
            <a:ext cx="5334000" cy="400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7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can we do with multiple solutions?</a:t>
            </a:r>
          </a:p>
          <a:p>
            <a:pPr lvl="1"/>
            <a:r>
              <a:rPr lang="en-US" dirty="0" smtClean="0"/>
              <a:t>More choices for “human in the loop”</a:t>
            </a:r>
          </a:p>
          <a:p>
            <a:pPr lvl="1"/>
            <a:r>
              <a:rPr lang="en-US" dirty="0" smtClean="0"/>
              <a:t>Ranking solutions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grpSp>
        <p:nvGrpSpPr>
          <p:cNvPr id="6" name="Group 13"/>
          <p:cNvGrpSpPr/>
          <p:nvPr/>
        </p:nvGrpSpPr>
        <p:grpSpPr>
          <a:xfrm>
            <a:off x="533400" y="2362200"/>
            <a:ext cx="8001000" cy="3447585"/>
            <a:chOff x="533400" y="2362200"/>
            <a:chExt cx="8001000" cy="34475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" y="2362200"/>
              <a:ext cx="8001000" cy="344758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914400" y="2743200"/>
              <a:ext cx="1143000" cy="7620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1143000" y="2819400"/>
              <a:ext cx="1143000" cy="3810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2286000" y="4930720"/>
              <a:ext cx="3505200" cy="8382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4151" y="5257800"/>
              <a:ext cx="31382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Carreira</a:t>
              </a:r>
              <a:r>
                <a:rPr lang="en-US" sz="1400" dirty="0" smtClean="0"/>
                <a:t> and </a:t>
              </a:r>
              <a:r>
                <a:rPr lang="en-US" sz="1400" dirty="0" err="1" smtClean="0"/>
                <a:t>Sminchisescu</a:t>
              </a:r>
              <a:r>
                <a:rPr lang="en-US" sz="1400" dirty="0" smtClean="0"/>
                <a:t>, CVPR10</a:t>
              </a:r>
              <a:endParaRPr lang="en-US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can we do with multiple solutions?</a:t>
            </a:r>
          </a:p>
          <a:p>
            <a:pPr lvl="1"/>
            <a:r>
              <a:rPr lang="en-US" dirty="0" smtClean="0"/>
              <a:t>More choices for “human in the loop”</a:t>
            </a:r>
          </a:p>
          <a:p>
            <a:pPr lvl="1"/>
            <a:r>
              <a:rPr lang="en-US" dirty="0" smtClean="0"/>
              <a:t>Rank solutions</a:t>
            </a:r>
          </a:p>
          <a:p>
            <a:pPr lvl="1"/>
            <a:r>
              <a:rPr lang="en-US" dirty="0" smtClean="0"/>
              <a:t>Better learning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-Best Mode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grpSp>
        <p:nvGrpSpPr>
          <p:cNvPr id="6" name="Group 19"/>
          <p:cNvGrpSpPr/>
          <p:nvPr/>
        </p:nvGrpSpPr>
        <p:grpSpPr>
          <a:xfrm>
            <a:off x="685800" y="4419600"/>
            <a:ext cx="6858000" cy="1295400"/>
            <a:chOff x="685800" y="4419600"/>
            <a:chExt cx="6858000" cy="1295400"/>
          </a:xfrm>
        </p:grpSpPr>
        <p:grpSp>
          <p:nvGrpSpPr>
            <p:cNvPr id="7" name="Group 19"/>
            <p:cNvGrpSpPr/>
            <p:nvPr/>
          </p:nvGrpSpPr>
          <p:grpSpPr>
            <a:xfrm>
              <a:off x="685800" y="4419600"/>
              <a:ext cx="1981200" cy="1295400"/>
              <a:chOff x="685800" y="4419600"/>
              <a:chExt cx="1981200" cy="1295400"/>
            </a:xfrm>
          </p:grpSpPr>
          <p:sp>
            <p:nvSpPr>
              <p:cNvPr id="18" name="Left Brace 17"/>
              <p:cNvSpPr/>
              <p:nvPr/>
            </p:nvSpPr>
            <p:spPr bwMode="auto">
              <a:xfrm>
                <a:off x="2362200" y="4419600"/>
                <a:ext cx="304800" cy="1295400"/>
              </a:xfrm>
              <a:prstGeom prst="leftBrace">
                <a:avLst/>
              </a:prstGeom>
              <a:noFill/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pic>
            <p:nvPicPr>
              <p:cNvPr id="19" name="Picture 18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2"/>
                  <a:stretch>
                    <a:fillRect/>
                  </a:stretch>
                </p:blipFill>
              </mc:Choice>
              <mc:Fallback>
                <p:blipFill>
                  <a:blip r:embed="rId3"/>
                  <a:stretch>
                    <a:fillRect/>
                  </a:stretch>
                </p:blipFill>
              </mc:Fallback>
            </mc:AlternateContent>
            <p:spPr>
              <a:xfrm>
                <a:off x="685800" y="4953000"/>
                <a:ext cx="1524000" cy="241300"/>
              </a:xfrm>
              <a:prstGeom prst="rect">
                <a:avLst/>
              </a:prstGeom>
            </p:spPr>
          </p:pic>
        </p:grpSp>
        <p:pic>
          <p:nvPicPr>
            <p:cNvPr id="16" name="Picture 1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3048000" y="4549720"/>
              <a:ext cx="4495800" cy="10033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9713E-6 3.031E-6 L -4.49713E-6 -0.405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-Best Mode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grpSp>
        <p:nvGrpSpPr>
          <p:cNvPr id="6" name="Group 19"/>
          <p:cNvGrpSpPr/>
          <p:nvPr/>
        </p:nvGrpSpPr>
        <p:grpSpPr>
          <a:xfrm>
            <a:off x="685800" y="1643832"/>
            <a:ext cx="6858000" cy="1295400"/>
            <a:chOff x="685800" y="4419600"/>
            <a:chExt cx="6858000" cy="1295400"/>
          </a:xfrm>
        </p:grpSpPr>
        <p:grpSp>
          <p:nvGrpSpPr>
            <p:cNvPr id="7" name="Group 19"/>
            <p:cNvGrpSpPr/>
            <p:nvPr/>
          </p:nvGrpSpPr>
          <p:grpSpPr>
            <a:xfrm>
              <a:off x="685800" y="4419600"/>
              <a:ext cx="1981200" cy="1295400"/>
              <a:chOff x="685800" y="4419600"/>
              <a:chExt cx="1981200" cy="1295400"/>
            </a:xfrm>
          </p:grpSpPr>
          <p:sp>
            <p:nvSpPr>
              <p:cNvPr id="18" name="Left Brace 17"/>
              <p:cNvSpPr/>
              <p:nvPr/>
            </p:nvSpPr>
            <p:spPr bwMode="auto">
              <a:xfrm>
                <a:off x="2362200" y="4419600"/>
                <a:ext cx="304800" cy="1295400"/>
              </a:xfrm>
              <a:prstGeom prst="leftBrace">
                <a:avLst/>
              </a:prstGeom>
              <a:noFill/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pic>
            <p:nvPicPr>
              <p:cNvPr id="19" name="Picture 18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2"/>
                  <a:stretch>
                    <a:fillRect/>
                  </a:stretch>
                </p:blipFill>
              </mc:Choice>
              <mc:Fallback>
                <p:blipFill>
                  <a:blip r:embed="rId3"/>
                  <a:stretch>
                    <a:fillRect/>
                  </a:stretch>
                </p:blipFill>
              </mc:Fallback>
            </mc:AlternateContent>
            <p:spPr>
              <a:xfrm>
                <a:off x="685800" y="4953000"/>
                <a:ext cx="1524000" cy="241300"/>
              </a:xfrm>
              <a:prstGeom prst="rect">
                <a:avLst/>
              </a:prstGeom>
            </p:spPr>
          </p:pic>
        </p:grpSp>
        <p:pic>
          <p:nvPicPr>
            <p:cNvPr id="16" name="Picture 1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3048000" y="4549720"/>
              <a:ext cx="4495800" cy="1003300"/>
            </a:xfrm>
            <a:prstGeom prst="rect">
              <a:avLst/>
            </a:prstGeom>
          </p:spPr>
        </p:pic>
      </p:grpSp>
      <p:pic>
        <p:nvPicPr>
          <p:cNvPr id="17" name="Picture 1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590800" y="3581400"/>
            <a:ext cx="2451100" cy="393700"/>
          </a:xfrm>
          <a:prstGeom prst="rect">
            <a:avLst/>
          </a:prstGeom>
        </p:spPr>
      </p:pic>
      <p:grpSp>
        <p:nvGrpSpPr>
          <p:cNvPr id="8" name="Group 31"/>
          <p:cNvGrpSpPr/>
          <p:nvPr/>
        </p:nvGrpSpPr>
        <p:grpSpPr>
          <a:xfrm>
            <a:off x="914400" y="4191000"/>
            <a:ext cx="5016500" cy="2133600"/>
            <a:chOff x="914400" y="4191000"/>
            <a:chExt cx="5016500" cy="2133600"/>
          </a:xfrm>
        </p:grpSpPr>
        <p:sp>
          <p:nvSpPr>
            <p:cNvPr id="20" name="Line 1"/>
            <p:cNvSpPr>
              <a:spLocks noChangeShapeType="1"/>
            </p:cNvSpPr>
            <p:nvPr/>
          </p:nvSpPr>
          <p:spPr bwMode="auto">
            <a:xfrm flipH="1">
              <a:off x="2514600" y="6235700"/>
              <a:ext cx="3200400" cy="1270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2"/>
            <p:cNvSpPr>
              <a:spLocks noChangeShapeType="1"/>
            </p:cNvSpPr>
            <p:nvPr/>
          </p:nvSpPr>
          <p:spPr bwMode="auto">
            <a:xfrm flipH="1">
              <a:off x="2514600" y="4191000"/>
              <a:ext cx="0" cy="205740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2" name="Picture 21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tretch>
                  <a:fillRect/>
                </a:stretch>
              </p:blipFill>
            </mc:Choice>
            <mc:Fallback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5791200" y="6134100"/>
              <a:ext cx="139700" cy="190500"/>
            </a:xfrm>
            <a:prstGeom prst="rect">
              <a:avLst/>
            </a:prstGeom>
          </p:spPr>
        </p:pic>
        <p:pic>
          <p:nvPicPr>
            <p:cNvPr id="23" name="Picture 2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914400" y="5105400"/>
              <a:ext cx="1524000" cy="241300"/>
            </a:xfrm>
            <a:prstGeom prst="rect">
              <a:avLst/>
            </a:prstGeom>
          </p:spPr>
        </p:pic>
        <p:cxnSp>
          <p:nvCxnSpPr>
            <p:cNvPr id="25" name="Straight Connector 24"/>
            <p:cNvCxnSpPr/>
            <p:nvPr/>
          </p:nvCxnSpPr>
          <p:spPr bwMode="auto">
            <a:xfrm rot="5400000" flipH="1" flipV="1">
              <a:off x="2628900" y="5448300"/>
              <a:ext cx="990600" cy="6096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 bwMode="auto">
            <a:xfrm flipV="1">
              <a:off x="3429000" y="4724400"/>
              <a:ext cx="990600" cy="5334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 bwMode="auto">
            <a:xfrm flipV="1">
              <a:off x="4419600" y="4648200"/>
              <a:ext cx="1219200" cy="76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ictu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pictures.thmx</Template>
  <TotalTime>17778</TotalTime>
  <Words>2909</Words>
  <Application>Microsoft Macintosh PowerPoint</Application>
  <PresentationFormat>On-screen Show (4:3)</PresentationFormat>
  <Paragraphs>859</Paragraphs>
  <Slides>97</Slides>
  <Notes>6</Notes>
  <HiddenSlides>0</HiddenSlides>
  <MMClips>2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97</vt:i4>
      </vt:variant>
    </vt:vector>
  </HeadingPairs>
  <TitlesOfParts>
    <vt:vector size="99" baseType="lpstr">
      <vt:lpstr>pictures</vt:lpstr>
      <vt:lpstr>Blank Presentation</vt:lpstr>
      <vt:lpstr>Focused  Inference in  Markov Random Fields  &amp; the M-Best Mode problem</vt:lpstr>
      <vt:lpstr>Structured Output Prediction</vt:lpstr>
      <vt:lpstr>Structured Output</vt:lpstr>
      <vt:lpstr>Structured Output</vt:lpstr>
      <vt:lpstr>Structured Output</vt:lpstr>
      <vt:lpstr>Structured Output</vt:lpstr>
      <vt:lpstr>Structured Output</vt:lpstr>
      <vt:lpstr>Structured Output Prediction</vt:lpstr>
      <vt:lpstr>Structured Output Prediction</vt:lpstr>
      <vt:lpstr>Structured Output Prediction</vt:lpstr>
      <vt:lpstr>Markov Random Fields</vt:lpstr>
      <vt:lpstr>Structured Output Prediction</vt:lpstr>
      <vt:lpstr>MAP Inference</vt:lpstr>
      <vt:lpstr>MAP-MRF</vt:lpstr>
      <vt:lpstr>MAP-MRF</vt:lpstr>
      <vt:lpstr>MAP-MRF</vt:lpstr>
      <vt:lpstr>MAP-MRF</vt:lpstr>
      <vt:lpstr>LP Relaxation</vt:lpstr>
      <vt:lpstr>LP Relaxation</vt:lpstr>
      <vt:lpstr>LP Relaxation</vt:lpstr>
      <vt:lpstr>LP Relaxation</vt:lpstr>
      <vt:lpstr>LP Relaxation</vt:lpstr>
      <vt:lpstr>Focused Inference</vt:lpstr>
      <vt:lpstr>Focused Inference</vt:lpstr>
      <vt:lpstr>Focused Inference</vt:lpstr>
      <vt:lpstr>Focused Inference</vt:lpstr>
      <vt:lpstr>Focused Inference</vt:lpstr>
      <vt:lpstr>Dynamic Re-ordering of Blocks</vt:lpstr>
      <vt:lpstr>Dynamic Re-ordering of Blocks</vt:lpstr>
      <vt:lpstr>Dynamic Re-ordering of Blocks</vt:lpstr>
      <vt:lpstr>Experiments</vt:lpstr>
      <vt:lpstr>Focused Inference</vt:lpstr>
      <vt:lpstr>LP Relaxation</vt:lpstr>
      <vt:lpstr>LP Relaxation</vt:lpstr>
      <vt:lpstr>Hierarchy of LPs</vt:lpstr>
      <vt:lpstr>Experiments</vt:lpstr>
      <vt:lpstr>Structured Output Prediction</vt:lpstr>
      <vt:lpstr>Recall MAP</vt:lpstr>
      <vt:lpstr>Problems with MAP</vt:lpstr>
      <vt:lpstr>Problems with MAP</vt:lpstr>
      <vt:lpstr>Solution</vt:lpstr>
      <vt:lpstr>Integer Program</vt:lpstr>
      <vt:lpstr>Key Idea</vt:lpstr>
      <vt:lpstr>Special Cases</vt:lpstr>
      <vt:lpstr>Approach</vt:lpstr>
      <vt:lpstr>Dot-Product Dissimilarity</vt:lpstr>
      <vt:lpstr>Example Results</vt:lpstr>
      <vt:lpstr>Higher-Order Dissimilarity</vt:lpstr>
      <vt:lpstr>Example Results</vt:lpstr>
      <vt:lpstr>Quantitative Results</vt:lpstr>
      <vt:lpstr>Experiment #2</vt:lpstr>
      <vt:lpstr>Experiment #2</vt:lpstr>
      <vt:lpstr>Examples: Large Improvement</vt:lpstr>
      <vt:lpstr>Examples: Medium Improvement</vt:lpstr>
      <vt:lpstr>Examples: Small Improvement</vt:lpstr>
      <vt:lpstr>Experiment #2</vt:lpstr>
      <vt:lpstr>Structured Output Prediction</vt:lpstr>
      <vt:lpstr>Summary</vt:lpstr>
      <vt:lpstr>Thank You!</vt:lpstr>
      <vt:lpstr>Structured Output</vt:lpstr>
      <vt:lpstr>Approximate Inference</vt:lpstr>
      <vt:lpstr>Focused Inference</vt:lpstr>
      <vt:lpstr>Focused Inference</vt:lpstr>
      <vt:lpstr>Focused Inference</vt:lpstr>
      <vt:lpstr>MAP-MRF</vt:lpstr>
      <vt:lpstr>MAP-MRF</vt:lpstr>
      <vt:lpstr>MAP-MRF</vt:lpstr>
      <vt:lpstr>LP Relaxation</vt:lpstr>
      <vt:lpstr>LP Relaxation</vt:lpstr>
      <vt:lpstr>LP Relaxation</vt:lpstr>
      <vt:lpstr>LP Relaxation</vt:lpstr>
      <vt:lpstr>Local Primal-Dual Gap</vt:lpstr>
      <vt:lpstr>Local Primal-Dual Gap</vt:lpstr>
      <vt:lpstr>Local Primal-Dual Gap</vt:lpstr>
      <vt:lpstr>LP Relaxation</vt:lpstr>
      <vt:lpstr>Tightness of LP Relaxation</vt:lpstr>
      <vt:lpstr>Need for Tighter Relaxations</vt:lpstr>
      <vt:lpstr>Tighter LP Relaxation</vt:lpstr>
      <vt:lpstr>Hierarchy of LPs</vt:lpstr>
      <vt:lpstr>Tighter LP Relaxation</vt:lpstr>
      <vt:lpstr>Goal</vt:lpstr>
      <vt:lpstr>Sub-Goals</vt:lpstr>
      <vt:lpstr>Tightening Relaxations</vt:lpstr>
      <vt:lpstr>Sub-Goals</vt:lpstr>
      <vt:lpstr>Sub-Goals</vt:lpstr>
      <vt:lpstr>Local Primal-Dual Gap</vt:lpstr>
      <vt:lpstr>Local Primal-Dual Gap</vt:lpstr>
      <vt:lpstr>Local Primal-Dual Gap</vt:lpstr>
      <vt:lpstr>Experiments</vt:lpstr>
      <vt:lpstr>Experiments</vt:lpstr>
      <vt:lpstr>Carpet Bombing</vt:lpstr>
      <vt:lpstr>Focused Inference</vt:lpstr>
      <vt:lpstr>Applications</vt:lpstr>
      <vt:lpstr>Applications</vt:lpstr>
      <vt:lpstr>Applications</vt:lpstr>
      <vt:lpstr>Approach</vt:lpstr>
      <vt:lpstr>Approach</vt:lpstr>
    </vt:vector>
  </TitlesOfParts>
  <Manager/>
  <Company>Office 2004 Test Drive User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Focused Inference in Markov Random Fields &amp; the M-Best Mode problem</dc:title>
  <dc:subject/>
  <dc:creator>Office 2004 Test Drive User</dc:creator>
  <cp:keywords/>
  <dc:description/>
  <cp:lastModifiedBy>Dhruv Batra</cp:lastModifiedBy>
  <cp:revision>819</cp:revision>
  <cp:lastPrinted>2009-01-27T18:32:10Z</cp:lastPrinted>
  <dcterms:created xsi:type="dcterms:W3CDTF">2012-04-08T16:28:04Z</dcterms:created>
  <dcterms:modified xsi:type="dcterms:W3CDTF">2012-04-08T16:28:49Z</dcterms:modified>
  <cp:category/>
</cp:coreProperties>
</file>