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45"/>
  </p:notesMasterIdLst>
  <p:handoutMasterIdLst>
    <p:handoutMasterId r:id="rId46"/>
  </p:handoutMasterIdLst>
  <p:sldIdLst>
    <p:sldId id="256" r:id="rId3"/>
    <p:sldId id="1009" r:id="rId4"/>
    <p:sldId id="1011" r:id="rId5"/>
    <p:sldId id="1012" r:id="rId6"/>
    <p:sldId id="1014" r:id="rId7"/>
    <p:sldId id="1015" r:id="rId8"/>
    <p:sldId id="1017" r:id="rId9"/>
    <p:sldId id="1016" r:id="rId10"/>
    <p:sldId id="1018" r:id="rId11"/>
    <p:sldId id="1019" r:id="rId12"/>
    <p:sldId id="1021" r:id="rId13"/>
    <p:sldId id="1025" r:id="rId14"/>
    <p:sldId id="1031" r:id="rId15"/>
    <p:sldId id="1030" r:id="rId16"/>
    <p:sldId id="1035" r:id="rId17"/>
    <p:sldId id="1034" r:id="rId18"/>
    <p:sldId id="1036" r:id="rId19"/>
    <p:sldId id="1037" r:id="rId20"/>
    <p:sldId id="1042" r:id="rId21"/>
    <p:sldId id="1043" r:id="rId22"/>
    <p:sldId id="1046" r:id="rId23"/>
    <p:sldId id="1045" r:id="rId24"/>
    <p:sldId id="1044" r:id="rId25"/>
    <p:sldId id="1048" r:id="rId26"/>
    <p:sldId id="1049" r:id="rId27"/>
    <p:sldId id="1050" r:id="rId28"/>
    <p:sldId id="1051" r:id="rId29"/>
    <p:sldId id="1038" r:id="rId30"/>
    <p:sldId id="1059" r:id="rId31"/>
    <p:sldId id="1053" r:id="rId32"/>
    <p:sldId id="1054" r:id="rId33"/>
    <p:sldId id="1060" r:id="rId34"/>
    <p:sldId id="1061" r:id="rId35"/>
    <p:sldId id="1062" r:id="rId36"/>
    <p:sldId id="1056" r:id="rId37"/>
    <p:sldId id="1057" r:id="rId38"/>
    <p:sldId id="1067" r:id="rId39"/>
    <p:sldId id="1066" r:id="rId40"/>
    <p:sldId id="1055" r:id="rId41"/>
    <p:sldId id="1063" r:id="rId42"/>
    <p:sldId id="1064" r:id="rId43"/>
    <p:sldId id="1065" r:id="rId4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0"/>
  </p:normalViewPr>
  <p:slideViewPr>
    <p:cSldViewPr>
      <p:cViewPr>
        <p:scale>
          <a:sx n="109" d="100"/>
          <a:sy n="109" d="100"/>
        </p:scale>
        <p:origin x="-7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batra:my_folders:research:my_papers:2012:2012_uai_mbestmap:poster_talk: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STRIPES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Sheet1!$B$2:$B$10</c:f>
              <c:numCache>
                <c:formatCode>General</c:formatCode>
                <c:ptCount val="9"/>
                <c:pt idx="0">
                  <c:v>10.0</c:v>
                </c:pt>
                <c:pt idx="1">
                  <c:v>32.0</c:v>
                </c:pt>
                <c:pt idx="2">
                  <c:v>100.0</c:v>
                </c:pt>
                <c:pt idx="3">
                  <c:v>316.0</c:v>
                </c:pt>
                <c:pt idx="4">
                  <c:v>1000.0</c:v>
                </c:pt>
                <c:pt idx="5">
                  <c:v>3162.0</c:v>
                </c:pt>
                <c:pt idx="6">
                  <c:v>10000.0</c:v>
                </c:pt>
                <c:pt idx="7">
                  <c:v>31614.0</c:v>
                </c:pt>
                <c:pt idx="8">
                  <c:v>100000.0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0.026</c:v>
                </c:pt>
                <c:pt idx="1">
                  <c:v>0.034</c:v>
                </c:pt>
                <c:pt idx="2">
                  <c:v>0.198</c:v>
                </c:pt>
                <c:pt idx="3">
                  <c:v>1.608</c:v>
                </c:pt>
                <c:pt idx="4">
                  <c:v>15.36</c:v>
                </c:pt>
                <c:pt idx="5">
                  <c:v>151.584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STEELARS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Sheet1!$B$2:$B$10</c:f>
              <c:numCache>
                <c:formatCode>General</c:formatCode>
                <c:ptCount val="9"/>
                <c:pt idx="0">
                  <c:v>10.0</c:v>
                </c:pt>
                <c:pt idx="1">
                  <c:v>32.0</c:v>
                </c:pt>
                <c:pt idx="2">
                  <c:v>100.0</c:v>
                </c:pt>
                <c:pt idx="3">
                  <c:v>316.0</c:v>
                </c:pt>
                <c:pt idx="4">
                  <c:v>1000.0</c:v>
                </c:pt>
                <c:pt idx="5">
                  <c:v>3162.0</c:v>
                </c:pt>
                <c:pt idx="6">
                  <c:v>10000.0</c:v>
                </c:pt>
                <c:pt idx="7">
                  <c:v>31614.0</c:v>
                </c:pt>
                <c:pt idx="8">
                  <c:v>100000.0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0.022</c:v>
                </c:pt>
                <c:pt idx="1">
                  <c:v>0.01</c:v>
                </c:pt>
                <c:pt idx="2">
                  <c:v>0.016</c:v>
                </c:pt>
                <c:pt idx="3">
                  <c:v>0.098</c:v>
                </c:pt>
                <c:pt idx="4">
                  <c:v>0.272</c:v>
                </c:pt>
                <c:pt idx="5">
                  <c:v>1.792</c:v>
                </c:pt>
                <c:pt idx="6">
                  <c:v>4.294</c:v>
                </c:pt>
                <c:pt idx="7">
                  <c:v>7.363999999999994</c:v>
                </c:pt>
                <c:pt idx="8">
                  <c:v>18.928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911192"/>
        <c:axId val="498914200"/>
      </c:lineChart>
      <c:catAx>
        <c:axId val="498911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89142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989142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8911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5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2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  <a:endParaRPr lang="en-US" b="1" dirty="0" smtClean="0"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emf"/><Relationship Id="rId20" Type="http://schemas.openxmlformats.org/officeDocument/2006/relationships/image" Target="../media/image26.emf"/><Relationship Id="rId21" Type="http://schemas.openxmlformats.org/officeDocument/2006/relationships/image" Target="../media/image27.emf"/><Relationship Id="rId22" Type="http://schemas.openxmlformats.org/officeDocument/2006/relationships/image" Target="../media/image28.emf"/><Relationship Id="rId23" Type="http://schemas.openxmlformats.org/officeDocument/2006/relationships/image" Target="../media/image29.emf"/><Relationship Id="rId24" Type="http://schemas.openxmlformats.org/officeDocument/2006/relationships/image" Target="../media/image30.emf"/><Relationship Id="rId25" Type="http://schemas.openxmlformats.org/officeDocument/2006/relationships/image" Target="../media/image31.emf"/><Relationship Id="rId26" Type="http://schemas.openxmlformats.org/officeDocument/2006/relationships/image" Target="../media/image32.emf"/><Relationship Id="rId27" Type="http://schemas.openxmlformats.org/officeDocument/2006/relationships/image" Target="../media/image33.emf"/><Relationship Id="rId28" Type="http://schemas.openxmlformats.org/officeDocument/2006/relationships/image" Target="../media/image34.emf"/><Relationship Id="rId10" Type="http://schemas.openxmlformats.org/officeDocument/2006/relationships/image" Target="../media/image16.emf"/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3" Type="http://schemas.openxmlformats.org/officeDocument/2006/relationships/image" Target="../media/image19.emf"/><Relationship Id="rId14" Type="http://schemas.openxmlformats.org/officeDocument/2006/relationships/image" Target="../media/image20.emf"/><Relationship Id="rId15" Type="http://schemas.openxmlformats.org/officeDocument/2006/relationships/image" Target="../media/image21.emf"/><Relationship Id="rId16" Type="http://schemas.openxmlformats.org/officeDocument/2006/relationships/image" Target="../media/image22.emf"/><Relationship Id="rId17" Type="http://schemas.openxmlformats.org/officeDocument/2006/relationships/image" Target="../media/image23.emf"/><Relationship Id="rId18" Type="http://schemas.openxmlformats.org/officeDocument/2006/relationships/image" Target="../media/image24.png"/><Relationship Id="rId19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emf"/><Relationship Id="rId20" Type="http://schemas.openxmlformats.org/officeDocument/2006/relationships/image" Target="../media/image40.emf"/><Relationship Id="rId21" Type="http://schemas.openxmlformats.org/officeDocument/2006/relationships/image" Target="../media/image32.emf"/><Relationship Id="rId22" Type="http://schemas.openxmlformats.org/officeDocument/2006/relationships/image" Target="../media/image33.emf"/><Relationship Id="rId23" Type="http://schemas.openxmlformats.org/officeDocument/2006/relationships/image" Target="../media/image41.emf"/><Relationship Id="rId24" Type="http://schemas.openxmlformats.org/officeDocument/2006/relationships/image" Target="../media/image42.emf"/><Relationship Id="rId25" Type="http://schemas.openxmlformats.org/officeDocument/2006/relationships/image" Target="../media/image43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2" Type="http://schemas.openxmlformats.org/officeDocument/2006/relationships/image" Target="../media/image28.emf"/><Relationship Id="rId13" Type="http://schemas.openxmlformats.org/officeDocument/2006/relationships/image" Target="../media/image29.emf"/><Relationship Id="rId14" Type="http://schemas.openxmlformats.org/officeDocument/2006/relationships/image" Target="../media/image35.emf"/><Relationship Id="rId15" Type="http://schemas.openxmlformats.org/officeDocument/2006/relationships/image" Target="../media/image34.emf"/><Relationship Id="rId16" Type="http://schemas.openxmlformats.org/officeDocument/2006/relationships/image" Target="../media/image36.emf"/><Relationship Id="rId17" Type="http://schemas.openxmlformats.org/officeDocument/2006/relationships/image" Target="../media/image37.emf"/><Relationship Id="rId18" Type="http://schemas.openxmlformats.org/officeDocument/2006/relationships/image" Target="../media/image38.emf"/><Relationship Id="rId19" Type="http://schemas.openxmlformats.org/officeDocument/2006/relationships/image" Target="../media/image3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emf"/><Relationship Id="rId4" Type="http://schemas.openxmlformats.org/officeDocument/2006/relationships/image" Target="../media/image10.jpeg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png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45.emf"/><Relationship Id="rId5" Type="http://schemas.openxmlformats.org/officeDocument/2006/relationships/image" Target="../media/image46.png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emf"/><Relationship Id="rId12" Type="http://schemas.openxmlformats.org/officeDocument/2006/relationships/image" Target="../media/image5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emf"/><Relationship Id="rId3" Type="http://schemas.openxmlformats.org/officeDocument/2006/relationships/image" Target="../media/image45.emf"/><Relationship Id="rId4" Type="http://schemas.openxmlformats.org/officeDocument/2006/relationships/image" Target="../media/image46.png"/><Relationship Id="rId5" Type="http://schemas.openxmlformats.org/officeDocument/2006/relationships/image" Target="../media/image54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2.emf"/><Relationship Id="rId5" Type="http://schemas.openxmlformats.org/officeDocument/2006/relationships/image" Target="../media/image54.emf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emf"/><Relationship Id="rId12" Type="http://schemas.openxmlformats.org/officeDocument/2006/relationships/image" Target="../media/image73.emf"/><Relationship Id="rId13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emf"/><Relationship Id="rId3" Type="http://schemas.openxmlformats.org/officeDocument/2006/relationships/image" Target="../media/image66.emf"/><Relationship Id="rId4" Type="http://schemas.openxmlformats.org/officeDocument/2006/relationships/image" Target="../media/image67.png"/><Relationship Id="rId5" Type="http://schemas.openxmlformats.org/officeDocument/2006/relationships/image" Target="../media/image68.emf"/><Relationship Id="rId6" Type="http://schemas.openxmlformats.org/officeDocument/2006/relationships/image" Target="../media/image61.emf"/><Relationship Id="rId7" Type="http://schemas.openxmlformats.org/officeDocument/2006/relationships/image" Target="../media/image64.emf"/><Relationship Id="rId8" Type="http://schemas.openxmlformats.org/officeDocument/2006/relationships/image" Target="../media/image69.emf"/><Relationship Id="rId9" Type="http://schemas.openxmlformats.org/officeDocument/2006/relationships/image" Target="../media/image70.emf"/><Relationship Id="rId10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67.png"/><Relationship Id="rId5" Type="http://schemas.openxmlformats.org/officeDocument/2006/relationships/image" Target="../media/image76.emf"/><Relationship Id="rId6" Type="http://schemas.openxmlformats.org/officeDocument/2006/relationships/image" Target="../media/image74.emf"/><Relationship Id="rId7" Type="http://schemas.openxmlformats.org/officeDocument/2006/relationships/image" Target="../media/image61.emf"/><Relationship Id="rId8" Type="http://schemas.openxmlformats.org/officeDocument/2006/relationships/image" Target="../media/image7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67.png"/><Relationship Id="rId5" Type="http://schemas.openxmlformats.org/officeDocument/2006/relationships/image" Target="../media/image74.emf"/><Relationship Id="rId6" Type="http://schemas.openxmlformats.org/officeDocument/2006/relationships/image" Target="../media/image61.emf"/><Relationship Id="rId7" Type="http://schemas.openxmlformats.org/officeDocument/2006/relationships/image" Target="../media/image78.emf"/><Relationship Id="rId8" Type="http://schemas.openxmlformats.org/officeDocument/2006/relationships/image" Target="../media/image79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image" Target="../media/image50.emf"/><Relationship Id="rId13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45.emf"/><Relationship Id="rId5" Type="http://schemas.openxmlformats.org/officeDocument/2006/relationships/image" Target="../media/image46.png"/><Relationship Id="rId6" Type="http://schemas.openxmlformats.org/officeDocument/2006/relationships/image" Target="../media/image24.png"/><Relationship Id="rId7" Type="http://schemas.openxmlformats.org/officeDocument/2006/relationships/image" Target="../media/image80.emf"/><Relationship Id="rId8" Type="http://schemas.openxmlformats.org/officeDocument/2006/relationships/image" Target="../media/image81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6" Type="http://schemas.openxmlformats.org/officeDocument/2006/relationships/image" Target="../media/image84.emf"/><Relationship Id="rId7" Type="http://schemas.openxmlformats.org/officeDocument/2006/relationships/image" Target="../media/image85.emf"/><Relationship Id="rId8" Type="http://schemas.openxmlformats.org/officeDocument/2006/relationships/image" Target="../media/image8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67.png"/><Relationship Id="rId7" Type="http://schemas.openxmlformats.org/officeDocument/2006/relationships/image" Target="../media/image83.emf"/><Relationship Id="rId8" Type="http://schemas.openxmlformats.org/officeDocument/2006/relationships/image" Target="../media/image84.emf"/><Relationship Id="rId9" Type="http://schemas.openxmlformats.org/officeDocument/2006/relationships/image" Target="../media/image85.emf"/><Relationship Id="rId10" Type="http://schemas.openxmlformats.org/officeDocument/2006/relationships/image" Target="../media/image8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7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emf"/><Relationship Id="rId12" Type="http://schemas.openxmlformats.org/officeDocument/2006/relationships/image" Target="../media/image85.emf"/><Relationship Id="rId13" Type="http://schemas.openxmlformats.org/officeDocument/2006/relationships/image" Target="../media/image95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3.emf"/><Relationship Id="rId3" Type="http://schemas.openxmlformats.org/officeDocument/2006/relationships/image" Target="../media/image87.emf"/><Relationship Id="rId4" Type="http://schemas.openxmlformats.org/officeDocument/2006/relationships/image" Target="../media/image88.emf"/><Relationship Id="rId5" Type="http://schemas.openxmlformats.org/officeDocument/2006/relationships/image" Target="../media/image89.emf"/><Relationship Id="rId6" Type="http://schemas.openxmlformats.org/officeDocument/2006/relationships/image" Target="../media/image91.emf"/><Relationship Id="rId7" Type="http://schemas.openxmlformats.org/officeDocument/2006/relationships/image" Target="../media/image92.emf"/><Relationship Id="rId8" Type="http://schemas.openxmlformats.org/officeDocument/2006/relationships/image" Target="../media/image93.emf"/><Relationship Id="rId9" Type="http://schemas.openxmlformats.org/officeDocument/2006/relationships/image" Target="../media/image94.emf"/><Relationship Id="rId10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93.emf"/><Relationship Id="rId5" Type="http://schemas.openxmlformats.org/officeDocument/2006/relationships/image" Target="../media/image92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8" Type="http://schemas.openxmlformats.org/officeDocument/2006/relationships/image" Target="../media/image98.emf"/><Relationship Id="rId9" Type="http://schemas.openxmlformats.org/officeDocument/2006/relationships/image" Target="../media/image99.emf"/><Relationship Id="rId10" Type="http://schemas.openxmlformats.org/officeDocument/2006/relationships/image" Target="../media/image84.emf"/><Relationship Id="rId11" Type="http://schemas.openxmlformats.org/officeDocument/2006/relationships/image" Target="../media/image85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10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jpe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jpe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 Efficient Message-Passing Algorithm for the M-Best MAP Problem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609600"/>
          </a:xfrm>
        </p:spPr>
        <p:txBody>
          <a:bodyPr/>
          <a:lstStyle/>
          <a:p>
            <a:r>
              <a:rPr lang="en-US" dirty="0" smtClean="0"/>
              <a:t>Dhruv Batra 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457200" y="4953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en-US" sz="18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(Currently)</a:t>
            </a:r>
          </a:p>
          <a:p>
            <a:pPr lvl="0">
              <a:spcBef>
                <a:spcPct val="20000"/>
              </a:spcBef>
            </a:pPr>
            <a:r>
              <a:rPr lang="en-US" sz="18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Research Assistant Professor</a:t>
            </a:r>
            <a:br>
              <a:rPr lang="en-US" sz="18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</a:br>
            <a:r>
              <a:rPr lang="en-US" sz="18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TTI-Chicago</a:t>
            </a:r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4648200" y="4953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en-US" sz="18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(Spring 2013)</a:t>
            </a:r>
          </a:p>
          <a:p>
            <a:pPr lvl="0">
              <a:spcBef>
                <a:spcPct val="20000"/>
              </a:spcBef>
            </a:pPr>
            <a:r>
              <a:rPr lang="en-US" sz="18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Assistant Professor</a:t>
            </a:r>
            <a:br>
              <a:rPr lang="en-US" sz="18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</a:br>
            <a:r>
              <a:rPr lang="en-US" sz="18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Virginia Tech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267200" y="5410200"/>
            <a:ext cx="8382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1930400"/>
          <a:ext cx="6096000" cy="4089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000"/>
                <a:gridCol w="3048000"/>
              </a:tblGrid>
              <a:tr h="20447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Tree-MRF</a:t>
                      </a:r>
                    </a:p>
                    <a:p>
                      <a:pPr algn="ctr"/>
                      <a:r>
                        <a:rPr lang="en-US" b="0" dirty="0" smtClean="0"/>
                        <a:t>M=2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Tree-MRF</a:t>
                      </a:r>
                    </a:p>
                    <a:p>
                      <a:pPr algn="ctr"/>
                      <a:r>
                        <a:rPr lang="en-US" b="0" dirty="0" smtClean="0"/>
                        <a:t>M&gt;2</a:t>
                      </a:r>
                      <a:endParaRPr lang="en-US" b="0" dirty="0"/>
                    </a:p>
                  </a:txBody>
                  <a:tcPr anchor="ctr"/>
                </a:tc>
              </a:tr>
              <a:tr h="20447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Loopy MRF</a:t>
                      </a:r>
                    </a:p>
                    <a:p>
                      <a:pPr algn="ctr"/>
                      <a:r>
                        <a:rPr lang="en-US" b="0" dirty="0" smtClean="0"/>
                        <a:t>M=2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Loopy MRF</a:t>
                      </a:r>
                    </a:p>
                    <a:p>
                      <a:pPr algn="ctr"/>
                      <a:r>
                        <a:rPr lang="en-US" b="0" dirty="0" smtClean="0"/>
                        <a:t>M&gt;2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200" y="1292423"/>
            <a:ext cx="334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514600" y="1600200"/>
            <a:ext cx="3810000" cy="152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31" y="3733800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Cycles</a:t>
            </a:r>
            <a:endParaRPr lang="en-US" sz="1400" dirty="0"/>
          </a:p>
        </p:txBody>
      </p:sp>
      <p:sp>
        <p:nvSpPr>
          <p:cNvPr id="12" name="Down Arrow 11"/>
          <p:cNvSpPr/>
          <p:nvPr/>
        </p:nvSpPr>
        <p:spPr bwMode="auto">
          <a:xfrm>
            <a:off x="990600" y="2590800"/>
            <a:ext cx="152400" cy="2667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3581400" y="3048000"/>
            <a:ext cx="685800" cy="1981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95800" y="1905000"/>
            <a:ext cx="3048000" cy="41148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48200" y="2895600"/>
            <a:ext cx="2762295" cy="1828800"/>
            <a:chOff x="4648200" y="2590800"/>
            <a:chExt cx="2762295" cy="18288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4648200" y="2590800"/>
              <a:ext cx="2743200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3124200"/>
              <a:ext cx="276229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Font typeface="Lucida Grande"/>
                <a:buChar char="-"/>
              </a:pPr>
              <a:r>
                <a:rPr lang="en-US" sz="1400" dirty="0" smtClean="0"/>
                <a:t> Partition Enumeration Scheme</a:t>
              </a:r>
              <a:br>
                <a:rPr lang="en-US" sz="1400" dirty="0" smtClean="0"/>
              </a:br>
              <a:r>
                <a:rPr lang="en-US" sz="1400" dirty="0" smtClean="0"/>
                <a:t>   [</a:t>
              </a:r>
              <a:r>
                <a:rPr lang="en-US" sz="1400" dirty="0" err="1" smtClean="0"/>
                <a:t>Fromer</a:t>
              </a:r>
              <a:r>
                <a:rPr lang="en-US" sz="1400" dirty="0" smtClean="0"/>
                <a:t> &amp; </a:t>
              </a:r>
              <a:r>
                <a:rPr lang="en-US" sz="1400" dirty="0" err="1" smtClean="0"/>
                <a:t>Globerson</a:t>
              </a:r>
              <a:r>
                <a:rPr lang="en-US" sz="1400" dirty="0" smtClean="0"/>
                <a:t> NIPS09]</a:t>
              </a:r>
            </a:p>
            <a:p>
              <a:pPr algn="l">
                <a:buFont typeface="Lucida Grande"/>
                <a:buChar char="-"/>
              </a:pPr>
              <a:r>
                <a:rPr lang="en-US" sz="1400" dirty="0" smtClean="0"/>
                <a:t> Others</a:t>
              </a:r>
            </a:p>
            <a:p>
              <a:pPr algn="l"/>
              <a:r>
                <a:rPr lang="en-US" sz="1400" dirty="0" smtClean="0"/>
                <a:t>             Details in Paper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60464" y="2647890"/>
              <a:ext cx="2730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M=2 </a:t>
              </a:r>
              <a:r>
                <a:rPr lang="en-US" sz="2000" dirty="0" err="1" smtClean="0">
                  <a:sym typeface="Wingdings"/>
                </a:rPr>
                <a:t></a:t>
              </a:r>
              <a:r>
                <a:rPr lang="en-US" sz="2000" dirty="0" smtClean="0">
                  <a:sym typeface="Wingdings"/>
                </a:rPr>
                <a:t> M&gt;2 Schemes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Over-Complete Representation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12448"/>
            <a:ext cx="952500" cy="228600"/>
          </a:xfrm>
          <a:prstGeom prst="rect">
            <a:avLst/>
          </a:prstGeom>
        </p:spPr>
      </p:pic>
      <p:pic>
        <p:nvPicPr>
          <p:cNvPr id="75" name="Picture 74" descr="1403901471_d5e034b46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310" y="1074420"/>
            <a:ext cx="2556831" cy="1768475"/>
          </a:xfrm>
          <a:prstGeom prst="rect">
            <a:avLst/>
          </a:prstGeom>
        </p:spPr>
      </p:pic>
      <p:grpSp>
        <p:nvGrpSpPr>
          <p:cNvPr id="52" name="Group 92"/>
          <p:cNvGrpSpPr/>
          <p:nvPr/>
        </p:nvGrpSpPr>
        <p:grpSpPr>
          <a:xfrm>
            <a:off x="3697142" y="1102848"/>
            <a:ext cx="2538409" cy="1640352"/>
            <a:chOff x="4001942" y="1102848"/>
            <a:chExt cx="2538409" cy="1640352"/>
          </a:xfrm>
        </p:grpSpPr>
        <p:sp>
          <p:nvSpPr>
            <p:cNvPr id="7" name="Oval 6"/>
            <p:cNvSpPr/>
            <p:nvPr/>
          </p:nvSpPr>
          <p:spPr>
            <a:xfrm>
              <a:off x="4038600" y="11430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00600" y="11430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>
              <a:stCxn id="7" idx="6"/>
              <a:endCxn id="8" idx="2"/>
            </p:cNvCxnSpPr>
            <p:nvPr/>
          </p:nvCxnSpPr>
          <p:spPr>
            <a:xfrm>
              <a:off x="4267200" y="12573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" name="Oval 9"/>
            <p:cNvSpPr/>
            <p:nvPr/>
          </p:nvSpPr>
          <p:spPr>
            <a:xfrm>
              <a:off x="4038600" y="16002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800600" y="16002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>
              <a:stCxn id="10" idx="6"/>
              <a:endCxn id="11" idx="2"/>
            </p:cNvCxnSpPr>
            <p:nvPr/>
          </p:nvCxnSpPr>
          <p:spPr>
            <a:xfrm>
              <a:off x="4267200" y="17145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Straight Connector 12"/>
            <p:cNvCxnSpPr>
              <a:stCxn id="7" idx="4"/>
              <a:endCxn id="10" idx="0"/>
            </p:cNvCxnSpPr>
            <p:nvPr/>
          </p:nvCxnSpPr>
          <p:spPr>
            <a:xfrm rot="5400000">
              <a:off x="4038600" y="14859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Straight Connector 13"/>
            <p:cNvCxnSpPr>
              <a:stCxn id="8" idx="4"/>
              <a:endCxn id="11" idx="0"/>
            </p:cNvCxnSpPr>
            <p:nvPr/>
          </p:nvCxnSpPr>
          <p:spPr>
            <a:xfrm rot="5400000">
              <a:off x="4800600" y="14859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" name="Oval 14"/>
            <p:cNvSpPr/>
            <p:nvPr/>
          </p:nvSpPr>
          <p:spPr>
            <a:xfrm>
              <a:off x="4038600" y="20574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800600" y="20574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>
              <a:stCxn id="15" idx="6"/>
              <a:endCxn id="16" idx="2"/>
            </p:cNvCxnSpPr>
            <p:nvPr/>
          </p:nvCxnSpPr>
          <p:spPr>
            <a:xfrm>
              <a:off x="4267200" y="21717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Oval 17"/>
            <p:cNvSpPr/>
            <p:nvPr/>
          </p:nvSpPr>
          <p:spPr>
            <a:xfrm>
              <a:off x="4038600" y="25146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800600" y="25146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>
              <a:stCxn id="18" idx="6"/>
              <a:endCxn id="19" idx="2"/>
            </p:cNvCxnSpPr>
            <p:nvPr/>
          </p:nvCxnSpPr>
          <p:spPr>
            <a:xfrm>
              <a:off x="4267200" y="26289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" name="Oval 20"/>
            <p:cNvSpPr/>
            <p:nvPr/>
          </p:nvSpPr>
          <p:spPr>
            <a:xfrm>
              <a:off x="5486400" y="11430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248400" y="11430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>
              <a:stCxn id="21" idx="6"/>
              <a:endCxn id="22" idx="2"/>
            </p:cNvCxnSpPr>
            <p:nvPr/>
          </p:nvCxnSpPr>
          <p:spPr>
            <a:xfrm>
              <a:off x="5715000" y="12573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Oval 23"/>
            <p:cNvSpPr/>
            <p:nvPr/>
          </p:nvSpPr>
          <p:spPr>
            <a:xfrm>
              <a:off x="5486400" y="16002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248400" y="16002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" name="Straight Connector 25"/>
            <p:cNvCxnSpPr>
              <a:stCxn id="24" idx="6"/>
              <a:endCxn id="25" idx="2"/>
            </p:cNvCxnSpPr>
            <p:nvPr/>
          </p:nvCxnSpPr>
          <p:spPr>
            <a:xfrm>
              <a:off x="5715000" y="17145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Oval 26"/>
            <p:cNvSpPr/>
            <p:nvPr/>
          </p:nvSpPr>
          <p:spPr>
            <a:xfrm>
              <a:off x="5486400" y="20574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248400" y="20574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Connector 28"/>
            <p:cNvCxnSpPr>
              <a:stCxn id="27" idx="6"/>
              <a:endCxn id="28" idx="2"/>
            </p:cNvCxnSpPr>
            <p:nvPr/>
          </p:nvCxnSpPr>
          <p:spPr>
            <a:xfrm>
              <a:off x="5715000" y="21717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Oval 29"/>
            <p:cNvSpPr/>
            <p:nvPr/>
          </p:nvSpPr>
          <p:spPr>
            <a:xfrm>
              <a:off x="5486400" y="25146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248400" y="25146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>
              <a:stCxn id="30" idx="6"/>
              <a:endCxn id="31" idx="2"/>
            </p:cNvCxnSpPr>
            <p:nvPr/>
          </p:nvCxnSpPr>
          <p:spPr>
            <a:xfrm>
              <a:off x="5715000" y="26289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Straight Connector 32"/>
            <p:cNvCxnSpPr>
              <a:stCxn id="27" idx="2"/>
              <a:endCxn id="16" idx="6"/>
            </p:cNvCxnSpPr>
            <p:nvPr/>
          </p:nvCxnSpPr>
          <p:spPr>
            <a:xfrm rot="10800000">
              <a:off x="5029200" y="2171700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Connector 33"/>
            <p:cNvCxnSpPr>
              <a:stCxn id="30" idx="2"/>
              <a:endCxn id="19" idx="6"/>
            </p:cNvCxnSpPr>
            <p:nvPr/>
          </p:nvCxnSpPr>
          <p:spPr>
            <a:xfrm rot="10800000">
              <a:off x="5029200" y="2628900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Straight Connector 34"/>
            <p:cNvCxnSpPr>
              <a:stCxn id="11" idx="6"/>
              <a:endCxn id="24" idx="2"/>
            </p:cNvCxnSpPr>
            <p:nvPr/>
          </p:nvCxnSpPr>
          <p:spPr>
            <a:xfrm>
              <a:off x="5029200" y="1714500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Straight Connector 35"/>
            <p:cNvCxnSpPr>
              <a:stCxn id="8" idx="6"/>
              <a:endCxn id="21" idx="2"/>
            </p:cNvCxnSpPr>
            <p:nvPr/>
          </p:nvCxnSpPr>
          <p:spPr>
            <a:xfrm>
              <a:off x="5029200" y="1257300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Straight Connector 36"/>
            <p:cNvCxnSpPr>
              <a:stCxn id="11" idx="4"/>
              <a:endCxn id="16" idx="0"/>
            </p:cNvCxnSpPr>
            <p:nvPr/>
          </p:nvCxnSpPr>
          <p:spPr>
            <a:xfrm rot="5400000">
              <a:off x="4800600" y="19431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Straight Connector 37"/>
            <p:cNvCxnSpPr>
              <a:stCxn id="10" idx="4"/>
              <a:endCxn id="15" idx="0"/>
            </p:cNvCxnSpPr>
            <p:nvPr/>
          </p:nvCxnSpPr>
          <p:spPr>
            <a:xfrm rot="5400000">
              <a:off x="4038600" y="19431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" name="Straight Connector 38"/>
            <p:cNvCxnSpPr>
              <a:stCxn id="16" idx="4"/>
              <a:endCxn id="19" idx="0"/>
            </p:cNvCxnSpPr>
            <p:nvPr/>
          </p:nvCxnSpPr>
          <p:spPr>
            <a:xfrm rot="5400000">
              <a:off x="4800600" y="24003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Straight Connector 39"/>
            <p:cNvCxnSpPr>
              <a:stCxn id="15" idx="4"/>
              <a:endCxn id="18" idx="0"/>
            </p:cNvCxnSpPr>
            <p:nvPr/>
          </p:nvCxnSpPr>
          <p:spPr>
            <a:xfrm rot="5400000">
              <a:off x="4038600" y="24003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" name="Straight Connector 40"/>
            <p:cNvCxnSpPr/>
            <p:nvPr/>
          </p:nvCxnSpPr>
          <p:spPr>
            <a:xfrm rot="5400000">
              <a:off x="5482471" y="14851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Straight Connector 41"/>
            <p:cNvCxnSpPr/>
            <p:nvPr/>
          </p:nvCxnSpPr>
          <p:spPr>
            <a:xfrm rot="5400000">
              <a:off x="6244471" y="14851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Straight Connector 42"/>
            <p:cNvCxnSpPr/>
            <p:nvPr/>
          </p:nvCxnSpPr>
          <p:spPr>
            <a:xfrm rot="5400000">
              <a:off x="6244471" y="19423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" name="Straight Connector 43"/>
            <p:cNvCxnSpPr/>
            <p:nvPr/>
          </p:nvCxnSpPr>
          <p:spPr>
            <a:xfrm rot="5400000">
              <a:off x="5482471" y="19423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Straight Connector 44"/>
            <p:cNvCxnSpPr/>
            <p:nvPr/>
          </p:nvCxnSpPr>
          <p:spPr>
            <a:xfrm rot="5400000">
              <a:off x="6244471" y="23995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Connector 45"/>
            <p:cNvCxnSpPr/>
            <p:nvPr/>
          </p:nvCxnSpPr>
          <p:spPr>
            <a:xfrm rot="5400000">
              <a:off x="5482471" y="23995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" name="TextBox 46"/>
            <p:cNvSpPr txBox="1"/>
            <p:nvPr/>
          </p:nvSpPr>
          <p:spPr>
            <a:xfrm>
              <a:off x="4003637" y="1102848"/>
              <a:ext cx="318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08237" y="1560048"/>
              <a:ext cx="318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01942" y="201418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21684" y="2466201"/>
              <a:ext cx="318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70212" y="2466201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i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052365" y="1932801"/>
            <a:ext cx="2668933" cy="734199"/>
            <a:chOff x="6052365" y="1932801"/>
            <a:chExt cx="2668933" cy="734199"/>
          </a:xfrm>
        </p:grpSpPr>
        <p:sp>
          <p:nvSpPr>
            <p:cNvPr id="85" name="TextBox 84"/>
            <p:cNvSpPr txBox="1"/>
            <p:nvPr/>
          </p:nvSpPr>
          <p:spPr>
            <a:xfrm>
              <a:off x="8305800" y="2390001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kxk</a:t>
              </a:r>
              <a:endParaRPr lang="en-US" dirty="0"/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6052365" y="1932801"/>
              <a:ext cx="448934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553200" y="1323201"/>
            <a:ext cx="1981200" cy="1143000"/>
            <a:chOff x="6553200" y="1323201"/>
            <a:chExt cx="1981200" cy="1143000"/>
          </a:xfrm>
        </p:grpSpPr>
        <p:sp>
          <p:nvSpPr>
            <p:cNvPr id="84" name="Double Bracket 83"/>
            <p:cNvSpPr/>
            <p:nvPr/>
          </p:nvSpPr>
          <p:spPr bwMode="auto">
            <a:xfrm>
              <a:off x="6553200" y="1323201"/>
              <a:ext cx="1981200" cy="1143000"/>
            </a:xfrm>
            <a:prstGeom prst="bracketPair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92422" y="1640413"/>
              <a:ext cx="35137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…</a:t>
              </a:r>
              <a:endParaRPr lang="en-US" sz="13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497222" y="1880153"/>
              <a:ext cx="35137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…</a:t>
              </a:r>
              <a:endParaRPr lang="en-US" sz="1300" dirty="0"/>
            </a:p>
          </p:txBody>
        </p:sp>
        <p:pic>
          <p:nvPicPr>
            <p:cNvPr id="91" name="Picture 90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0" y="1399401"/>
              <a:ext cx="673100" cy="228600"/>
            </a:xfrm>
            <a:prstGeom prst="rect">
              <a:avLst/>
            </a:prstGeom>
          </p:spPr>
        </p:pic>
        <p:pic>
          <p:nvPicPr>
            <p:cNvPr id="103" name="Picture 102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2400" y="1399401"/>
              <a:ext cx="685800" cy="228600"/>
            </a:xfrm>
            <a:prstGeom prst="rect">
              <a:avLst/>
            </a:prstGeom>
          </p:spPr>
        </p:pic>
        <p:pic>
          <p:nvPicPr>
            <p:cNvPr id="104" name="Picture 103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9400" y="2161401"/>
              <a:ext cx="685800" cy="228600"/>
            </a:xfrm>
            <a:prstGeom prst="rect">
              <a:avLst/>
            </a:prstGeom>
          </p:spPr>
        </p:pic>
        <p:pic>
          <p:nvPicPr>
            <p:cNvPr id="105" name="Picture 104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59700" y="2161401"/>
              <a:ext cx="698500" cy="228600"/>
            </a:xfrm>
            <a:prstGeom prst="rect">
              <a:avLst/>
            </a:prstGeom>
          </p:spPr>
        </p:pic>
      </p:grpSp>
      <p:grpSp>
        <p:nvGrpSpPr>
          <p:cNvPr id="197" name="Group 196"/>
          <p:cNvGrpSpPr/>
          <p:nvPr/>
        </p:nvGrpSpPr>
        <p:grpSpPr>
          <a:xfrm>
            <a:off x="2667000" y="990600"/>
            <a:ext cx="685800" cy="990600"/>
            <a:chOff x="2362200" y="5486400"/>
            <a:chExt cx="685800" cy="990600"/>
          </a:xfrm>
        </p:grpSpPr>
        <p:pic>
          <p:nvPicPr>
            <p:cNvPr id="193" name="Picture 192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25713" y="5562600"/>
              <a:ext cx="419100" cy="215900"/>
            </a:xfrm>
            <a:prstGeom prst="rect">
              <a:avLst/>
            </a:prstGeom>
          </p:spPr>
        </p:pic>
        <p:pic>
          <p:nvPicPr>
            <p:cNvPr id="194" name="Picture 193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14600" y="6248400"/>
              <a:ext cx="431800" cy="215900"/>
            </a:xfrm>
            <a:prstGeom prst="rect">
              <a:avLst/>
            </a:prstGeom>
          </p:spPr>
        </p:pic>
        <p:sp>
          <p:nvSpPr>
            <p:cNvPr id="195" name="Double Bracket 194"/>
            <p:cNvSpPr/>
            <p:nvPr/>
          </p:nvSpPr>
          <p:spPr bwMode="auto">
            <a:xfrm>
              <a:off x="2362200" y="5486400"/>
              <a:ext cx="685800" cy="990600"/>
            </a:xfrm>
            <a:prstGeom prst="bracketPair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14600" y="586740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233460" y="1253067"/>
            <a:ext cx="500340" cy="928932"/>
            <a:chOff x="3538260" y="1253067"/>
            <a:chExt cx="500340" cy="928932"/>
          </a:xfrm>
        </p:grpSpPr>
        <p:sp>
          <p:nvSpPr>
            <p:cNvPr id="99" name="TextBox 98"/>
            <p:cNvSpPr txBox="1"/>
            <p:nvPr/>
          </p:nvSpPr>
          <p:spPr>
            <a:xfrm>
              <a:off x="3538260" y="1905000"/>
              <a:ext cx="424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kx1</a:t>
              </a:r>
              <a:endParaRPr lang="en-US" dirty="0"/>
            </a:p>
          </p:txBody>
        </p:sp>
        <p:cxnSp>
          <p:nvCxnSpPr>
            <p:cNvPr id="100" name="Straight Arrow Connector 99"/>
            <p:cNvCxnSpPr/>
            <p:nvPr/>
          </p:nvCxnSpPr>
          <p:spPr bwMode="auto">
            <a:xfrm>
              <a:off x="3708400" y="1253067"/>
              <a:ext cx="330200" cy="4233"/>
            </a:xfrm>
            <a:prstGeom prst="straightConnector1">
              <a:avLst/>
            </a:prstGeom>
            <a:ln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524000" y="3581400"/>
            <a:ext cx="990600" cy="304800"/>
            <a:chOff x="1524000" y="3962400"/>
            <a:chExt cx="990600" cy="304800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524000" y="3962400"/>
              <a:ext cx="9906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83" name="Picture 82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05000" y="4038600"/>
              <a:ext cx="274321" cy="18288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4495800" y="3581400"/>
            <a:ext cx="1447800" cy="304800"/>
            <a:chOff x="4495800" y="3962400"/>
            <a:chExt cx="1447800" cy="30480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4495800" y="3962400"/>
              <a:ext cx="1447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07" name="Picture 106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1295" y="3962400"/>
              <a:ext cx="887505" cy="301752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7010400" y="3581400"/>
            <a:ext cx="1447800" cy="304800"/>
            <a:chOff x="7010400" y="3962400"/>
            <a:chExt cx="1447800" cy="304800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7010400" y="3962400"/>
              <a:ext cx="1447800" cy="304800"/>
            </a:xfrm>
            <a:prstGeom prst="rect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09" name="Picture 108" descr="latex-image-1.pd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145483" y="3962400"/>
              <a:ext cx="1224758" cy="301752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6324600" y="2514600"/>
            <a:ext cx="685800" cy="990600"/>
            <a:chOff x="6324600" y="2743200"/>
            <a:chExt cx="685800" cy="990600"/>
          </a:xfrm>
        </p:grpSpPr>
        <p:sp>
          <p:nvSpPr>
            <p:cNvPr id="122" name="TextBox 121"/>
            <p:cNvSpPr txBox="1"/>
            <p:nvPr/>
          </p:nvSpPr>
          <p:spPr>
            <a:xfrm>
              <a:off x="6477000" y="312420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23" name="Double Bracket 122"/>
            <p:cNvSpPr/>
            <p:nvPr/>
          </p:nvSpPr>
          <p:spPr bwMode="auto">
            <a:xfrm>
              <a:off x="6324600" y="2743200"/>
              <a:ext cx="685800" cy="990600"/>
            </a:xfrm>
            <a:prstGeom prst="bracketPair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65241" y="2819400"/>
              <a:ext cx="457200" cy="21590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5241" y="3505200"/>
              <a:ext cx="457200" cy="215900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1524000" y="838200"/>
            <a:ext cx="1981200" cy="1143000"/>
            <a:chOff x="-1099365" y="4191000"/>
            <a:chExt cx="1981200" cy="1143000"/>
          </a:xfrm>
        </p:grpSpPr>
        <p:sp>
          <p:nvSpPr>
            <p:cNvPr id="129" name="Double Bracket 128"/>
            <p:cNvSpPr/>
            <p:nvPr/>
          </p:nvSpPr>
          <p:spPr bwMode="auto">
            <a:xfrm>
              <a:off x="-1099365" y="4191000"/>
              <a:ext cx="1981200" cy="1143000"/>
            </a:xfrm>
            <a:prstGeom prst="bracketPair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-460143" y="4508212"/>
              <a:ext cx="35137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…</a:t>
              </a:r>
              <a:endParaRPr lang="en-US" sz="13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-155343" y="4747952"/>
              <a:ext cx="35137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…</a:t>
              </a:r>
              <a:endParaRPr lang="en-US" sz="1300" dirty="0"/>
            </a:p>
          </p:txBody>
        </p:sp>
        <p:pic>
          <p:nvPicPr>
            <p:cNvPr id="134" name="Picture 133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023165" y="4267200"/>
              <a:ext cx="673100" cy="228600"/>
            </a:xfrm>
            <a:prstGeom prst="rect">
              <a:avLst/>
            </a:prstGeom>
          </p:spPr>
        </p:pic>
        <p:pic>
          <p:nvPicPr>
            <p:cNvPr id="135" name="Picture 134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835" y="4267200"/>
              <a:ext cx="685800" cy="228600"/>
            </a:xfrm>
            <a:prstGeom prst="rect">
              <a:avLst/>
            </a:prstGeom>
          </p:spPr>
        </p:pic>
        <p:pic>
          <p:nvPicPr>
            <p:cNvPr id="136" name="Picture 135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23165" y="5029200"/>
              <a:ext cx="685800" cy="228600"/>
            </a:xfrm>
            <a:prstGeom prst="rect">
              <a:avLst/>
            </a:prstGeom>
          </p:spPr>
        </p:pic>
        <p:pic>
          <p:nvPicPr>
            <p:cNvPr id="137" name="Picture 136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135" y="5029200"/>
              <a:ext cx="698500" cy="228600"/>
            </a:xfrm>
            <a:prstGeom prst="rect">
              <a:avLst/>
            </a:prstGeom>
          </p:spPr>
        </p:pic>
      </p:grpSp>
      <p:sp>
        <p:nvSpPr>
          <p:cNvPr id="138" name="TextBox 137"/>
          <p:cNvSpPr txBox="1"/>
          <p:nvPr/>
        </p:nvSpPr>
        <p:spPr>
          <a:xfrm>
            <a:off x="2743200" y="3429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3429000" y="3581400"/>
            <a:ext cx="990600" cy="304800"/>
            <a:chOff x="3429000" y="3962400"/>
            <a:chExt cx="990600" cy="30480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3429000" y="3962400"/>
              <a:ext cx="990600" cy="304800"/>
            </a:xfrm>
            <a:prstGeom prst="rect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01" name="Picture 100" descr="latex-image-1.pdf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733800" y="4038600"/>
              <a:ext cx="310896" cy="182880"/>
            </a:xfrm>
            <a:prstGeom prst="rect">
              <a:avLst/>
            </a:prstGeom>
          </p:spPr>
        </p:pic>
      </p:grpSp>
      <p:sp>
        <p:nvSpPr>
          <p:cNvPr id="139" name="TextBox 138"/>
          <p:cNvSpPr txBox="1"/>
          <p:nvPr/>
        </p:nvSpPr>
        <p:spPr>
          <a:xfrm>
            <a:off x="6248400" y="3429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3048000" y="6174292"/>
            <a:ext cx="424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kx1</a:t>
            </a:r>
            <a:endParaRPr lang="en-US" dirty="0"/>
          </a:p>
        </p:txBody>
      </p:sp>
      <p:grpSp>
        <p:nvGrpSpPr>
          <p:cNvPr id="191" name="Group 190"/>
          <p:cNvGrpSpPr/>
          <p:nvPr/>
        </p:nvGrpSpPr>
        <p:grpSpPr>
          <a:xfrm>
            <a:off x="2514600" y="5107492"/>
            <a:ext cx="533400" cy="1219200"/>
            <a:chOff x="2514600" y="5107492"/>
            <a:chExt cx="533400" cy="1219200"/>
          </a:xfrm>
        </p:grpSpPr>
        <p:sp>
          <p:nvSpPr>
            <p:cNvPr id="162" name="Double Bracket 161"/>
            <p:cNvSpPr/>
            <p:nvPr/>
          </p:nvSpPr>
          <p:spPr bwMode="auto">
            <a:xfrm>
              <a:off x="2514600" y="5107492"/>
              <a:ext cx="533400" cy="12192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64" name="Picture 163" descr="latex-image-1.pdf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564882" y="5406203"/>
              <a:ext cx="457200" cy="228600"/>
            </a:xfrm>
            <a:prstGeom prst="rect">
              <a:avLst/>
            </a:prstGeom>
          </p:spPr>
        </p:pic>
        <p:sp>
          <p:nvSpPr>
            <p:cNvPr id="165" name="Rounded Rectangle 164"/>
            <p:cNvSpPr>
              <a:spLocks noChangeAspect="1"/>
            </p:cNvSpPr>
            <p:nvPr/>
          </p:nvSpPr>
          <p:spPr bwMode="auto">
            <a:xfrm>
              <a:off x="2743200" y="5232091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" name="Rounded Rectangle 165"/>
            <p:cNvSpPr>
              <a:spLocks noChangeAspect="1"/>
            </p:cNvSpPr>
            <p:nvPr/>
          </p:nvSpPr>
          <p:spPr bwMode="auto">
            <a:xfrm>
              <a:off x="2743200" y="5841691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7" name="Rounded Rectangle 166"/>
            <p:cNvSpPr>
              <a:spLocks noChangeAspect="1"/>
            </p:cNvSpPr>
            <p:nvPr/>
          </p:nvSpPr>
          <p:spPr bwMode="auto">
            <a:xfrm>
              <a:off x="2743200" y="6186115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6" name="Group 95"/>
          <p:cNvGrpSpPr/>
          <p:nvPr/>
        </p:nvGrpSpPr>
        <p:grpSpPr>
          <a:xfrm>
            <a:off x="6929766" y="4680276"/>
            <a:ext cx="1257613" cy="1642197"/>
            <a:chOff x="7539366" y="1505585"/>
            <a:chExt cx="1257613" cy="1642197"/>
          </a:xfrm>
        </p:grpSpPr>
        <p:grpSp>
          <p:nvGrpSpPr>
            <p:cNvPr id="177" name="Group 62"/>
            <p:cNvGrpSpPr/>
            <p:nvPr/>
          </p:nvGrpSpPr>
          <p:grpSpPr>
            <a:xfrm>
              <a:off x="7539366" y="1928582"/>
              <a:ext cx="533400" cy="1219200"/>
              <a:chOff x="7539366" y="1928582"/>
              <a:chExt cx="533400" cy="1219200"/>
            </a:xfrm>
          </p:grpSpPr>
          <p:sp>
            <p:nvSpPr>
              <p:cNvPr id="182" name="Double Bracket 181"/>
              <p:cNvSpPr/>
              <p:nvPr/>
            </p:nvSpPr>
            <p:spPr bwMode="auto">
              <a:xfrm>
                <a:off x="7539366" y="1928582"/>
                <a:ext cx="533400" cy="1219200"/>
              </a:xfrm>
              <a:prstGeom prst="bracketPair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7665154" y="1991629"/>
                <a:ext cx="27025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</a:p>
              <a:p>
                <a:r>
                  <a:rPr lang="en-US" dirty="0" smtClean="0"/>
                  <a:t>1</a:t>
                </a:r>
              </a:p>
              <a:p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178" name="Group 61"/>
            <p:cNvGrpSpPr/>
            <p:nvPr/>
          </p:nvGrpSpPr>
          <p:grpSpPr>
            <a:xfrm>
              <a:off x="8263579" y="1928040"/>
              <a:ext cx="533400" cy="1219200"/>
              <a:chOff x="8263579" y="1928040"/>
              <a:chExt cx="533400" cy="1219200"/>
            </a:xfrm>
          </p:grpSpPr>
          <p:sp>
            <p:nvSpPr>
              <p:cNvPr id="180" name="Double Bracket 179"/>
              <p:cNvSpPr/>
              <p:nvPr/>
            </p:nvSpPr>
            <p:spPr bwMode="auto">
              <a:xfrm>
                <a:off x="8263579" y="1928040"/>
                <a:ext cx="533400" cy="1219200"/>
              </a:xfrm>
              <a:prstGeom prst="bracketPair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8389367" y="1991087"/>
                <a:ext cx="27025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pic>
          <p:nvPicPr>
            <p:cNvPr id="179" name="Picture 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924800" y="1505585"/>
              <a:ext cx="387098" cy="39941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153" name="Group 152"/>
          <p:cNvGrpSpPr/>
          <p:nvPr/>
        </p:nvGrpSpPr>
        <p:grpSpPr>
          <a:xfrm>
            <a:off x="762000" y="4038600"/>
            <a:ext cx="8077200" cy="381000"/>
            <a:chOff x="762000" y="4038600"/>
            <a:chExt cx="8077200" cy="381000"/>
          </a:xfrm>
        </p:grpSpPr>
        <p:pic>
          <p:nvPicPr>
            <p:cNvPr id="81" name="Picture 80" descr="latex-image-1.pdf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2000" y="4091284"/>
              <a:ext cx="469900" cy="22860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549400" y="4152900"/>
              <a:ext cx="1041400" cy="19050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276600" y="4152900"/>
              <a:ext cx="1079500" cy="19050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705600" y="4140200"/>
              <a:ext cx="2044700" cy="20320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572000" y="4152900"/>
              <a:ext cx="1524000" cy="190500"/>
            </a:xfrm>
            <a:prstGeom prst="rect">
              <a:avLst/>
            </a:prstGeom>
          </p:spPr>
        </p:pic>
        <p:sp>
          <p:nvSpPr>
            <p:cNvPr id="152" name="Double Bracket 151"/>
            <p:cNvSpPr/>
            <p:nvPr/>
          </p:nvSpPr>
          <p:spPr bwMode="auto">
            <a:xfrm>
              <a:off x="1447800" y="4038600"/>
              <a:ext cx="7391400" cy="381000"/>
            </a:xfrm>
            <a:prstGeom prst="bracketPai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495800" y="5106136"/>
            <a:ext cx="546100" cy="1472464"/>
            <a:chOff x="4495800" y="5106136"/>
            <a:chExt cx="546100" cy="1472464"/>
          </a:xfrm>
        </p:grpSpPr>
        <p:sp>
          <p:nvSpPr>
            <p:cNvPr id="169" name="Double Bracket 168"/>
            <p:cNvSpPr/>
            <p:nvPr/>
          </p:nvSpPr>
          <p:spPr bwMode="auto">
            <a:xfrm>
              <a:off x="4495800" y="5106136"/>
              <a:ext cx="533400" cy="12192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621588" y="5169183"/>
              <a:ext cx="2702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  <a:p>
              <a:r>
                <a:rPr lang="en-US" dirty="0" smtClean="0"/>
                <a:t>0</a:t>
              </a:r>
            </a:p>
            <a:p>
              <a:r>
                <a:rPr lang="en-US" dirty="0" smtClean="0"/>
                <a:t>0</a:t>
              </a:r>
            </a:p>
            <a:p>
              <a:r>
                <a:rPr lang="en-US" dirty="0" smtClean="0"/>
                <a:t>0</a:t>
              </a:r>
              <a:endParaRPr lang="en-US" dirty="0"/>
            </a:p>
          </p:txBody>
        </p: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495800" y="6400800"/>
              <a:ext cx="546100" cy="177800"/>
            </a:xfrm>
            <a:prstGeom prst="rect">
              <a:avLst/>
            </a:prstGeom>
          </p:spPr>
        </p:pic>
      </p:grpSp>
      <p:grpSp>
        <p:nvGrpSpPr>
          <p:cNvPr id="187" name="Group 186"/>
          <p:cNvGrpSpPr/>
          <p:nvPr/>
        </p:nvGrpSpPr>
        <p:grpSpPr>
          <a:xfrm>
            <a:off x="5410200" y="5103815"/>
            <a:ext cx="573484" cy="1474785"/>
            <a:chOff x="5410200" y="5103815"/>
            <a:chExt cx="573484" cy="1474785"/>
          </a:xfrm>
        </p:grpSpPr>
        <p:sp>
          <p:nvSpPr>
            <p:cNvPr id="173" name="Double Bracket 172"/>
            <p:cNvSpPr/>
            <p:nvPr/>
          </p:nvSpPr>
          <p:spPr bwMode="auto">
            <a:xfrm>
              <a:off x="5450284" y="5103815"/>
              <a:ext cx="533400" cy="12192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576072" y="5166862"/>
              <a:ext cx="2702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</a:p>
            <a:p>
              <a:r>
                <a:rPr lang="en-US" dirty="0" smtClean="0"/>
                <a:t>1</a:t>
              </a:r>
            </a:p>
            <a:p>
              <a:r>
                <a:rPr lang="en-US" dirty="0" smtClean="0"/>
                <a:t>0</a:t>
              </a:r>
            </a:p>
            <a:p>
              <a:r>
                <a:rPr lang="en-US" dirty="0" smtClean="0"/>
                <a:t>0</a:t>
              </a:r>
              <a:endParaRPr lang="en-US" dirty="0"/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10200" y="6400800"/>
              <a:ext cx="546100" cy="177800"/>
            </a:xfrm>
            <a:prstGeom prst="rect">
              <a:avLst/>
            </a:prstGeom>
          </p:spPr>
        </p:pic>
      </p:grpSp>
      <p:pic>
        <p:nvPicPr>
          <p:cNvPr id="231" name="Picture 2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24000" y="4648200"/>
            <a:ext cx="1092200" cy="190500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25800" y="4648200"/>
            <a:ext cx="1117600" cy="190500"/>
          </a:xfrm>
          <a:prstGeom prst="rect">
            <a:avLst/>
          </a:prstGeom>
        </p:spPr>
      </p:pic>
      <p:grpSp>
        <p:nvGrpSpPr>
          <p:cNvPr id="226" name="Group 225"/>
          <p:cNvGrpSpPr/>
          <p:nvPr/>
        </p:nvGrpSpPr>
        <p:grpSpPr>
          <a:xfrm>
            <a:off x="685800" y="5564692"/>
            <a:ext cx="1371600" cy="228600"/>
            <a:chOff x="685800" y="5564692"/>
            <a:chExt cx="1371600" cy="228600"/>
          </a:xfrm>
        </p:grpSpPr>
        <p:sp>
          <p:nvSpPr>
            <p:cNvPr id="159" name="Right Arrow 158"/>
            <p:cNvSpPr/>
            <p:nvPr/>
          </p:nvSpPr>
          <p:spPr bwMode="auto">
            <a:xfrm>
              <a:off x="1600200" y="5564692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685800" y="561309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89000" y="5627042"/>
              <a:ext cx="177800" cy="127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29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506E-6 2.97823E-6 L -0.11245 0.3279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2" y="1639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994E-6 -2.1723E-6 L -0.30401 0.1056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5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461E-6 -7.64243E-7 L 0.29151 0.3390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6" y="169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6179E-7 3.09403E-6 L 0.01666 0.2681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340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9766E-6 1.5887E-6 L -0.07496 -0.1334 " pathEditMode="relative" ptsTypes="AA">
                                      <p:cBhvr>
                                        <p:cTn id="10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8" grpId="0"/>
      <p:bldP spid="139" grpId="0"/>
      <p:bldP spid="163" grpId="0"/>
      <p:bldP spid="1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Over-Complete Representation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12448"/>
            <a:ext cx="952500" cy="228600"/>
          </a:xfrm>
          <a:prstGeom prst="rect">
            <a:avLst/>
          </a:prstGeom>
        </p:spPr>
      </p:pic>
      <p:pic>
        <p:nvPicPr>
          <p:cNvPr id="75" name="Picture 74" descr="1403901471_d5e034b46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310" y="1074420"/>
            <a:ext cx="2556831" cy="1768475"/>
          </a:xfrm>
          <a:prstGeom prst="rect">
            <a:avLst/>
          </a:prstGeom>
        </p:spPr>
      </p:pic>
      <p:grpSp>
        <p:nvGrpSpPr>
          <p:cNvPr id="52" name="Group 92"/>
          <p:cNvGrpSpPr/>
          <p:nvPr/>
        </p:nvGrpSpPr>
        <p:grpSpPr>
          <a:xfrm>
            <a:off x="3697142" y="1102848"/>
            <a:ext cx="2538409" cy="1640352"/>
            <a:chOff x="4001942" y="1102848"/>
            <a:chExt cx="2538409" cy="1640352"/>
          </a:xfrm>
        </p:grpSpPr>
        <p:sp>
          <p:nvSpPr>
            <p:cNvPr id="7" name="Oval 6"/>
            <p:cNvSpPr/>
            <p:nvPr/>
          </p:nvSpPr>
          <p:spPr>
            <a:xfrm>
              <a:off x="4038600" y="11430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00600" y="11430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>
              <a:stCxn id="7" idx="6"/>
              <a:endCxn id="8" idx="2"/>
            </p:cNvCxnSpPr>
            <p:nvPr/>
          </p:nvCxnSpPr>
          <p:spPr>
            <a:xfrm>
              <a:off x="4267200" y="12573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" name="Oval 9"/>
            <p:cNvSpPr/>
            <p:nvPr/>
          </p:nvSpPr>
          <p:spPr>
            <a:xfrm>
              <a:off x="4038600" y="16002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800600" y="16002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>
              <a:stCxn id="10" idx="6"/>
              <a:endCxn id="11" idx="2"/>
            </p:cNvCxnSpPr>
            <p:nvPr/>
          </p:nvCxnSpPr>
          <p:spPr>
            <a:xfrm>
              <a:off x="4267200" y="17145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Straight Connector 12"/>
            <p:cNvCxnSpPr>
              <a:stCxn id="7" idx="4"/>
              <a:endCxn id="10" idx="0"/>
            </p:cNvCxnSpPr>
            <p:nvPr/>
          </p:nvCxnSpPr>
          <p:spPr>
            <a:xfrm rot="5400000">
              <a:off x="4038600" y="14859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Straight Connector 13"/>
            <p:cNvCxnSpPr>
              <a:stCxn id="8" idx="4"/>
              <a:endCxn id="11" idx="0"/>
            </p:cNvCxnSpPr>
            <p:nvPr/>
          </p:nvCxnSpPr>
          <p:spPr>
            <a:xfrm rot="5400000">
              <a:off x="4800600" y="14859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" name="Oval 14"/>
            <p:cNvSpPr/>
            <p:nvPr/>
          </p:nvSpPr>
          <p:spPr>
            <a:xfrm>
              <a:off x="4038600" y="20574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800600" y="20574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>
              <a:stCxn id="15" idx="6"/>
              <a:endCxn id="16" idx="2"/>
            </p:cNvCxnSpPr>
            <p:nvPr/>
          </p:nvCxnSpPr>
          <p:spPr>
            <a:xfrm>
              <a:off x="4267200" y="21717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Oval 17"/>
            <p:cNvSpPr/>
            <p:nvPr/>
          </p:nvSpPr>
          <p:spPr>
            <a:xfrm>
              <a:off x="4038600" y="25146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800600" y="25146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>
              <a:stCxn id="18" idx="6"/>
              <a:endCxn id="19" idx="2"/>
            </p:cNvCxnSpPr>
            <p:nvPr/>
          </p:nvCxnSpPr>
          <p:spPr>
            <a:xfrm>
              <a:off x="4267200" y="26289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" name="Oval 20"/>
            <p:cNvSpPr/>
            <p:nvPr/>
          </p:nvSpPr>
          <p:spPr>
            <a:xfrm>
              <a:off x="5486400" y="11430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248400" y="11430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>
              <a:stCxn id="21" idx="6"/>
              <a:endCxn id="22" idx="2"/>
            </p:cNvCxnSpPr>
            <p:nvPr/>
          </p:nvCxnSpPr>
          <p:spPr>
            <a:xfrm>
              <a:off x="5715000" y="12573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Oval 23"/>
            <p:cNvSpPr/>
            <p:nvPr/>
          </p:nvSpPr>
          <p:spPr>
            <a:xfrm>
              <a:off x="5486400" y="16002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248400" y="16002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" name="Straight Connector 25"/>
            <p:cNvCxnSpPr>
              <a:stCxn id="24" idx="6"/>
              <a:endCxn id="25" idx="2"/>
            </p:cNvCxnSpPr>
            <p:nvPr/>
          </p:nvCxnSpPr>
          <p:spPr>
            <a:xfrm>
              <a:off x="5715000" y="17145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Oval 26"/>
            <p:cNvSpPr/>
            <p:nvPr/>
          </p:nvSpPr>
          <p:spPr>
            <a:xfrm>
              <a:off x="5486400" y="20574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248400" y="20574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Connector 28"/>
            <p:cNvCxnSpPr>
              <a:stCxn id="27" idx="6"/>
              <a:endCxn id="28" idx="2"/>
            </p:cNvCxnSpPr>
            <p:nvPr/>
          </p:nvCxnSpPr>
          <p:spPr>
            <a:xfrm>
              <a:off x="5715000" y="21717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Oval 29"/>
            <p:cNvSpPr/>
            <p:nvPr/>
          </p:nvSpPr>
          <p:spPr>
            <a:xfrm>
              <a:off x="5486400" y="25146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248400" y="25146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>
              <a:stCxn id="30" idx="6"/>
              <a:endCxn id="31" idx="2"/>
            </p:cNvCxnSpPr>
            <p:nvPr/>
          </p:nvCxnSpPr>
          <p:spPr>
            <a:xfrm>
              <a:off x="5715000" y="2628900"/>
              <a:ext cx="5334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Straight Connector 32"/>
            <p:cNvCxnSpPr>
              <a:stCxn id="27" idx="2"/>
              <a:endCxn id="16" idx="6"/>
            </p:cNvCxnSpPr>
            <p:nvPr/>
          </p:nvCxnSpPr>
          <p:spPr>
            <a:xfrm rot="10800000">
              <a:off x="5029200" y="2171700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Connector 33"/>
            <p:cNvCxnSpPr>
              <a:stCxn id="30" idx="2"/>
              <a:endCxn id="19" idx="6"/>
            </p:cNvCxnSpPr>
            <p:nvPr/>
          </p:nvCxnSpPr>
          <p:spPr>
            <a:xfrm rot="10800000">
              <a:off x="5029200" y="2628900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Straight Connector 34"/>
            <p:cNvCxnSpPr>
              <a:stCxn id="11" idx="6"/>
              <a:endCxn id="24" idx="2"/>
            </p:cNvCxnSpPr>
            <p:nvPr/>
          </p:nvCxnSpPr>
          <p:spPr>
            <a:xfrm>
              <a:off x="5029200" y="1714500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Straight Connector 35"/>
            <p:cNvCxnSpPr>
              <a:stCxn id="8" idx="6"/>
              <a:endCxn id="21" idx="2"/>
            </p:cNvCxnSpPr>
            <p:nvPr/>
          </p:nvCxnSpPr>
          <p:spPr>
            <a:xfrm>
              <a:off x="5029200" y="1257300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Straight Connector 36"/>
            <p:cNvCxnSpPr>
              <a:stCxn id="11" idx="4"/>
              <a:endCxn id="16" idx="0"/>
            </p:cNvCxnSpPr>
            <p:nvPr/>
          </p:nvCxnSpPr>
          <p:spPr>
            <a:xfrm rot="5400000">
              <a:off x="4800600" y="19431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Straight Connector 37"/>
            <p:cNvCxnSpPr>
              <a:stCxn id="10" idx="4"/>
              <a:endCxn id="15" idx="0"/>
            </p:cNvCxnSpPr>
            <p:nvPr/>
          </p:nvCxnSpPr>
          <p:spPr>
            <a:xfrm rot="5400000">
              <a:off x="4038600" y="19431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" name="Straight Connector 38"/>
            <p:cNvCxnSpPr>
              <a:stCxn id="16" idx="4"/>
              <a:endCxn id="19" idx="0"/>
            </p:cNvCxnSpPr>
            <p:nvPr/>
          </p:nvCxnSpPr>
          <p:spPr>
            <a:xfrm rot="5400000">
              <a:off x="4800600" y="24003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Straight Connector 39"/>
            <p:cNvCxnSpPr>
              <a:stCxn id="15" idx="4"/>
              <a:endCxn id="18" idx="0"/>
            </p:cNvCxnSpPr>
            <p:nvPr/>
          </p:nvCxnSpPr>
          <p:spPr>
            <a:xfrm rot="5400000">
              <a:off x="4038600" y="2400300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" name="Straight Connector 40"/>
            <p:cNvCxnSpPr/>
            <p:nvPr/>
          </p:nvCxnSpPr>
          <p:spPr>
            <a:xfrm rot="5400000">
              <a:off x="5482471" y="14851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Straight Connector 41"/>
            <p:cNvCxnSpPr/>
            <p:nvPr/>
          </p:nvCxnSpPr>
          <p:spPr>
            <a:xfrm rot="5400000">
              <a:off x="6244471" y="14851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Straight Connector 42"/>
            <p:cNvCxnSpPr/>
            <p:nvPr/>
          </p:nvCxnSpPr>
          <p:spPr>
            <a:xfrm rot="5400000">
              <a:off x="6244471" y="19423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" name="Straight Connector 43"/>
            <p:cNvCxnSpPr/>
            <p:nvPr/>
          </p:nvCxnSpPr>
          <p:spPr>
            <a:xfrm rot="5400000">
              <a:off x="5482471" y="19423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Straight Connector 44"/>
            <p:cNvCxnSpPr/>
            <p:nvPr/>
          </p:nvCxnSpPr>
          <p:spPr>
            <a:xfrm rot="5400000">
              <a:off x="6244471" y="23995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Connector 45"/>
            <p:cNvCxnSpPr/>
            <p:nvPr/>
          </p:nvCxnSpPr>
          <p:spPr>
            <a:xfrm rot="5400000">
              <a:off x="5482471" y="2399506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" name="TextBox 46"/>
            <p:cNvSpPr txBox="1"/>
            <p:nvPr/>
          </p:nvSpPr>
          <p:spPr>
            <a:xfrm>
              <a:off x="4003637" y="1102848"/>
              <a:ext cx="318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08237" y="1560048"/>
              <a:ext cx="318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01942" y="201418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21684" y="2466201"/>
              <a:ext cx="318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70212" y="2466201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i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24000" y="3581400"/>
            <a:ext cx="990600" cy="304800"/>
            <a:chOff x="1524000" y="3962400"/>
            <a:chExt cx="990600" cy="304800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524000" y="3962400"/>
              <a:ext cx="9906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83" name="Picture 82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5000" y="4038600"/>
              <a:ext cx="274321" cy="18288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4495800" y="3581400"/>
            <a:ext cx="1447800" cy="304800"/>
            <a:chOff x="4495800" y="3962400"/>
            <a:chExt cx="1447800" cy="30480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4495800" y="3962400"/>
              <a:ext cx="1447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07" name="Picture 106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1295" y="3962400"/>
              <a:ext cx="887505" cy="301752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7010400" y="3581400"/>
            <a:ext cx="1447800" cy="304800"/>
            <a:chOff x="7010400" y="3962400"/>
            <a:chExt cx="1447800" cy="304800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7010400" y="3962400"/>
              <a:ext cx="1447800" cy="304800"/>
            </a:xfrm>
            <a:prstGeom prst="rect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09" name="Picture 10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5483" y="3962400"/>
              <a:ext cx="1224758" cy="301752"/>
            </a:xfrm>
            <a:prstGeom prst="rect">
              <a:avLst/>
            </a:prstGeom>
          </p:spPr>
        </p:pic>
      </p:grpSp>
      <p:sp>
        <p:nvSpPr>
          <p:cNvPr id="138" name="TextBox 137"/>
          <p:cNvSpPr txBox="1"/>
          <p:nvPr/>
        </p:nvSpPr>
        <p:spPr>
          <a:xfrm>
            <a:off x="2743200" y="3429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3429000" y="3581400"/>
            <a:ext cx="990600" cy="304800"/>
            <a:chOff x="3429000" y="3962400"/>
            <a:chExt cx="990600" cy="30480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3429000" y="3962400"/>
              <a:ext cx="990600" cy="304800"/>
            </a:xfrm>
            <a:prstGeom prst="rect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01" name="Picture 100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33800" y="4038600"/>
              <a:ext cx="310896" cy="182880"/>
            </a:xfrm>
            <a:prstGeom prst="rect">
              <a:avLst/>
            </a:prstGeom>
          </p:spPr>
        </p:pic>
      </p:grpSp>
      <p:sp>
        <p:nvSpPr>
          <p:cNvPr id="139" name="TextBox 138"/>
          <p:cNvSpPr txBox="1"/>
          <p:nvPr/>
        </p:nvSpPr>
        <p:spPr>
          <a:xfrm>
            <a:off x="6248400" y="3429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grpSp>
        <p:nvGrpSpPr>
          <p:cNvPr id="153" name="Group 152"/>
          <p:cNvGrpSpPr/>
          <p:nvPr/>
        </p:nvGrpSpPr>
        <p:grpSpPr>
          <a:xfrm>
            <a:off x="762000" y="4038600"/>
            <a:ext cx="8077200" cy="381000"/>
            <a:chOff x="762000" y="4038600"/>
            <a:chExt cx="8077200" cy="381000"/>
          </a:xfrm>
        </p:grpSpPr>
        <p:pic>
          <p:nvPicPr>
            <p:cNvPr id="81" name="Picture 80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000" y="4091284"/>
              <a:ext cx="469900" cy="22860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49400" y="4152900"/>
              <a:ext cx="1041400" cy="19050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76600" y="4152900"/>
              <a:ext cx="1079500" cy="19050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05600" y="4140200"/>
              <a:ext cx="2044700" cy="20320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72000" y="4152900"/>
              <a:ext cx="1524000" cy="190500"/>
            </a:xfrm>
            <a:prstGeom prst="rect">
              <a:avLst/>
            </a:prstGeom>
          </p:spPr>
        </p:pic>
        <p:sp>
          <p:nvSpPr>
            <p:cNvPr id="152" name="Double Bracket 151"/>
            <p:cNvSpPr/>
            <p:nvPr/>
          </p:nvSpPr>
          <p:spPr bwMode="auto">
            <a:xfrm>
              <a:off x="1447800" y="4038600"/>
              <a:ext cx="7391400" cy="381000"/>
            </a:xfrm>
            <a:prstGeom prst="bracketPai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3772796" y="6477000"/>
            <a:ext cx="342004" cy="179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x1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200401" y="5029200"/>
            <a:ext cx="541583" cy="1627096"/>
            <a:chOff x="3200401" y="5029200"/>
            <a:chExt cx="541583" cy="1627096"/>
          </a:xfrm>
        </p:grpSpPr>
        <p:sp>
          <p:nvSpPr>
            <p:cNvPr id="147" name="Double Bracket 146"/>
            <p:cNvSpPr/>
            <p:nvPr/>
          </p:nvSpPr>
          <p:spPr bwMode="auto">
            <a:xfrm>
              <a:off x="3200401" y="5029200"/>
              <a:ext cx="541583" cy="1627096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51" name="Picture 150" descr="latex-image-1.pd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18823" y="5686112"/>
              <a:ext cx="496451" cy="156135"/>
            </a:xfrm>
            <a:prstGeom prst="rect">
              <a:avLst/>
            </a:prstGeom>
          </p:spPr>
        </p:pic>
        <p:sp>
          <p:nvSpPr>
            <p:cNvPr id="157" name="Rounded Rectangle 156"/>
            <p:cNvSpPr>
              <a:spLocks noChangeAspect="1"/>
            </p:cNvSpPr>
            <p:nvPr/>
          </p:nvSpPr>
          <p:spPr bwMode="auto">
            <a:xfrm>
              <a:off x="3445197" y="5127812"/>
              <a:ext cx="25996" cy="2366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1" name="Rounded Rectangle 160"/>
            <p:cNvSpPr>
              <a:spLocks noChangeAspect="1"/>
            </p:cNvSpPr>
            <p:nvPr/>
          </p:nvSpPr>
          <p:spPr bwMode="auto">
            <a:xfrm>
              <a:off x="3445197" y="5275731"/>
              <a:ext cx="25996" cy="2366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8" name="Rounded Rectangle 167"/>
            <p:cNvSpPr>
              <a:spLocks noChangeAspect="1"/>
            </p:cNvSpPr>
            <p:nvPr/>
          </p:nvSpPr>
          <p:spPr bwMode="auto">
            <a:xfrm>
              <a:off x="3445197" y="5423649"/>
              <a:ext cx="25996" cy="2366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" name="Rounded Rectangle 170"/>
            <p:cNvSpPr>
              <a:spLocks noChangeAspect="1"/>
            </p:cNvSpPr>
            <p:nvPr/>
          </p:nvSpPr>
          <p:spPr bwMode="auto">
            <a:xfrm>
              <a:off x="3445197" y="5571566"/>
              <a:ext cx="25996" cy="2366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" name="Rounded Rectangle 171"/>
            <p:cNvSpPr>
              <a:spLocks noChangeAspect="1"/>
            </p:cNvSpPr>
            <p:nvPr/>
          </p:nvSpPr>
          <p:spPr bwMode="auto">
            <a:xfrm>
              <a:off x="3445197" y="5942347"/>
              <a:ext cx="25996" cy="2366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5" name="Rounded Rectangle 174"/>
            <p:cNvSpPr>
              <a:spLocks noChangeAspect="1"/>
            </p:cNvSpPr>
            <p:nvPr/>
          </p:nvSpPr>
          <p:spPr bwMode="auto">
            <a:xfrm>
              <a:off x="3445189" y="6090268"/>
              <a:ext cx="25996" cy="2366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4" name="Rounded Rectangle 183"/>
            <p:cNvSpPr>
              <a:spLocks noChangeAspect="1"/>
            </p:cNvSpPr>
            <p:nvPr/>
          </p:nvSpPr>
          <p:spPr bwMode="auto">
            <a:xfrm>
              <a:off x="3445226" y="6238184"/>
              <a:ext cx="25996" cy="2366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" name="Rounded Rectangle 184"/>
            <p:cNvSpPr>
              <a:spLocks noChangeAspect="1"/>
            </p:cNvSpPr>
            <p:nvPr/>
          </p:nvSpPr>
          <p:spPr bwMode="auto">
            <a:xfrm>
              <a:off x="3445201" y="6386108"/>
              <a:ext cx="25996" cy="2366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6" name="Rounded Rectangle 185"/>
            <p:cNvSpPr>
              <a:spLocks noChangeAspect="1"/>
            </p:cNvSpPr>
            <p:nvPr/>
          </p:nvSpPr>
          <p:spPr bwMode="auto">
            <a:xfrm>
              <a:off x="3445205" y="6534051"/>
              <a:ext cx="25996" cy="2366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66800" y="5410200"/>
            <a:ext cx="1373540" cy="644874"/>
            <a:chOff x="1064860" y="5410200"/>
            <a:chExt cx="1373540" cy="644874"/>
          </a:xfrm>
        </p:grpSpPr>
        <p:sp>
          <p:nvSpPr>
            <p:cNvPr id="141" name="Right Arrow 140"/>
            <p:cNvSpPr/>
            <p:nvPr/>
          </p:nvSpPr>
          <p:spPr bwMode="auto">
            <a:xfrm>
              <a:off x="1981200" y="56388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142" name="Group 47"/>
            <p:cNvGrpSpPr/>
            <p:nvPr/>
          </p:nvGrpSpPr>
          <p:grpSpPr>
            <a:xfrm>
              <a:off x="1064860" y="5433482"/>
              <a:ext cx="117908" cy="570706"/>
              <a:chOff x="834592" y="4648200"/>
              <a:chExt cx="117908" cy="570706"/>
            </a:xfrm>
          </p:grpSpPr>
          <p:sp>
            <p:nvSpPr>
              <p:cNvPr id="188" name="Oval 187"/>
              <p:cNvSpPr>
                <a:spLocks noChangeAspect="1"/>
              </p:cNvSpPr>
              <p:nvPr/>
            </p:nvSpPr>
            <p:spPr>
              <a:xfrm>
                <a:off x="838200" y="4648200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>
                <a:off x="834592" y="5104606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2" name="Straight Connector 191"/>
              <p:cNvCxnSpPr>
                <a:stCxn id="188" idx="4"/>
                <a:endCxn id="190" idx="0"/>
              </p:cNvCxnSpPr>
              <p:nvPr/>
            </p:nvCxnSpPr>
            <p:spPr>
              <a:xfrm rot="5400000">
                <a:off x="722493" y="4931749"/>
                <a:ext cx="342106" cy="360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95400" y="5410200"/>
              <a:ext cx="177800" cy="1270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95400" y="5902674"/>
              <a:ext cx="190500" cy="15240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4778189" y="5029200"/>
            <a:ext cx="1267011" cy="1688211"/>
            <a:chOff x="4778189" y="5029200"/>
            <a:chExt cx="1267011" cy="1688211"/>
          </a:xfrm>
        </p:grpSpPr>
        <p:sp>
          <p:nvSpPr>
            <p:cNvPr id="199" name="TextBox 198"/>
            <p:cNvSpPr txBox="1"/>
            <p:nvPr/>
          </p:nvSpPr>
          <p:spPr>
            <a:xfrm>
              <a:off x="4909339" y="5029200"/>
              <a:ext cx="281606" cy="167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</a:p>
          </p:txBody>
        </p:sp>
        <p:sp>
          <p:nvSpPr>
            <p:cNvPr id="200" name="Double Bracket 199"/>
            <p:cNvSpPr/>
            <p:nvPr/>
          </p:nvSpPr>
          <p:spPr bwMode="auto">
            <a:xfrm>
              <a:off x="4778189" y="5029200"/>
              <a:ext cx="555811" cy="1688211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86400" y="5080000"/>
              <a:ext cx="546100" cy="17780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486400" y="5334000"/>
              <a:ext cx="558800" cy="203200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6781800" y="5029200"/>
            <a:ext cx="1257300" cy="1754327"/>
            <a:chOff x="6781800" y="5029200"/>
            <a:chExt cx="1257300" cy="1754327"/>
          </a:xfrm>
        </p:grpSpPr>
        <p:sp>
          <p:nvSpPr>
            <p:cNvPr id="115" name="TextBox 114"/>
            <p:cNvSpPr txBox="1"/>
            <p:nvPr/>
          </p:nvSpPr>
          <p:spPr>
            <a:xfrm>
              <a:off x="6912950" y="5029200"/>
              <a:ext cx="28160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0</a:t>
              </a:r>
              <a:r>
                <a:rPr lang="en-US" sz="900" dirty="0" smtClean="0"/>
                <a:t/>
              </a:r>
              <a:br>
                <a:rPr lang="en-US" sz="900" dirty="0" smtClean="0"/>
              </a:br>
              <a:r>
                <a:rPr lang="en-US" sz="900" dirty="0" smtClean="0"/>
                <a:t>1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  <a:br>
                <a:rPr lang="en-US" sz="900" dirty="0" smtClean="0"/>
              </a:br>
              <a:r>
                <a:rPr lang="en-US" sz="900" dirty="0" smtClean="0"/>
                <a:t>0</a:t>
              </a:r>
            </a:p>
          </p:txBody>
        </p:sp>
        <p:sp>
          <p:nvSpPr>
            <p:cNvPr id="116" name="Double Bracket 115"/>
            <p:cNvSpPr/>
            <p:nvPr/>
          </p:nvSpPr>
          <p:spPr bwMode="auto">
            <a:xfrm>
              <a:off x="6781800" y="5029200"/>
              <a:ext cx="555811" cy="1688211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467600" y="5334000"/>
              <a:ext cx="571500" cy="20320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67600" y="5084064"/>
              <a:ext cx="546100" cy="177800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05200" y="5562600"/>
            <a:ext cx="1828800" cy="317500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24000" y="4648200"/>
            <a:ext cx="1092200" cy="190500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25800" y="4648200"/>
            <a:ext cx="1117600" cy="1905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21200" y="4648200"/>
            <a:ext cx="1574800" cy="1905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05600" y="4636442"/>
            <a:ext cx="2082800" cy="203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9600" y="4572000"/>
            <a:ext cx="8229600" cy="381000"/>
            <a:chOff x="609600" y="4572000"/>
            <a:chExt cx="8229600" cy="381000"/>
          </a:xfrm>
        </p:grpSpPr>
        <p:sp>
          <p:nvSpPr>
            <p:cNvPr id="209" name="Double Bracket 208"/>
            <p:cNvSpPr/>
            <p:nvPr/>
          </p:nvSpPr>
          <p:spPr bwMode="auto">
            <a:xfrm>
              <a:off x="1447800" y="4572000"/>
              <a:ext cx="7391400" cy="381000"/>
            </a:xfrm>
            <a:prstGeom prst="bracketPai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09600" y="4648200"/>
              <a:ext cx="673100" cy="21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265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087E-6 -5.41918E-6 L 0.18323 -0.16675 " pathEditMode="relative" ptsTypes="AA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</a:t>
            </a:r>
            <a:r>
              <a:rPr lang="en-US" dirty="0"/>
              <a:t>Integer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982560"/>
            <a:ext cx="2032000" cy="11557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920" y="1622880"/>
            <a:ext cx="2070100" cy="20574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876800" y="1600200"/>
            <a:ext cx="2141040" cy="2107021"/>
            <a:chOff x="830760" y="2046060"/>
            <a:chExt cx="2141040" cy="2107021"/>
          </a:xfrm>
        </p:grpSpPr>
        <p:sp>
          <p:nvSpPr>
            <p:cNvPr id="44" name="Oval 43"/>
            <p:cNvSpPr>
              <a:spLocks/>
            </p:cNvSpPr>
            <p:nvPr/>
          </p:nvSpPr>
          <p:spPr bwMode="auto">
            <a:xfrm>
              <a:off x="1828800" y="20460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>
              <a:spLocks/>
            </p:cNvSpPr>
            <p:nvPr/>
          </p:nvSpPr>
          <p:spPr bwMode="auto">
            <a:xfrm>
              <a:off x="2834640" y="2872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>
              <a:spLocks/>
            </p:cNvSpPr>
            <p:nvPr/>
          </p:nvSpPr>
          <p:spPr bwMode="auto">
            <a:xfrm>
              <a:off x="2724420" y="35505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>
              <a:spLocks/>
            </p:cNvSpPr>
            <p:nvPr/>
          </p:nvSpPr>
          <p:spPr bwMode="auto">
            <a:xfrm>
              <a:off x="1474380" y="4015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>
              <a:spLocks/>
            </p:cNvSpPr>
            <p:nvPr/>
          </p:nvSpPr>
          <p:spPr bwMode="auto">
            <a:xfrm>
              <a:off x="830760" y="28842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27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735" y="244764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/>
          <p:cNvSpPr/>
          <p:nvPr/>
        </p:nvSpPr>
        <p:spPr bwMode="auto">
          <a:xfrm>
            <a:off x="5913335" y="214284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08055" y="1371600"/>
            <a:ext cx="3101110" cy="2593110"/>
            <a:chOff x="4408055" y="1371600"/>
            <a:chExt cx="3101110" cy="25931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1371600"/>
              <a:ext cx="381000" cy="17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8165" y="2438400"/>
              <a:ext cx="381000" cy="17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8055" y="2413000"/>
              <a:ext cx="381000" cy="177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87310" y="3239655"/>
              <a:ext cx="381000" cy="177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34000" y="3786910"/>
              <a:ext cx="3810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496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Linear Program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If LP-opt is integral, MAP is found</a:t>
            </a:r>
          </a:p>
          <a:p>
            <a:pPr lvl="1"/>
            <a:r>
              <a:rPr lang="en-US" dirty="0" smtClean="0"/>
              <a:t>LP always integral for trees</a:t>
            </a:r>
          </a:p>
          <a:p>
            <a:pPr lvl="1"/>
            <a:r>
              <a:rPr lang="en-US" dirty="0" smtClean="0"/>
              <a:t>Efficient message-passing schemes for solving LP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52" y="1981200"/>
            <a:ext cx="1879600" cy="11557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92" y="1600200"/>
            <a:ext cx="2120900" cy="21463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112" y="1622880"/>
            <a:ext cx="2070100" cy="205740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4880992" y="1600200"/>
            <a:ext cx="2141040" cy="2107021"/>
            <a:chOff x="830760" y="2046060"/>
            <a:chExt cx="2141040" cy="2107021"/>
          </a:xfrm>
        </p:grpSpPr>
        <p:sp>
          <p:nvSpPr>
            <p:cNvPr id="54" name="Oval 53"/>
            <p:cNvSpPr>
              <a:spLocks/>
            </p:cNvSpPr>
            <p:nvPr/>
          </p:nvSpPr>
          <p:spPr bwMode="auto">
            <a:xfrm>
              <a:off x="1828800" y="20460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>
              <a:spLocks/>
            </p:cNvSpPr>
            <p:nvPr/>
          </p:nvSpPr>
          <p:spPr bwMode="auto">
            <a:xfrm>
              <a:off x="2834640" y="2872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>
              <a:spLocks/>
            </p:cNvSpPr>
            <p:nvPr/>
          </p:nvSpPr>
          <p:spPr bwMode="auto">
            <a:xfrm>
              <a:off x="2724420" y="35505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>
              <a:spLocks/>
            </p:cNvSpPr>
            <p:nvPr/>
          </p:nvSpPr>
          <p:spPr bwMode="auto">
            <a:xfrm>
              <a:off x="1474380" y="4015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>
              <a:spLocks/>
            </p:cNvSpPr>
            <p:nvPr/>
          </p:nvSpPr>
          <p:spPr bwMode="auto">
            <a:xfrm>
              <a:off x="830760" y="28842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</p:grpSp>
      <p:pic>
        <p:nvPicPr>
          <p:cNvPr id="59" name="Picture 27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9927" y="244764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Down Arrow 59"/>
          <p:cNvSpPr/>
          <p:nvPr/>
        </p:nvSpPr>
        <p:spPr bwMode="auto">
          <a:xfrm>
            <a:off x="5917527" y="214284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08055" y="1371600"/>
            <a:ext cx="3101110" cy="2593110"/>
            <a:chOff x="4408055" y="1371600"/>
            <a:chExt cx="3101110" cy="259311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5000" y="1371600"/>
              <a:ext cx="381000" cy="1778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8165" y="2438400"/>
              <a:ext cx="381000" cy="177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08055" y="2413000"/>
              <a:ext cx="381000" cy="1778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87310" y="3239655"/>
              <a:ext cx="381000" cy="1778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4000" y="3786910"/>
              <a:ext cx="3810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10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1930400"/>
          <a:ext cx="6096000" cy="4089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000"/>
                <a:gridCol w="3048000"/>
              </a:tblGrid>
              <a:tr h="20447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Tree-MRF</a:t>
                      </a:r>
                    </a:p>
                    <a:p>
                      <a:pPr algn="ctr"/>
                      <a:r>
                        <a:rPr lang="en-US" b="0" dirty="0" smtClean="0"/>
                        <a:t>M=2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Tree-MRF</a:t>
                      </a:r>
                    </a:p>
                    <a:p>
                      <a:pPr algn="ctr"/>
                      <a:r>
                        <a:rPr lang="en-US" b="0" dirty="0" smtClean="0"/>
                        <a:t>M&gt;2</a:t>
                      </a:r>
                      <a:endParaRPr lang="en-US" b="0" dirty="0"/>
                    </a:p>
                  </a:txBody>
                  <a:tcPr anchor="ctr"/>
                </a:tc>
              </a:tr>
              <a:tr h="20447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Loopy MRF</a:t>
                      </a:r>
                    </a:p>
                    <a:p>
                      <a:pPr algn="ctr"/>
                      <a:r>
                        <a:rPr lang="en-US" b="0" dirty="0" smtClean="0"/>
                        <a:t>M=2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Loopy MRF</a:t>
                      </a:r>
                    </a:p>
                    <a:p>
                      <a:pPr algn="ctr"/>
                      <a:r>
                        <a:rPr lang="en-US" b="0" dirty="0" smtClean="0"/>
                        <a:t>M&gt;2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200" y="1292423"/>
            <a:ext cx="334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514600" y="1600200"/>
            <a:ext cx="3810000" cy="152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31" y="3733800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Cycles</a:t>
            </a:r>
            <a:endParaRPr lang="en-US" sz="1400" dirty="0"/>
          </a:p>
        </p:txBody>
      </p:sp>
      <p:sp>
        <p:nvSpPr>
          <p:cNvPr id="12" name="Down Arrow 11"/>
          <p:cNvSpPr/>
          <p:nvPr/>
        </p:nvSpPr>
        <p:spPr bwMode="auto">
          <a:xfrm>
            <a:off x="990600" y="2590800"/>
            <a:ext cx="152400" cy="2667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95800" y="1905000"/>
            <a:ext cx="3048000" cy="41148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295400" y="1828800"/>
            <a:ext cx="3352800" cy="2209800"/>
          </a:xfrm>
          <a:prstGeom prst="roundRect">
            <a:avLst/>
          </a:prstGeom>
          <a:noFill/>
          <a:ln w="635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noFill/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36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M-Best MAP LP: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52" y="1981200"/>
            <a:ext cx="1879600" cy="115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855" y="1622880"/>
            <a:ext cx="2070100" cy="2057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57735" y="1600200"/>
            <a:ext cx="2141040" cy="2107021"/>
            <a:chOff x="830760" y="2046060"/>
            <a:chExt cx="2141040" cy="2107021"/>
          </a:xfrm>
        </p:grpSpPr>
        <p:sp>
          <p:nvSpPr>
            <p:cNvPr id="10" name="Oval 9"/>
            <p:cNvSpPr>
              <a:spLocks/>
            </p:cNvSpPr>
            <p:nvPr/>
          </p:nvSpPr>
          <p:spPr bwMode="auto">
            <a:xfrm>
              <a:off x="1828800" y="20460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>
              <a:off x="2834640" y="2872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>
              <a:spLocks/>
            </p:cNvSpPr>
            <p:nvPr/>
          </p:nvSpPr>
          <p:spPr bwMode="auto">
            <a:xfrm>
              <a:off x="2724420" y="35505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>
              <a:spLocks/>
            </p:cNvSpPr>
            <p:nvPr/>
          </p:nvSpPr>
          <p:spPr bwMode="auto">
            <a:xfrm>
              <a:off x="1474380" y="4015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>
              <a:spLocks/>
            </p:cNvSpPr>
            <p:nvPr/>
          </p:nvSpPr>
          <p:spPr bwMode="auto">
            <a:xfrm>
              <a:off x="830760" y="28842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27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6670" y="244764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/>
          <p:cNvSpPr/>
          <p:nvPr/>
        </p:nvSpPr>
        <p:spPr bwMode="auto">
          <a:xfrm>
            <a:off x="5894270" y="214284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772" y="3296100"/>
            <a:ext cx="1371600" cy="3048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10200" y="5334000"/>
            <a:ext cx="25793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Spanning-Tree Inequality</a:t>
            </a:r>
          </a:p>
          <a:p>
            <a:r>
              <a:rPr lang="en-US" sz="1400" dirty="0" smtClean="0"/>
              <a:t>[</a:t>
            </a:r>
            <a:r>
              <a:rPr lang="en-US" sz="1400" dirty="0" err="1" smtClean="0"/>
              <a:t>Fromer</a:t>
            </a:r>
            <a:r>
              <a:rPr lang="en-US" sz="1400" dirty="0" smtClean="0"/>
              <a:t> &amp; </a:t>
            </a:r>
            <a:r>
              <a:rPr lang="en-US" sz="1400" dirty="0" err="1" smtClean="0"/>
              <a:t>Globerson</a:t>
            </a:r>
            <a:r>
              <a:rPr lang="en-US" sz="1400" dirty="0" smtClean="0"/>
              <a:t> NIPS09]</a:t>
            </a:r>
            <a:endParaRPr lang="en-US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408055" y="1371600"/>
            <a:ext cx="3101110" cy="2593110"/>
            <a:chOff x="4408055" y="1371600"/>
            <a:chExt cx="3101110" cy="259311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5000" y="1371600"/>
              <a:ext cx="381000" cy="1778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8165" y="2438400"/>
              <a:ext cx="381000" cy="1778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08055" y="2413000"/>
              <a:ext cx="381000" cy="1778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87310" y="3239655"/>
              <a:ext cx="381000" cy="1778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4000" y="3786910"/>
              <a:ext cx="381000" cy="177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962400" y="1828800"/>
            <a:ext cx="3714735" cy="1676400"/>
            <a:chOff x="3962400" y="1828800"/>
            <a:chExt cx="3714735" cy="167640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3962400" y="2154642"/>
              <a:ext cx="3714735" cy="13505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4343400" y="1828800"/>
              <a:ext cx="22860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57735" y="2531533"/>
            <a:ext cx="1934633" cy="1811867"/>
            <a:chOff x="4857735" y="2531533"/>
            <a:chExt cx="1934633" cy="1811867"/>
          </a:xfrm>
        </p:grpSpPr>
        <p:sp>
          <p:nvSpPr>
            <p:cNvPr id="30" name="Freeform 29"/>
            <p:cNvSpPr/>
            <p:nvPr/>
          </p:nvSpPr>
          <p:spPr bwMode="auto">
            <a:xfrm>
              <a:off x="4946635" y="2531533"/>
              <a:ext cx="1845733" cy="1295400"/>
            </a:xfrm>
            <a:custGeom>
              <a:avLst/>
              <a:gdLst>
                <a:gd name="connsiteX0" fmla="*/ 0 w 1845733"/>
                <a:gd name="connsiteY0" fmla="*/ 0 h 1295400"/>
                <a:gd name="connsiteX1" fmla="*/ 1845733 w 1845733"/>
                <a:gd name="connsiteY1" fmla="*/ 668867 h 1295400"/>
                <a:gd name="connsiteX2" fmla="*/ 1816100 w 1845733"/>
                <a:gd name="connsiteY2" fmla="*/ 1295400 h 1295400"/>
                <a:gd name="connsiteX3" fmla="*/ 25400 w 1845733"/>
                <a:gd name="connsiteY3" fmla="*/ 1240367 h 1295400"/>
                <a:gd name="connsiteX4" fmla="*/ 0 w 1845733"/>
                <a:gd name="connsiteY4" fmla="*/ 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733" h="1295400">
                  <a:moveTo>
                    <a:pt x="0" y="0"/>
                  </a:moveTo>
                  <a:lnTo>
                    <a:pt x="1845733" y="668867"/>
                  </a:lnTo>
                  <a:lnTo>
                    <a:pt x="1816100" y="1295400"/>
                  </a:lnTo>
                  <a:lnTo>
                    <a:pt x="25400" y="1240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857735" y="3733800"/>
              <a:ext cx="1676400" cy="6096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4495800"/>
            <a:ext cx="51181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1500" y="5334000"/>
            <a:ext cx="27051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8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M-Best MAP LP: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9" name="Group 53"/>
          <p:cNvGrpSpPr/>
          <p:nvPr/>
        </p:nvGrpSpPr>
        <p:grpSpPr>
          <a:xfrm>
            <a:off x="914400" y="4266406"/>
            <a:ext cx="2362200" cy="1295400"/>
            <a:chOff x="914400" y="4037806"/>
            <a:chExt cx="2362200" cy="1295400"/>
          </a:xfrm>
        </p:grpSpPr>
        <p:pic>
          <p:nvPicPr>
            <p:cNvPr id="40" name="Picture 39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4533900"/>
              <a:ext cx="457200" cy="190500"/>
            </a:xfrm>
            <a:prstGeom prst="rect">
              <a:avLst/>
            </a:prstGeom>
          </p:spPr>
        </p:pic>
        <p:sp>
          <p:nvSpPr>
            <p:cNvPr id="41" name="Double Bracket 40"/>
            <p:cNvSpPr/>
            <p:nvPr/>
          </p:nvSpPr>
          <p:spPr bwMode="auto">
            <a:xfrm>
              <a:off x="1676400" y="4037806"/>
              <a:ext cx="1600200" cy="1295400"/>
            </a:xfrm>
            <a:prstGeom prst="bracketPair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 bwMode="auto">
          <a:xfrm rot="5400000">
            <a:off x="3048000" y="4876006"/>
            <a:ext cx="1371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799806"/>
            <a:ext cx="546100" cy="215900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 bwMode="auto">
          <a:xfrm>
            <a:off x="1676400" y="5789612"/>
            <a:ext cx="1600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880100"/>
            <a:ext cx="546100" cy="2159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281946" y="5638800"/>
            <a:ext cx="106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~ 10</a:t>
            </a:r>
            <a:r>
              <a:rPr lang="en-US" sz="1400" baseline="30000" dirty="0" smtClean="0">
                <a:solidFill>
                  <a:srgbClr val="FF0000"/>
                </a:solidFill>
              </a:rPr>
              <a:t>6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x</a:t>
            </a:r>
            <a:r>
              <a:rPr lang="en-US" sz="1400" dirty="0" smtClean="0">
                <a:solidFill>
                  <a:srgbClr val="FF0000"/>
                </a:solidFill>
              </a:rPr>
              <a:t> 10</a:t>
            </a:r>
            <a:r>
              <a:rPr lang="en-US" sz="1400" baseline="30000" dirty="0" smtClean="0">
                <a:solidFill>
                  <a:srgbClr val="FF0000"/>
                </a:solidFill>
              </a:rPr>
              <a:t>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1907" y="2493258"/>
            <a:ext cx="25793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Generic LP-solver: CPLEX</a:t>
            </a:r>
          </a:p>
          <a:p>
            <a:r>
              <a:rPr lang="en-US" sz="1400" dirty="0" smtClean="0"/>
              <a:t>[</a:t>
            </a:r>
            <a:r>
              <a:rPr lang="en-US" sz="1400" dirty="0" err="1" smtClean="0"/>
              <a:t>Fromer</a:t>
            </a:r>
            <a:r>
              <a:rPr lang="en-US" sz="1400" dirty="0" smtClean="0"/>
              <a:t> &amp; </a:t>
            </a:r>
            <a:r>
              <a:rPr lang="en-US" sz="1400" dirty="0" err="1" smtClean="0"/>
              <a:t>Globerson</a:t>
            </a:r>
            <a:r>
              <a:rPr lang="en-US" sz="1400" dirty="0" smtClean="0"/>
              <a:t> NIPS09]</a:t>
            </a:r>
            <a:endParaRPr lang="en-US" sz="14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252" y="1981200"/>
            <a:ext cx="1879600" cy="11557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772" y="3296100"/>
            <a:ext cx="1371600" cy="304800"/>
          </a:xfrm>
          <a:prstGeom prst="rect">
            <a:avLst/>
          </a:prstGeom>
        </p:spPr>
      </p:pic>
      <p:sp>
        <p:nvSpPr>
          <p:cNvPr id="52" name="Right Brace 51"/>
          <p:cNvSpPr/>
          <p:nvPr/>
        </p:nvSpPr>
        <p:spPr bwMode="auto">
          <a:xfrm>
            <a:off x="4038600" y="1828800"/>
            <a:ext cx="609600" cy="19812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2514600"/>
            <a:ext cx="685800" cy="7076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232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M-Best MAP LP: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Relaxation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21" name="Group 28"/>
          <p:cNvGrpSpPr/>
          <p:nvPr/>
        </p:nvGrpSpPr>
        <p:grpSpPr>
          <a:xfrm>
            <a:off x="4267200" y="3303219"/>
            <a:ext cx="2235868" cy="307777"/>
            <a:chOff x="5989078" y="2362200"/>
            <a:chExt cx="2235868" cy="307777"/>
          </a:xfrm>
        </p:grpSpPr>
        <p:sp>
          <p:nvSpPr>
            <p:cNvPr id="22" name="TextBox 21"/>
            <p:cNvSpPr txBox="1"/>
            <p:nvPr/>
          </p:nvSpPr>
          <p:spPr>
            <a:xfrm>
              <a:off x="7441533" y="2362200"/>
              <a:ext cx="7834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Dualize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rot="10800000">
              <a:off x="5989078" y="2514600"/>
              <a:ext cx="10668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52" y="1981200"/>
            <a:ext cx="1879600" cy="1155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72" y="3296100"/>
            <a:ext cx="1371600" cy="304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1828800" y="3306196"/>
            <a:ext cx="20574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1295400" y="4267200"/>
            <a:ext cx="1905000" cy="2133600"/>
            <a:chOff x="1295400" y="4267200"/>
            <a:chExt cx="1905000" cy="21336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295400" y="4648200"/>
              <a:ext cx="1905000" cy="1752600"/>
              <a:chOff x="1447800" y="4495800"/>
              <a:chExt cx="1905000" cy="1752600"/>
            </a:xfrm>
          </p:grpSpPr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01240" y="44958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1752600" y="5044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1828800" y="61112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205740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4" name="Straight Connector 53"/>
              <p:cNvCxnSpPr>
                <a:stCxn id="52" idx="0"/>
                <a:endCxn id="53" idx="3"/>
              </p:cNvCxnSpPr>
              <p:nvPr/>
            </p:nvCxnSpPr>
            <p:spPr>
              <a:xfrm flipV="1">
                <a:off x="1897380" y="5694913"/>
                <a:ext cx="1801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2910840" y="5044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321564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/>
              <p:cNvCxnSpPr>
                <a:stCxn id="58" idx="5"/>
                <a:endCxn id="59" idx="1"/>
              </p:cNvCxnSpPr>
              <p:nvPr/>
            </p:nvCxnSpPr>
            <p:spPr>
              <a:xfrm>
                <a:off x="3027913" y="5161513"/>
                <a:ext cx="207814" cy="43641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144780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268224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3" name="Straight Connector 62"/>
              <p:cNvCxnSpPr>
                <a:stCxn id="58" idx="3"/>
                <a:endCxn id="62" idx="0"/>
              </p:cNvCxnSpPr>
              <p:nvPr/>
            </p:nvCxnSpPr>
            <p:spPr>
              <a:xfrm flipH="1">
                <a:off x="2750820" y="5161513"/>
                <a:ext cx="1801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2362200" y="61112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7" name="Straight Connector 66"/>
              <p:cNvCxnSpPr>
                <a:stCxn id="61" idx="0"/>
                <a:endCxn id="50" idx="3"/>
              </p:cNvCxnSpPr>
              <p:nvPr/>
            </p:nvCxnSpPr>
            <p:spPr>
              <a:xfrm flipV="1">
                <a:off x="1516380" y="5161513"/>
                <a:ext cx="2563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4" idx="0"/>
                <a:endCxn id="53" idx="5"/>
              </p:cNvCxnSpPr>
              <p:nvPr/>
            </p:nvCxnSpPr>
            <p:spPr>
              <a:xfrm flipH="1" flipV="1">
                <a:off x="2174473" y="5694913"/>
                <a:ext cx="2563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34" idx="5"/>
                <a:endCxn id="58" idx="1"/>
              </p:cNvCxnSpPr>
              <p:nvPr/>
            </p:nvCxnSpPr>
            <p:spPr>
              <a:xfrm>
                <a:off x="2418313" y="4612873"/>
                <a:ext cx="512614" cy="45165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34" idx="3"/>
                <a:endCxn id="50" idx="0"/>
              </p:cNvCxnSpPr>
              <p:nvPr/>
            </p:nvCxnSpPr>
            <p:spPr>
              <a:xfrm flipH="1">
                <a:off x="1821180" y="4612873"/>
                <a:ext cx="500147" cy="43156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50" idx="5"/>
                <a:endCxn id="53" idx="0"/>
              </p:cNvCxnSpPr>
              <p:nvPr/>
            </p:nvCxnSpPr>
            <p:spPr>
              <a:xfrm>
                <a:off x="1869673" y="5161513"/>
                <a:ext cx="2563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5000" y="4267200"/>
              <a:ext cx="508000" cy="241300"/>
            </a:xfrm>
            <a:prstGeom prst="rect">
              <a:avLst/>
            </a:prstGeom>
          </p:spPr>
        </p:pic>
      </p:grpSp>
      <p:sp>
        <p:nvSpPr>
          <p:cNvPr id="151" name="Cross 150"/>
          <p:cNvSpPr>
            <a:spLocks noChangeAspect="1"/>
          </p:cNvSpPr>
          <p:nvPr/>
        </p:nvSpPr>
        <p:spPr bwMode="auto">
          <a:xfrm>
            <a:off x="3733800" y="5105400"/>
            <a:ext cx="838200" cy="838200"/>
          </a:xfrm>
          <a:prstGeom prst="plus">
            <a:avLst>
              <a:gd name="adj" fmla="val 458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3162300" y="4267200"/>
            <a:ext cx="2019300" cy="2133600"/>
            <a:chOff x="3162300" y="4267200"/>
            <a:chExt cx="2019300" cy="2133600"/>
          </a:xfrm>
        </p:grpSpPr>
        <p:grpSp>
          <p:nvGrpSpPr>
            <p:cNvPr id="155" name="Group 154"/>
            <p:cNvGrpSpPr/>
            <p:nvPr/>
          </p:nvGrpSpPr>
          <p:grpSpPr>
            <a:xfrm>
              <a:off x="3276600" y="4648200"/>
              <a:ext cx="1905000" cy="1752600"/>
              <a:chOff x="1447800" y="4495800"/>
              <a:chExt cx="1905000" cy="1752600"/>
            </a:xfrm>
          </p:grpSpPr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2301240" y="44958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1752600" y="5044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1828800" y="61112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205740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1" name="Straight Connector 160"/>
              <p:cNvCxnSpPr>
                <a:stCxn id="159" idx="0"/>
                <a:endCxn id="160" idx="3"/>
              </p:cNvCxnSpPr>
              <p:nvPr/>
            </p:nvCxnSpPr>
            <p:spPr>
              <a:xfrm flipV="1">
                <a:off x="1897380" y="5694913"/>
                <a:ext cx="1801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2910840" y="5044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321564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4" name="Straight Connector 163"/>
              <p:cNvCxnSpPr>
                <a:stCxn id="162" idx="5"/>
                <a:endCxn id="163" idx="1"/>
              </p:cNvCxnSpPr>
              <p:nvPr/>
            </p:nvCxnSpPr>
            <p:spPr>
              <a:xfrm>
                <a:off x="3027913" y="5161513"/>
                <a:ext cx="207814" cy="43641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144780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268224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7" name="Straight Connector 166"/>
              <p:cNvCxnSpPr>
                <a:stCxn id="162" idx="3"/>
                <a:endCxn id="166" idx="0"/>
              </p:cNvCxnSpPr>
              <p:nvPr/>
            </p:nvCxnSpPr>
            <p:spPr>
              <a:xfrm flipH="1">
                <a:off x="2750820" y="5161513"/>
                <a:ext cx="1801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2362200" y="61112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9" name="Straight Connector 168"/>
              <p:cNvCxnSpPr>
                <a:stCxn id="165" idx="0"/>
                <a:endCxn id="158" idx="3"/>
              </p:cNvCxnSpPr>
              <p:nvPr/>
            </p:nvCxnSpPr>
            <p:spPr>
              <a:xfrm flipV="1">
                <a:off x="1516380" y="5161513"/>
                <a:ext cx="2563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68" idx="0"/>
                <a:endCxn id="160" idx="5"/>
              </p:cNvCxnSpPr>
              <p:nvPr/>
            </p:nvCxnSpPr>
            <p:spPr>
              <a:xfrm flipH="1" flipV="1">
                <a:off x="2174473" y="5694913"/>
                <a:ext cx="2563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57" idx="5"/>
                <a:endCxn id="162" idx="1"/>
              </p:cNvCxnSpPr>
              <p:nvPr/>
            </p:nvCxnSpPr>
            <p:spPr>
              <a:xfrm>
                <a:off x="2418313" y="4612873"/>
                <a:ext cx="512614" cy="45165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57" idx="3"/>
                <a:endCxn id="158" idx="0"/>
              </p:cNvCxnSpPr>
              <p:nvPr/>
            </p:nvCxnSpPr>
            <p:spPr>
              <a:xfrm flipH="1">
                <a:off x="1821180" y="4612873"/>
                <a:ext cx="500147" cy="43156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58" idx="5"/>
                <a:endCxn id="160" idx="0"/>
              </p:cNvCxnSpPr>
              <p:nvPr/>
            </p:nvCxnSpPr>
            <p:spPr>
              <a:xfrm>
                <a:off x="1869673" y="5161513"/>
                <a:ext cx="2563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2300" y="4267200"/>
              <a:ext cx="2019300" cy="304800"/>
            </a:xfrm>
            <a:prstGeom prst="rect">
              <a:avLst/>
            </a:prstGeom>
          </p:spPr>
        </p:pic>
      </p:grpSp>
      <p:grpSp>
        <p:nvGrpSpPr>
          <p:cNvPr id="186" name="Group 185"/>
          <p:cNvGrpSpPr/>
          <p:nvPr/>
        </p:nvGrpSpPr>
        <p:grpSpPr>
          <a:xfrm>
            <a:off x="5453693" y="4343400"/>
            <a:ext cx="2166307" cy="1981200"/>
            <a:chOff x="6858000" y="4343400"/>
            <a:chExt cx="2166307" cy="1981200"/>
          </a:xfrm>
        </p:grpSpPr>
        <p:sp>
          <p:nvSpPr>
            <p:cNvPr id="183" name="Right Brace 182"/>
            <p:cNvSpPr/>
            <p:nvPr/>
          </p:nvSpPr>
          <p:spPr bwMode="auto">
            <a:xfrm>
              <a:off x="6858000" y="4343400"/>
              <a:ext cx="609600" cy="1981200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162800" y="5130224"/>
              <a:ext cx="18615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2-Pass</a:t>
              </a:r>
              <a:br>
                <a:rPr lang="en-US" sz="1600" dirty="0" smtClean="0"/>
              </a:br>
              <a:r>
                <a:rPr lang="en-US" sz="1600" dirty="0" smtClean="0"/>
                <a:t>Belief Propagation</a:t>
              </a:r>
              <a:endParaRPr lang="en-US" sz="1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300" y="1946565"/>
            <a:ext cx="1308100" cy="304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24400" y="1981200"/>
            <a:ext cx="2781300" cy="1143000"/>
            <a:chOff x="4724400" y="1981200"/>
            <a:chExt cx="2781300" cy="1143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4100" y="2590800"/>
              <a:ext cx="2298700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24400" y="1981200"/>
              <a:ext cx="2781300" cy="495300"/>
            </a:xfrm>
            <a:prstGeom prst="rect">
              <a:avLst/>
            </a:prstGeom>
          </p:spPr>
        </p:pic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700" y="1981200"/>
            <a:ext cx="749300" cy="2667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029200" y="4267200"/>
            <a:ext cx="1905000" cy="2133600"/>
            <a:chOff x="5029200" y="4267200"/>
            <a:chExt cx="1905000" cy="2133600"/>
          </a:xfrm>
        </p:grpSpPr>
        <p:grpSp>
          <p:nvGrpSpPr>
            <p:cNvPr id="133" name="Group 132"/>
            <p:cNvGrpSpPr/>
            <p:nvPr/>
          </p:nvGrpSpPr>
          <p:grpSpPr>
            <a:xfrm>
              <a:off x="5029200" y="4648200"/>
              <a:ext cx="1905000" cy="1752600"/>
              <a:chOff x="1447800" y="4495800"/>
              <a:chExt cx="1905000" cy="1752600"/>
            </a:xfrm>
          </p:grpSpPr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2301240" y="44958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1752600" y="5044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1828800" y="61112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205740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Connector 137"/>
              <p:cNvCxnSpPr>
                <a:stCxn id="136" idx="0"/>
                <a:endCxn id="137" idx="3"/>
              </p:cNvCxnSpPr>
              <p:nvPr/>
            </p:nvCxnSpPr>
            <p:spPr>
              <a:xfrm flipV="1">
                <a:off x="1897380" y="5694913"/>
                <a:ext cx="1801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2910840" y="5044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321564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1" name="Straight Connector 140"/>
              <p:cNvCxnSpPr>
                <a:stCxn id="139" idx="5"/>
                <a:endCxn id="140" idx="1"/>
              </p:cNvCxnSpPr>
              <p:nvPr/>
            </p:nvCxnSpPr>
            <p:spPr>
              <a:xfrm>
                <a:off x="3027913" y="5161513"/>
                <a:ext cx="207814" cy="43641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144780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2682240" y="55778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4" name="Straight Connector 143"/>
              <p:cNvCxnSpPr>
                <a:stCxn id="139" idx="3"/>
                <a:endCxn id="143" idx="0"/>
              </p:cNvCxnSpPr>
              <p:nvPr/>
            </p:nvCxnSpPr>
            <p:spPr>
              <a:xfrm flipH="1">
                <a:off x="2750820" y="5161513"/>
                <a:ext cx="1801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2362200" y="61112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6" name="Straight Connector 145"/>
              <p:cNvCxnSpPr>
                <a:stCxn id="142" idx="0"/>
                <a:endCxn id="135" idx="3"/>
              </p:cNvCxnSpPr>
              <p:nvPr/>
            </p:nvCxnSpPr>
            <p:spPr>
              <a:xfrm flipV="1">
                <a:off x="1516380" y="5161513"/>
                <a:ext cx="2563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45" idx="0"/>
                <a:endCxn id="137" idx="5"/>
              </p:cNvCxnSpPr>
              <p:nvPr/>
            </p:nvCxnSpPr>
            <p:spPr>
              <a:xfrm flipH="1" flipV="1">
                <a:off x="2174473" y="5694913"/>
                <a:ext cx="2563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34" idx="5"/>
                <a:endCxn id="139" idx="1"/>
              </p:cNvCxnSpPr>
              <p:nvPr/>
            </p:nvCxnSpPr>
            <p:spPr>
              <a:xfrm>
                <a:off x="2418313" y="4612873"/>
                <a:ext cx="512614" cy="45165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34" idx="3"/>
                <a:endCxn id="135" idx="0"/>
              </p:cNvCxnSpPr>
              <p:nvPr/>
            </p:nvCxnSpPr>
            <p:spPr>
              <a:xfrm flipH="1">
                <a:off x="1821180" y="4612873"/>
                <a:ext cx="500147" cy="43156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35" idx="5"/>
                <a:endCxn id="137" idx="0"/>
              </p:cNvCxnSpPr>
              <p:nvPr/>
            </p:nvCxnSpPr>
            <p:spPr>
              <a:xfrm>
                <a:off x="1869673" y="5161513"/>
                <a:ext cx="256307" cy="41632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97500" y="4267200"/>
              <a:ext cx="1079500" cy="304800"/>
            </a:xfrm>
            <a:prstGeom prst="rect">
              <a:avLst/>
            </a:prstGeom>
          </p:spPr>
        </p:pic>
      </p:grpSp>
      <p:cxnSp>
        <p:nvCxnSpPr>
          <p:cNvPr id="91" name="Straight Connector 90"/>
          <p:cNvCxnSpPr/>
          <p:nvPr/>
        </p:nvCxnSpPr>
        <p:spPr>
          <a:xfrm flipV="1">
            <a:off x="3629893" y="5791200"/>
            <a:ext cx="180107" cy="416327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114800" y="5791200"/>
            <a:ext cx="256307" cy="416327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2293" y="5257800"/>
            <a:ext cx="256307" cy="416327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276600" y="5257800"/>
            <a:ext cx="256307" cy="416327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614653" y="4673833"/>
            <a:ext cx="500147" cy="431567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495800" y="5298673"/>
            <a:ext cx="180107" cy="416327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922986" y="5264150"/>
            <a:ext cx="207814" cy="436414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319736" y="4705350"/>
            <a:ext cx="512614" cy="451654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 flipV="1">
            <a:off x="3767054" y="4876799"/>
            <a:ext cx="423946" cy="35536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191000" y="4876800"/>
            <a:ext cx="455464" cy="39687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3354386" y="5500687"/>
            <a:ext cx="365128" cy="215905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3568704" y="5483226"/>
            <a:ext cx="377821" cy="238123"/>
          </a:xfrm>
          <a:prstGeom prst="line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 flipH="1" flipV="1">
            <a:off x="3694113" y="6059487"/>
            <a:ext cx="381001" cy="14922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H="1">
            <a:off x="3883028" y="6000747"/>
            <a:ext cx="377821" cy="238123"/>
          </a:xfrm>
          <a:prstGeom prst="line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4548188" y="5513386"/>
            <a:ext cx="381001" cy="14922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4702174" y="5489573"/>
            <a:ext cx="390529" cy="180973"/>
          </a:xfrm>
          <a:prstGeom prst="line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1891796" y="1521023"/>
            <a:ext cx="2451604" cy="460178"/>
            <a:chOff x="4658787" y="1140023"/>
            <a:chExt cx="3995081" cy="460178"/>
          </a:xfrm>
        </p:grpSpPr>
        <p:sp>
          <p:nvSpPr>
            <p:cNvPr id="100" name="TextBox 99"/>
            <p:cNvSpPr txBox="1"/>
            <p:nvPr/>
          </p:nvSpPr>
          <p:spPr>
            <a:xfrm>
              <a:off x="4658787" y="1140023"/>
              <a:ext cx="3995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Similarity-Augmented Energy</a:t>
              </a:r>
              <a:endParaRPr lang="en-US" sz="1400" dirty="0"/>
            </a:p>
          </p:txBody>
        </p:sp>
        <p:sp>
          <p:nvSpPr>
            <p:cNvPr id="101" name="Left Brace 100"/>
            <p:cNvSpPr/>
            <p:nvPr/>
          </p:nvSpPr>
          <p:spPr bwMode="auto">
            <a:xfrm rot="5400000">
              <a:off x="6426673" y="-254473"/>
              <a:ext cx="228600" cy="3480747"/>
            </a:xfrm>
            <a:prstGeom prst="leftBrace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7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0834 0.0006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9584 2.22222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151" grpId="0" animBg="1"/>
      <p:bldP spid="1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M-Best MAP LP: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Relaxation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Dual Problem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52" y="1981200"/>
            <a:ext cx="1879600" cy="1155700"/>
          </a:xfrm>
          <a:prstGeom prst="rect">
            <a:avLst/>
          </a:prstGeom>
        </p:spPr>
      </p:pic>
      <p:sp>
        <p:nvSpPr>
          <p:cNvPr id="96" name="Line 1"/>
          <p:cNvSpPr>
            <a:spLocks noChangeShapeType="1"/>
          </p:cNvSpPr>
          <p:nvPr/>
        </p:nvSpPr>
        <p:spPr bwMode="auto">
          <a:xfrm flipH="1">
            <a:off x="1524000" y="6322502"/>
            <a:ext cx="48768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2"/>
          <p:cNvSpPr>
            <a:spLocks noChangeShapeType="1"/>
          </p:cNvSpPr>
          <p:nvPr/>
        </p:nvSpPr>
        <p:spPr bwMode="auto">
          <a:xfrm flipH="1">
            <a:off x="1524000" y="3886200"/>
            <a:ext cx="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10800000">
            <a:off x="1905000" y="4495800"/>
            <a:ext cx="3505200" cy="1371600"/>
            <a:chOff x="2895600" y="4267200"/>
            <a:chExt cx="3505200" cy="1371600"/>
          </a:xfrm>
        </p:grpSpPr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2895600" y="4724400"/>
              <a:ext cx="53340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rot="10800000" flipH="1" flipV="1">
              <a:off x="3429000" y="5257800"/>
              <a:ext cx="1018822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rot="10800000" flipH="1">
              <a:off x="4447822" y="5410200"/>
              <a:ext cx="1190978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 rot="5400000" flipH="1" flipV="1">
              <a:off x="5448300" y="4457700"/>
              <a:ext cx="114300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/>
          <p:cNvCxnSpPr/>
          <p:nvPr/>
        </p:nvCxnSpPr>
        <p:spPr bwMode="auto">
          <a:xfrm>
            <a:off x="1524000" y="4419600"/>
            <a:ext cx="4876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5173353" y="4421188"/>
            <a:ext cx="162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Best MAP energy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754816" y="4953000"/>
            <a:ext cx="32367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Concave (Non-smooth)</a:t>
            </a:r>
          </a:p>
          <a:p>
            <a:r>
              <a:rPr lang="en-US" sz="1400" dirty="0" smtClean="0"/>
              <a:t>Lower-Bound on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Best MAP energy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r="28333"/>
          <a:stretch>
            <a:fillRect/>
          </a:stretch>
        </p:blipFill>
        <p:spPr>
          <a:xfrm>
            <a:off x="6591300" y="6223000"/>
            <a:ext cx="136525" cy="177800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 bwMode="auto">
          <a:xfrm>
            <a:off x="3781778" y="4724400"/>
            <a:ext cx="228600" cy="9906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959151" y="2819400"/>
            <a:ext cx="2727649" cy="914400"/>
            <a:chOff x="5959151" y="2819400"/>
            <a:chExt cx="2727649" cy="9144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9151" y="2819400"/>
              <a:ext cx="1203649" cy="914400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6677015" y="3352800"/>
              <a:ext cx="2009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upergradient</a:t>
              </a:r>
              <a:r>
                <a:rPr lang="en-US" sz="1600" dirty="0" smtClean="0"/>
                <a:t> Ascent</a:t>
              </a:r>
              <a:endParaRPr lang="en-US" sz="1600" dirty="0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1981200"/>
            <a:ext cx="2324100" cy="304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300" y="1946565"/>
            <a:ext cx="13081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00" y="1981200"/>
            <a:ext cx="749300" cy="2667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4800600"/>
            <a:ext cx="381000" cy="2159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2286000" y="3971925"/>
            <a:ext cx="838201" cy="1209675"/>
            <a:chOff x="2286000" y="3971925"/>
            <a:chExt cx="838201" cy="1209675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 flipV="1">
              <a:off x="2286000" y="4267200"/>
              <a:ext cx="609600" cy="914400"/>
            </a:xfrm>
            <a:prstGeom prst="straightConnector1">
              <a:avLst/>
            </a:prstGeom>
            <a:ln w="38100"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62200" y="3971925"/>
              <a:ext cx="762001" cy="2540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2209800" y="5257800"/>
            <a:ext cx="304800" cy="1371600"/>
            <a:chOff x="2209800" y="5257800"/>
            <a:chExt cx="304800" cy="1371600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2318772" y="5257800"/>
              <a:ext cx="15206" cy="1062334"/>
            </a:xfrm>
            <a:prstGeom prst="line">
              <a:avLst/>
            </a:prstGeom>
            <a:ln w="25400">
              <a:prstDash val="sysDot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8" name="Picture 47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09800" y="6426200"/>
              <a:ext cx="304800" cy="2032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4114800" y="3962400"/>
            <a:ext cx="957820" cy="1001456"/>
            <a:chOff x="4114800" y="3962400"/>
            <a:chExt cx="957820" cy="1001456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flipH="1" flipV="1">
              <a:off x="4310620" y="4278056"/>
              <a:ext cx="762000" cy="685800"/>
            </a:xfrm>
            <a:prstGeom prst="straightConnector1">
              <a:avLst/>
            </a:prstGeom>
            <a:ln w="38100"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14800" y="3962400"/>
              <a:ext cx="762001" cy="2540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4876800" y="5009879"/>
            <a:ext cx="304800" cy="1619521"/>
            <a:chOff x="4876800" y="5009879"/>
            <a:chExt cx="304800" cy="1619521"/>
          </a:xfrm>
        </p:grpSpPr>
        <p:cxnSp>
          <p:nvCxnSpPr>
            <p:cNvPr id="130" name="Straight Connector 129"/>
            <p:cNvCxnSpPr/>
            <p:nvPr/>
          </p:nvCxnSpPr>
          <p:spPr bwMode="auto">
            <a:xfrm flipH="1">
              <a:off x="4985772" y="5009879"/>
              <a:ext cx="24639" cy="1310255"/>
            </a:xfrm>
            <a:prstGeom prst="line">
              <a:avLst/>
            </a:prstGeom>
            <a:ln w="25400">
              <a:prstDash val="sysDot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1" name="Picture 50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76800" y="6426200"/>
              <a:ext cx="304800" cy="203200"/>
            </a:xfrm>
            <a:prstGeom prst="rect">
              <a:avLst/>
            </a:prstGeom>
          </p:spPr>
        </p:pic>
      </p:grp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3365500"/>
            <a:ext cx="1358901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5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632E-6 -1.40213E-6 L 0.28696 0.0013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0417 -0.0006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 -0.00069 L -0.08748 -0.00069 " pathEditMode="relative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47 -0.00069 L -0.13745 -0.00069 " pathEditMode="relative" ptsTypes="AA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41 -0.0007 L -0.12907 -0.0007 " pathEditMode="relative" ptsTypes="AA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86128"/>
            <a:ext cx="3086100" cy="26289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533400" y="1786128"/>
            <a:ext cx="3090672" cy="263347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rcRect l="24691" r="43210" b="68116"/>
          <a:stretch>
            <a:fillRect/>
          </a:stretch>
        </p:blipFill>
        <p:spPr>
          <a:xfrm>
            <a:off x="1295400" y="1786128"/>
            <a:ext cx="990600" cy="8382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14400" y="2014728"/>
            <a:ext cx="2364913" cy="2105799"/>
            <a:chOff x="1140287" y="1981200"/>
            <a:chExt cx="2364913" cy="2105799"/>
          </a:xfrm>
        </p:grpSpPr>
        <p:sp>
          <p:nvSpPr>
            <p:cNvPr id="29" name="Oval 28"/>
            <p:cNvSpPr/>
            <p:nvPr/>
          </p:nvSpPr>
          <p:spPr>
            <a:xfrm>
              <a:off x="1176945" y="20213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867031" y="20213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1" name="Straight Connector 30"/>
            <p:cNvCxnSpPr>
              <a:stCxn id="29" idx="6"/>
              <a:endCxn id="30" idx="2"/>
            </p:cNvCxnSpPr>
            <p:nvPr/>
          </p:nvCxnSpPr>
          <p:spPr>
            <a:xfrm>
              <a:off x="1405545" y="2135652"/>
              <a:ext cx="46148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2" name="Oval 31"/>
            <p:cNvSpPr/>
            <p:nvPr/>
          </p:nvSpPr>
          <p:spPr>
            <a:xfrm>
              <a:off x="1176945" y="24785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867031" y="24785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32" idx="6"/>
              <a:endCxn id="33" idx="2"/>
            </p:cNvCxnSpPr>
            <p:nvPr/>
          </p:nvCxnSpPr>
          <p:spPr>
            <a:xfrm>
              <a:off x="1405545" y="2592852"/>
              <a:ext cx="46148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Straight Connector 34"/>
            <p:cNvCxnSpPr>
              <a:stCxn id="29" idx="4"/>
              <a:endCxn id="32" idx="0"/>
            </p:cNvCxnSpPr>
            <p:nvPr/>
          </p:nvCxnSpPr>
          <p:spPr>
            <a:xfrm rot="5400000">
              <a:off x="1176945" y="23642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Straight Connector 35"/>
            <p:cNvCxnSpPr>
              <a:stCxn id="30" idx="4"/>
              <a:endCxn id="33" idx="0"/>
            </p:cNvCxnSpPr>
            <p:nvPr/>
          </p:nvCxnSpPr>
          <p:spPr>
            <a:xfrm rot="5400000">
              <a:off x="1867031" y="23642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7" name="Oval 36"/>
            <p:cNvSpPr/>
            <p:nvPr/>
          </p:nvSpPr>
          <p:spPr>
            <a:xfrm>
              <a:off x="1176945" y="29357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867031" y="29357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9" name="Straight Connector 38"/>
            <p:cNvCxnSpPr>
              <a:stCxn id="37" idx="6"/>
              <a:endCxn id="38" idx="2"/>
            </p:cNvCxnSpPr>
            <p:nvPr/>
          </p:nvCxnSpPr>
          <p:spPr>
            <a:xfrm>
              <a:off x="1405545" y="3050052"/>
              <a:ext cx="46148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0" name="Oval 39"/>
            <p:cNvSpPr/>
            <p:nvPr/>
          </p:nvSpPr>
          <p:spPr>
            <a:xfrm>
              <a:off x="1176945" y="33929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867031" y="33929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Straight Connector 41"/>
            <p:cNvCxnSpPr>
              <a:stCxn id="40" idx="6"/>
              <a:endCxn id="41" idx="2"/>
            </p:cNvCxnSpPr>
            <p:nvPr/>
          </p:nvCxnSpPr>
          <p:spPr>
            <a:xfrm>
              <a:off x="1405545" y="3507252"/>
              <a:ext cx="46148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3" name="Oval 42"/>
            <p:cNvSpPr/>
            <p:nvPr/>
          </p:nvSpPr>
          <p:spPr>
            <a:xfrm>
              <a:off x="2552831" y="20213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236953" y="20213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Straight Connector 44"/>
            <p:cNvCxnSpPr>
              <a:stCxn id="43" idx="6"/>
              <a:endCxn id="44" idx="2"/>
            </p:cNvCxnSpPr>
            <p:nvPr/>
          </p:nvCxnSpPr>
          <p:spPr>
            <a:xfrm>
              <a:off x="2781431" y="2135652"/>
              <a:ext cx="45552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" name="Oval 45"/>
            <p:cNvSpPr/>
            <p:nvPr/>
          </p:nvSpPr>
          <p:spPr>
            <a:xfrm>
              <a:off x="2552831" y="24785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236953" y="24785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Straight Connector 47"/>
            <p:cNvCxnSpPr>
              <a:stCxn id="46" idx="6"/>
              <a:endCxn id="47" idx="2"/>
            </p:cNvCxnSpPr>
            <p:nvPr/>
          </p:nvCxnSpPr>
          <p:spPr>
            <a:xfrm>
              <a:off x="2781431" y="2592852"/>
              <a:ext cx="45552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9" name="Oval 48"/>
            <p:cNvSpPr/>
            <p:nvPr/>
          </p:nvSpPr>
          <p:spPr>
            <a:xfrm>
              <a:off x="2552831" y="29357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236953" y="29357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" name="Straight Connector 50"/>
            <p:cNvCxnSpPr>
              <a:stCxn id="49" idx="6"/>
              <a:endCxn id="50" idx="2"/>
            </p:cNvCxnSpPr>
            <p:nvPr/>
          </p:nvCxnSpPr>
          <p:spPr>
            <a:xfrm>
              <a:off x="2781431" y="3050052"/>
              <a:ext cx="45552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2" name="Oval 51"/>
            <p:cNvSpPr/>
            <p:nvPr/>
          </p:nvSpPr>
          <p:spPr>
            <a:xfrm>
              <a:off x="2552831" y="33929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236953" y="33929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" name="Straight Connector 53"/>
            <p:cNvCxnSpPr>
              <a:stCxn id="52" idx="6"/>
              <a:endCxn id="53" idx="2"/>
            </p:cNvCxnSpPr>
            <p:nvPr/>
          </p:nvCxnSpPr>
          <p:spPr>
            <a:xfrm>
              <a:off x="2781431" y="3507252"/>
              <a:ext cx="45552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" name="Straight Connector 54"/>
            <p:cNvCxnSpPr>
              <a:stCxn id="49" idx="2"/>
              <a:endCxn id="38" idx="6"/>
            </p:cNvCxnSpPr>
            <p:nvPr/>
          </p:nvCxnSpPr>
          <p:spPr>
            <a:xfrm rot="10800000">
              <a:off x="2095631" y="3050052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6" name="Straight Connector 55"/>
            <p:cNvCxnSpPr>
              <a:stCxn id="52" idx="2"/>
              <a:endCxn id="41" idx="6"/>
            </p:cNvCxnSpPr>
            <p:nvPr/>
          </p:nvCxnSpPr>
          <p:spPr>
            <a:xfrm rot="10800000">
              <a:off x="2095631" y="3507252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7" name="Straight Connector 56"/>
            <p:cNvCxnSpPr>
              <a:stCxn id="33" idx="6"/>
              <a:endCxn id="46" idx="2"/>
            </p:cNvCxnSpPr>
            <p:nvPr/>
          </p:nvCxnSpPr>
          <p:spPr>
            <a:xfrm>
              <a:off x="2095631" y="2592852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" name="Straight Connector 57"/>
            <p:cNvCxnSpPr>
              <a:stCxn id="30" idx="6"/>
              <a:endCxn id="43" idx="2"/>
            </p:cNvCxnSpPr>
            <p:nvPr/>
          </p:nvCxnSpPr>
          <p:spPr>
            <a:xfrm>
              <a:off x="2095631" y="2135652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" name="Straight Connector 58"/>
            <p:cNvCxnSpPr>
              <a:stCxn id="33" idx="4"/>
              <a:endCxn id="38" idx="0"/>
            </p:cNvCxnSpPr>
            <p:nvPr/>
          </p:nvCxnSpPr>
          <p:spPr>
            <a:xfrm rot="5400000">
              <a:off x="1867031" y="28214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0" name="Straight Connector 59"/>
            <p:cNvCxnSpPr>
              <a:stCxn id="32" idx="4"/>
              <a:endCxn id="37" idx="0"/>
            </p:cNvCxnSpPr>
            <p:nvPr/>
          </p:nvCxnSpPr>
          <p:spPr>
            <a:xfrm rot="5400000">
              <a:off x="1176945" y="28214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1" name="Straight Connector 60"/>
            <p:cNvCxnSpPr>
              <a:stCxn id="38" idx="4"/>
              <a:endCxn id="41" idx="0"/>
            </p:cNvCxnSpPr>
            <p:nvPr/>
          </p:nvCxnSpPr>
          <p:spPr>
            <a:xfrm rot="5400000">
              <a:off x="1867031" y="32786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2" name="Straight Connector 61"/>
            <p:cNvCxnSpPr>
              <a:stCxn id="37" idx="4"/>
              <a:endCxn id="40" idx="0"/>
            </p:cNvCxnSpPr>
            <p:nvPr/>
          </p:nvCxnSpPr>
          <p:spPr>
            <a:xfrm rot="5400000">
              <a:off x="1176945" y="32786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3" name="Straight Connector 62"/>
            <p:cNvCxnSpPr>
              <a:stCxn id="43" idx="4"/>
              <a:endCxn id="46" idx="0"/>
            </p:cNvCxnSpPr>
            <p:nvPr/>
          </p:nvCxnSpPr>
          <p:spPr>
            <a:xfrm rot="5400000">
              <a:off x="2552831" y="23642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4" name="Straight Connector 63"/>
            <p:cNvCxnSpPr>
              <a:stCxn id="44" idx="4"/>
              <a:endCxn id="47" idx="0"/>
            </p:cNvCxnSpPr>
            <p:nvPr/>
          </p:nvCxnSpPr>
          <p:spPr>
            <a:xfrm rot="5400000">
              <a:off x="3236953" y="23642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5" name="Straight Connector 64"/>
            <p:cNvCxnSpPr>
              <a:stCxn id="47" idx="4"/>
              <a:endCxn id="50" idx="0"/>
            </p:cNvCxnSpPr>
            <p:nvPr/>
          </p:nvCxnSpPr>
          <p:spPr>
            <a:xfrm rot="5400000">
              <a:off x="3236953" y="28214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6" name="Straight Connector 65"/>
            <p:cNvCxnSpPr>
              <a:stCxn id="46" idx="4"/>
              <a:endCxn id="49" idx="0"/>
            </p:cNvCxnSpPr>
            <p:nvPr/>
          </p:nvCxnSpPr>
          <p:spPr>
            <a:xfrm rot="5400000">
              <a:off x="2552831" y="28214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7" name="Straight Connector 66"/>
            <p:cNvCxnSpPr>
              <a:stCxn id="50" idx="4"/>
              <a:endCxn id="53" idx="0"/>
            </p:cNvCxnSpPr>
            <p:nvPr/>
          </p:nvCxnSpPr>
          <p:spPr>
            <a:xfrm rot="5400000">
              <a:off x="3236953" y="32786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8" name="Straight Connector 67"/>
            <p:cNvCxnSpPr>
              <a:stCxn id="49" idx="4"/>
              <a:endCxn id="52" idx="0"/>
            </p:cNvCxnSpPr>
            <p:nvPr/>
          </p:nvCxnSpPr>
          <p:spPr>
            <a:xfrm rot="5400000">
              <a:off x="2552831" y="3278652"/>
              <a:ext cx="2286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9" name="TextBox 68"/>
            <p:cNvSpPr txBox="1"/>
            <p:nvPr/>
          </p:nvSpPr>
          <p:spPr>
            <a:xfrm>
              <a:off x="1141982" y="1981200"/>
              <a:ext cx="318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46582" y="2438400"/>
              <a:ext cx="318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40287" y="289254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1174593" y="3850453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864679" y="3850453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Straight Connector 73"/>
            <p:cNvCxnSpPr>
              <a:stCxn id="72" idx="6"/>
              <a:endCxn id="73" idx="2"/>
            </p:cNvCxnSpPr>
            <p:nvPr/>
          </p:nvCxnSpPr>
          <p:spPr>
            <a:xfrm>
              <a:off x="1403193" y="3964753"/>
              <a:ext cx="46148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5" name="Oval 74"/>
            <p:cNvSpPr/>
            <p:nvPr/>
          </p:nvSpPr>
          <p:spPr>
            <a:xfrm>
              <a:off x="2550479" y="3850453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234601" y="3850453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7" name="Straight Connector 76"/>
            <p:cNvCxnSpPr>
              <a:stCxn id="75" idx="6"/>
              <a:endCxn id="76" idx="2"/>
            </p:cNvCxnSpPr>
            <p:nvPr/>
          </p:nvCxnSpPr>
          <p:spPr>
            <a:xfrm>
              <a:off x="2779079" y="3964753"/>
              <a:ext cx="45552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8" name="Straight Connector 77"/>
            <p:cNvCxnSpPr>
              <a:stCxn id="75" idx="2"/>
              <a:endCxn id="73" idx="6"/>
            </p:cNvCxnSpPr>
            <p:nvPr/>
          </p:nvCxnSpPr>
          <p:spPr>
            <a:xfrm rot="10800000">
              <a:off x="2093279" y="3964753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" name="Straight Connector 78"/>
            <p:cNvCxnSpPr>
              <a:stCxn id="41" idx="4"/>
              <a:endCxn id="73" idx="0"/>
            </p:cNvCxnSpPr>
            <p:nvPr/>
          </p:nvCxnSpPr>
          <p:spPr>
            <a:xfrm rot="5400000">
              <a:off x="1865705" y="3734826"/>
              <a:ext cx="228901" cy="2352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0" name="Straight Connector 79"/>
            <p:cNvCxnSpPr>
              <a:stCxn id="40" idx="4"/>
              <a:endCxn id="72" idx="0"/>
            </p:cNvCxnSpPr>
            <p:nvPr/>
          </p:nvCxnSpPr>
          <p:spPr>
            <a:xfrm rot="5400000">
              <a:off x="1175619" y="3734826"/>
              <a:ext cx="228901" cy="2352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1" name="Straight Connector 80"/>
            <p:cNvCxnSpPr>
              <a:stCxn id="53" idx="4"/>
              <a:endCxn id="76" idx="0"/>
            </p:cNvCxnSpPr>
            <p:nvPr/>
          </p:nvCxnSpPr>
          <p:spPr>
            <a:xfrm rot="5400000">
              <a:off x="3235627" y="3734826"/>
              <a:ext cx="228901" cy="2352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2" name="Straight Connector 81"/>
            <p:cNvCxnSpPr>
              <a:stCxn id="52" idx="4"/>
              <a:endCxn id="75" idx="0"/>
            </p:cNvCxnSpPr>
            <p:nvPr/>
          </p:nvCxnSpPr>
          <p:spPr>
            <a:xfrm rot="5400000">
              <a:off x="2551505" y="3734826"/>
              <a:ext cx="228901" cy="2352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3" name="TextBox 82"/>
            <p:cNvSpPr txBox="1"/>
            <p:nvPr/>
          </p:nvSpPr>
          <p:spPr>
            <a:xfrm>
              <a:off x="3186533" y="3810000"/>
              <a:ext cx="318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3935563" y="2656144"/>
            <a:ext cx="11471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MAP</a:t>
            </a:r>
          </a:p>
          <a:p>
            <a:r>
              <a:rPr lang="en-US" sz="1800" dirty="0" smtClean="0"/>
              <a:t>Inference</a:t>
            </a:r>
            <a:endParaRPr lang="en-US" sz="1800" dirty="0"/>
          </a:p>
        </p:txBody>
      </p:sp>
      <p:sp>
        <p:nvSpPr>
          <p:cNvPr id="86" name="Right Arrow 85"/>
          <p:cNvSpPr/>
          <p:nvPr/>
        </p:nvSpPr>
        <p:spPr bwMode="auto">
          <a:xfrm>
            <a:off x="4038600" y="2895600"/>
            <a:ext cx="9906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523669" y="4648200"/>
            <a:ext cx="259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Most Likely Assignment</a:t>
            </a:r>
            <a:br>
              <a:rPr lang="en-US" sz="1800" dirty="0" smtClean="0"/>
            </a:br>
            <a:r>
              <a:rPr lang="en-US" sz="1800" dirty="0" smtClean="0"/>
              <a:t>MAP Problem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533400" y="4800600"/>
            <a:ext cx="3187700" cy="1143000"/>
            <a:chOff x="533400" y="4800600"/>
            <a:chExt cx="3187700" cy="1143000"/>
          </a:xfrm>
        </p:grpSpPr>
        <p:pic>
          <p:nvPicPr>
            <p:cNvPr id="98" name="Picture 9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5524500"/>
              <a:ext cx="1511300" cy="419100"/>
            </a:xfrm>
            <a:prstGeom prst="rect">
              <a:avLst/>
            </a:prstGeom>
          </p:spPr>
        </p:pic>
        <p:pic>
          <p:nvPicPr>
            <p:cNvPr id="99" name="Picture 98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4800600"/>
              <a:ext cx="3187700" cy="495300"/>
            </a:xfrm>
            <a:prstGeom prst="rect">
              <a:avLst/>
            </a:prstGeom>
          </p:spPr>
        </p:pic>
      </p:grpSp>
      <p:pic>
        <p:nvPicPr>
          <p:cNvPr id="101" name="Picture 10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110" y="5486400"/>
            <a:ext cx="1143000" cy="215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86400" y="1786128"/>
            <a:ext cx="3086100" cy="2628900"/>
            <a:chOff x="5486400" y="1786128"/>
            <a:chExt cx="3086100" cy="26289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6400" y="1786128"/>
              <a:ext cx="3086100" cy="2628900"/>
            </a:xfrm>
            <a:prstGeom prst="rect">
              <a:avLst/>
            </a:prstGeom>
          </p:spPr>
        </p:pic>
        <p:sp>
          <p:nvSpPr>
            <p:cNvPr id="87" name="Freeform 86"/>
            <p:cNvSpPr/>
            <p:nvPr/>
          </p:nvSpPr>
          <p:spPr bwMode="auto">
            <a:xfrm>
              <a:off x="5850857" y="2399079"/>
              <a:ext cx="2713756" cy="1964856"/>
            </a:xfrm>
            <a:custGeom>
              <a:avLst/>
              <a:gdLst>
                <a:gd name="connsiteX0" fmla="*/ 0 w 2713756"/>
                <a:gd name="connsiteY0" fmla="*/ 1954001 h 1964856"/>
                <a:gd name="connsiteX1" fmla="*/ 238811 w 2713756"/>
                <a:gd name="connsiteY1" fmla="*/ 1541489 h 1964856"/>
                <a:gd name="connsiteX2" fmla="*/ 510186 w 2713756"/>
                <a:gd name="connsiteY2" fmla="*/ 1780312 h 1964856"/>
                <a:gd name="connsiteX3" fmla="*/ 705577 w 2713756"/>
                <a:gd name="connsiteY3" fmla="*/ 1845445 h 1964856"/>
                <a:gd name="connsiteX4" fmla="*/ 835837 w 2713756"/>
                <a:gd name="connsiteY4" fmla="*/ 1856301 h 1964856"/>
                <a:gd name="connsiteX5" fmla="*/ 868402 w 2713756"/>
                <a:gd name="connsiteY5" fmla="*/ 1736889 h 1964856"/>
                <a:gd name="connsiteX6" fmla="*/ 727287 w 2713756"/>
                <a:gd name="connsiteY6" fmla="*/ 1574056 h 1964856"/>
                <a:gd name="connsiteX7" fmla="*/ 466766 w 2713756"/>
                <a:gd name="connsiteY7" fmla="*/ 1194111 h 1964856"/>
                <a:gd name="connsiteX8" fmla="*/ 455911 w 2713756"/>
                <a:gd name="connsiteY8" fmla="*/ 911867 h 1964856"/>
                <a:gd name="connsiteX9" fmla="*/ 390781 w 2713756"/>
                <a:gd name="connsiteY9" fmla="*/ 401655 h 1964856"/>
                <a:gd name="connsiteX10" fmla="*/ 727287 w 2713756"/>
                <a:gd name="connsiteY10" fmla="*/ 303955 h 1964856"/>
                <a:gd name="connsiteX11" fmla="*/ 1248328 w 2713756"/>
                <a:gd name="connsiteY11" fmla="*/ 227967 h 1964856"/>
                <a:gd name="connsiteX12" fmla="*/ 1877919 w 2713756"/>
                <a:gd name="connsiteY12" fmla="*/ 217111 h 1964856"/>
                <a:gd name="connsiteX13" fmla="*/ 1975615 w 2713756"/>
                <a:gd name="connsiteY13" fmla="*/ 738178 h 1964856"/>
                <a:gd name="connsiteX14" fmla="*/ 1975615 w 2713756"/>
                <a:gd name="connsiteY14" fmla="*/ 1204967 h 1964856"/>
                <a:gd name="connsiteX15" fmla="*/ 1834499 w 2713756"/>
                <a:gd name="connsiteY15" fmla="*/ 1682612 h 1964856"/>
                <a:gd name="connsiteX16" fmla="*/ 1867064 w 2713756"/>
                <a:gd name="connsiteY16" fmla="*/ 1867156 h 1964856"/>
                <a:gd name="connsiteX17" fmla="*/ 2138440 w 2713756"/>
                <a:gd name="connsiteY17" fmla="*/ 1747745 h 1964856"/>
                <a:gd name="connsiteX18" fmla="*/ 2257845 w 2713756"/>
                <a:gd name="connsiteY18" fmla="*/ 1584912 h 1964856"/>
                <a:gd name="connsiteX19" fmla="*/ 2366395 w 2713756"/>
                <a:gd name="connsiteY19" fmla="*/ 1324378 h 1964856"/>
                <a:gd name="connsiteX20" fmla="*/ 2485801 w 2713756"/>
                <a:gd name="connsiteY20" fmla="*/ 1139834 h 1964856"/>
                <a:gd name="connsiteX21" fmla="*/ 2420671 w 2713756"/>
                <a:gd name="connsiteY21" fmla="*/ 510211 h 1964856"/>
                <a:gd name="connsiteX22" fmla="*/ 2268700 w 2713756"/>
                <a:gd name="connsiteY22" fmla="*/ 0 h 1964856"/>
                <a:gd name="connsiteX23" fmla="*/ 2713756 w 2713756"/>
                <a:gd name="connsiteY23" fmla="*/ 249678 h 1964856"/>
                <a:gd name="connsiteX24" fmla="*/ 2681191 w 2713756"/>
                <a:gd name="connsiteY24" fmla="*/ 1964856 h 1964856"/>
                <a:gd name="connsiteX25" fmla="*/ 0 w 2713756"/>
                <a:gd name="connsiteY25" fmla="*/ 1954001 h 196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13756" h="1964856">
                  <a:moveTo>
                    <a:pt x="0" y="1954001"/>
                  </a:moveTo>
                  <a:lnTo>
                    <a:pt x="238811" y="1541489"/>
                  </a:lnTo>
                  <a:lnTo>
                    <a:pt x="510186" y="1780312"/>
                  </a:lnTo>
                  <a:lnTo>
                    <a:pt x="705577" y="1845445"/>
                  </a:lnTo>
                  <a:lnTo>
                    <a:pt x="835837" y="1856301"/>
                  </a:lnTo>
                  <a:lnTo>
                    <a:pt x="868402" y="1736889"/>
                  </a:lnTo>
                  <a:lnTo>
                    <a:pt x="727287" y="1574056"/>
                  </a:lnTo>
                  <a:lnTo>
                    <a:pt x="466766" y="1194111"/>
                  </a:lnTo>
                  <a:lnTo>
                    <a:pt x="455911" y="911867"/>
                  </a:lnTo>
                  <a:lnTo>
                    <a:pt x="390781" y="401655"/>
                  </a:lnTo>
                  <a:lnTo>
                    <a:pt x="727287" y="303955"/>
                  </a:lnTo>
                  <a:lnTo>
                    <a:pt x="1248328" y="227967"/>
                  </a:lnTo>
                  <a:lnTo>
                    <a:pt x="1877919" y="217111"/>
                  </a:lnTo>
                  <a:lnTo>
                    <a:pt x="1975615" y="738178"/>
                  </a:lnTo>
                  <a:lnTo>
                    <a:pt x="1975615" y="1204967"/>
                  </a:lnTo>
                  <a:lnTo>
                    <a:pt x="1834499" y="1682612"/>
                  </a:lnTo>
                  <a:lnTo>
                    <a:pt x="1867064" y="1867156"/>
                  </a:lnTo>
                  <a:lnTo>
                    <a:pt x="2138440" y="1747745"/>
                  </a:lnTo>
                  <a:lnTo>
                    <a:pt x="2257845" y="1584912"/>
                  </a:lnTo>
                  <a:lnTo>
                    <a:pt x="2366395" y="1324378"/>
                  </a:lnTo>
                  <a:lnTo>
                    <a:pt x="2485801" y="1139834"/>
                  </a:lnTo>
                  <a:lnTo>
                    <a:pt x="2420671" y="510211"/>
                  </a:lnTo>
                  <a:lnTo>
                    <a:pt x="2268700" y="0"/>
                  </a:lnTo>
                  <a:lnTo>
                    <a:pt x="2713756" y="249678"/>
                  </a:lnTo>
                  <a:lnTo>
                    <a:pt x="2681191" y="1964856"/>
                  </a:lnTo>
                  <a:lnTo>
                    <a:pt x="0" y="1954001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5785727" y="1802023"/>
              <a:ext cx="2485801" cy="2420790"/>
            </a:xfrm>
            <a:custGeom>
              <a:avLst/>
              <a:gdLst>
                <a:gd name="connsiteX0" fmla="*/ 792417 w 2485801"/>
                <a:gd name="connsiteY0" fmla="*/ 10856 h 2420790"/>
                <a:gd name="connsiteX1" fmla="*/ 369071 w 2485801"/>
                <a:gd name="connsiteY1" fmla="*/ 217111 h 2420790"/>
                <a:gd name="connsiteX2" fmla="*/ 162826 w 2485801"/>
                <a:gd name="connsiteY2" fmla="*/ 488500 h 2420790"/>
                <a:gd name="connsiteX3" fmla="*/ 10855 w 2485801"/>
                <a:gd name="connsiteY3" fmla="*/ 792456 h 2420790"/>
                <a:gd name="connsiteX4" fmla="*/ 0 w 2485801"/>
                <a:gd name="connsiteY4" fmla="*/ 1172400 h 2420790"/>
                <a:gd name="connsiteX5" fmla="*/ 10855 w 2485801"/>
                <a:gd name="connsiteY5" fmla="*/ 1552345 h 2420790"/>
                <a:gd name="connsiteX6" fmla="*/ 238811 w 2485801"/>
                <a:gd name="connsiteY6" fmla="*/ 1975712 h 2420790"/>
                <a:gd name="connsiteX7" fmla="*/ 499331 w 2485801"/>
                <a:gd name="connsiteY7" fmla="*/ 2279668 h 2420790"/>
                <a:gd name="connsiteX8" fmla="*/ 770707 w 2485801"/>
                <a:gd name="connsiteY8" fmla="*/ 2420790 h 2420790"/>
                <a:gd name="connsiteX9" fmla="*/ 879257 w 2485801"/>
                <a:gd name="connsiteY9" fmla="*/ 2420790 h 2420790"/>
                <a:gd name="connsiteX10" fmla="*/ 846692 w 2485801"/>
                <a:gd name="connsiteY10" fmla="*/ 2312234 h 2420790"/>
                <a:gd name="connsiteX11" fmla="*/ 597027 w 2485801"/>
                <a:gd name="connsiteY11" fmla="*/ 2008279 h 2420790"/>
                <a:gd name="connsiteX12" fmla="*/ 499331 w 2485801"/>
                <a:gd name="connsiteY12" fmla="*/ 1769456 h 2420790"/>
                <a:gd name="connsiteX13" fmla="*/ 445056 w 2485801"/>
                <a:gd name="connsiteY13" fmla="*/ 1335234 h 2420790"/>
                <a:gd name="connsiteX14" fmla="*/ 401636 w 2485801"/>
                <a:gd name="connsiteY14" fmla="*/ 944434 h 2420790"/>
                <a:gd name="connsiteX15" fmla="*/ 1074648 w 2485801"/>
                <a:gd name="connsiteY15" fmla="*/ 792456 h 2420790"/>
                <a:gd name="connsiteX16" fmla="*/ 1584834 w 2485801"/>
                <a:gd name="connsiteY16" fmla="*/ 759889 h 2420790"/>
                <a:gd name="connsiteX17" fmla="*/ 1975614 w 2485801"/>
                <a:gd name="connsiteY17" fmla="*/ 759889 h 2420790"/>
                <a:gd name="connsiteX18" fmla="*/ 2095020 w 2485801"/>
                <a:gd name="connsiteY18" fmla="*/ 1400367 h 2420790"/>
                <a:gd name="connsiteX19" fmla="*/ 2095020 w 2485801"/>
                <a:gd name="connsiteY19" fmla="*/ 1715178 h 2420790"/>
                <a:gd name="connsiteX20" fmla="*/ 1953904 w 2485801"/>
                <a:gd name="connsiteY20" fmla="*/ 2301379 h 2420790"/>
                <a:gd name="connsiteX21" fmla="*/ 2040745 w 2485801"/>
                <a:gd name="connsiteY21" fmla="*/ 2355656 h 2420790"/>
                <a:gd name="connsiteX22" fmla="*/ 2203570 w 2485801"/>
                <a:gd name="connsiteY22" fmla="*/ 2257956 h 2420790"/>
                <a:gd name="connsiteX23" fmla="*/ 2312120 w 2485801"/>
                <a:gd name="connsiteY23" fmla="*/ 2084267 h 2420790"/>
                <a:gd name="connsiteX24" fmla="*/ 2453235 w 2485801"/>
                <a:gd name="connsiteY24" fmla="*/ 1747745 h 2420790"/>
                <a:gd name="connsiteX25" fmla="*/ 2485801 w 2485801"/>
                <a:gd name="connsiteY25" fmla="*/ 1487212 h 2420790"/>
                <a:gd name="connsiteX26" fmla="*/ 2431525 w 2485801"/>
                <a:gd name="connsiteY26" fmla="*/ 1118123 h 2420790"/>
                <a:gd name="connsiteX27" fmla="*/ 2279555 w 2485801"/>
                <a:gd name="connsiteY27" fmla="*/ 607911 h 2420790"/>
                <a:gd name="connsiteX28" fmla="*/ 2084165 w 2485801"/>
                <a:gd name="connsiteY28" fmla="*/ 249678 h 2420790"/>
                <a:gd name="connsiteX29" fmla="*/ 1747659 w 2485801"/>
                <a:gd name="connsiteY29" fmla="*/ 0 h 2420790"/>
                <a:gd name="connsiteX30" fmla="*/ 792417 w 2485801"/>
                <a:gd name="connsiteY30" fmla="*/ 10856 h 242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85801" h="2420790">
                  <a:moveTo>
                    <a:pt x="792417" y="10856"/>
                  </a:moveTo>
                  <a:lnTo>
                    <a:pt x="369071" y="217111"/>
                  </a:lnTo>
                  <a:lnTo>
                    <a:pt x="162826" y="488500"/>
                  </a:lnTo>
                  <a:lnTo>
                    <a:pt x="10855" y="792456"/>
                  </a:lnTo>
                  <a:lnTo>
                    <a:pt x="0" y="1172400"/>
                  </a:lnTo>
                  <a:lnTo>
                    <a:pt x="10855" y="1552345"/>
                  </a:lnTo>
                  <a:lnTo>
                    <a:pt x="238811" y="1975712"/>
                  </a:lnTo>
                  <a:lnTo>
                    <a:pt x="499331" y="2279668"/>
                  </a:lnTo>
                  <a:lnTo>
                    <a:pt x="770707" y="2420790"/>
                  </a:lnTo>
                  <a:lnTo>
                    <a:pt x="879257" y="2420790"/>
                  </a:lnTo>
                  <a:lnTo>
                    <a:pt x="846692" y="2312234"/>
                  </a:lnTo>
                  <a:lnTo>
                    <a:pt x="597027" y="2008279"/>
                  </a:lnTo>
                  <a:lnTo>
                    <a:pt x="499331" y="1769456"/>
                  </a:lnTo>
                  <a:lnTo>
                    <a:pt x="445056" y="1335234"/>
                  </a:lnTo>
                  <a:lnTo>
                    <a:pt x="401636" y="944434"/>
                  </a:lnTo>
                  <a:lnTo>
                    <a:pt x="1074648" y="792456"/>
                  </a:lnTo>
                  <a:lnTo>
                    <a:pt x="1584834" y="759889"/>
                  </a:lnTo>
                  <a:lnTo>
                    <a:pt x="1975614" y="759889"/>
                  </a:lnTo>
                  <a:lnTo>
                    <a:pt x="2095020" y="1400367"/>
                  </a:lnTo>
                  <a:lnTo>
                    <a:pt x="2095020" y="1715178"/>
                  </a:lnTo>
                  <a:lnTo>
                    <a:pt x="1953904" y="2301379"/>
                  </a:lnTo>
                  <a:lnTo>
                    <a:pt x="2040745" y="2355656"/>
                  </a:lnTo>
                  <a:lnTo>
                    <a:pt x="2203570" y="2257956"/>
                  </a:lnTo>
                  <a:lnTo>
                    <a:pt x="2312120" y="2084267"/>
                  </a:lnTo>
                  <a:lnTo>
                    <a:pt x="2453235" y="1747745"/>
                  </a:lnTo>
                  <a:lnTo>
                    <a:pt x="2485801" y="1487212"/>
                  </a:lnTo>
                  <a:lnTo>
                    <a:pt x="2431525" y="1118123"/>
                  </a:lnTo>
                  <a:lnTo>
                    <a:pt x="2279555" y="607911"/>
                  </a:lnTo>
                  <a:lnTo>
                    <a:pt x="2084165" y="249678"/>
                  </a:lnTo>
                  <a:lnTo>
                    <a:pt x="1747659" y="0"/>
                  </a:lnTo>
                  <a:lnTo>
                    <a:pt x="792417" y="10856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5514352" y="1812879"/>
              <a:ext cx="944387" cy="2551056"/>
            </a:xfrm>
            <a:custGeom>
              <a:avLst/>
              <a:gdLst>
                <a:gd name="connsiteX0" fmla="*/ 944387 w 944387"/>
                <a:gd name="connsiteY0" fmla="*/ 0 h 2551056"/>
                <a:gd name="connsiteX1" fmla="*/ 651301 w 944387"/>
                <a:gd name="connsiteY1" fmla="*/ 141122 h 2551056"/>
                <a:gd name="connsiteX2" fmla="*/ 336505 w 944387"/>
                <a:gd name="connsiteY2" fmla="*/ 597055 h 2551056"/>
                <a:gd name="connsiteX3" fmla="*/ 227955 w 944387"/>
                <a:gd name="connsiteY3" fmla="*/ 803311 h 2551056"/>
                <a:gd name="connsiteX4" fmla="*/ 238810 w 944387"/>
                <a:gd name="connsiteY4" fmla="*/ 1584911 h 2551056"/>
                <a:gd name="connsiteX5" fmla="*/ 553606 w 944387"/>
                <a:gd name="connsiteY5" fmla="*/ 2105978 h 2551056"/>
                <a:gd name="connsiteX6" fmla="*/ 303940 w 944387"/>
                <a:gd name="connsiteY6" fmla="*/ 2529345 h 2551056"/>
                <a:gd name="connsiteX7" fmla="*/ 303940 w 944387"/>
                <a:gd name="connsiteY7" fmla="*/ 2529345 h 2551056"/>
                <a:gd name="connsiteX8" fmla="*/ 303940 w 944387"/>
                <a:gd name="connsiteY8" fmla="*/ 2529345 h 2551056"/>
                <a:gd name="connsiteX9" fmla="*/ 0 w 944387"/>
                <a:gd name="connsiteY9" fmla="*/ 2551056 h 2551056"/>
                <a:gd name="connsiteX10" fmla="*/ 0 w 944387"/>
                <a:gd name="connsiteY10" fmla="*/ 0 h 2551056"/>
                <a:gd name="connsiteX11" fmla="*/ 944387 w 944387"/>
                <a:gd name="connsiteY11" fmla="*/ 0 h 255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4387" h="2551056">
                  <a:moveTo>
                    <a:pt x="944387" y="0"/>
                  </a:moveTo>
                  <a:lnTo>
                    <a:pt x="651301" y="141122"/>
                  </a:lnTo>
                  <a:lnTo>
                    <a:pt x="336505" y="597055"/>
                  </a:lnTo>
                  <a:lnTo>
                    <a:pt x="227955" y="803311"/>
                  </a:lnTo>
                  <a:lnTo>
                    <a:pt x="238810" y="1584911"/>
                  </a:lnTo>
                  <a:lnTo>
                    <a:pt x="553606" y="2105978"/>
                  </a:lnTo>
                  <a:lnTo>
                    <a:pt x="303940" y="2529345"/>
                  </a:lnTo>
                  <a:lnTo>
                    <a:pt x="303940" y="2529345"/>
                  </a:lnTo>
                  <a:lnTo>
                    <a:pt x="303940" y="2529345"/>
                  </a:lnTo>
                  <a:lnTo>
                    <a:pt x="0" y="2551056"/>
                  </a:lnTo>
                  <a:lnTo>
                    <a:pt x="0" y="0"/>
                  </a:lnTo>
                  <a:lnTo>
                    <a:pt x="944387" y="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7587661" y="1791167"/>
              <a:ext cx="955242" cy="814167"/>
            </a:xfrm>
            <a:custGeom>
              <a:avLst/>
              <a:gdLst>
                <a:gd name="connsiteX0" fmla="*/ 0 w 955242"/>
                <a:gd name="connsiteY0" fmla="*/ 0 h 814167"/>
                <a:gd name="connsiteX1" fmla="*/ 293086 w 955242"/>
                <a:gd name="connsiteY1" fmla="*/ 227967 h 814167"/>
                <a:gd name="connsiteX2" fmla="*/ 434201 w 955242"/>
                <a:gd name="connsiteY2" fmla="*/ 434223 h 814167"/>
                <a:gd name="connsiteX3" fmla="*/ 521041 w 955242"/>
                <a:gd name="connsiteY3" fmla="*/ 575345 h 814167"/>
                <a:gd name="connsiteX4" fmla="*/ 955242 w 955242"/>
                <a:gd name="connsiteY4" fmla="*/ 814167 h 814167"/>
                <a:gd name="connsiteX5" fmla="*/ 944387 w 955242"/>
                <a:gd name="connsiteY5" fmla="*/ 21712 h 814167"/>
                <a:gd name="connsiteX6" fmla="*/ 0 w 955242"/>
                <a:gd name="connsiteY6" fmla="*/ 0 h 81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242" h="814167">
                  <a:moveTo>
                    <a:pt x="0" y="0"/>
                  </a:moveTo>
                  <a:lnTo>
                    <a:pt x="293086" y="227967"/>
                  </a:lnTo>
                  <a:lnTo>
                    <a:pt x="434201" y="434223"/>
                  </a:lnTo>
                  <a:lnTo>
                    <a:pt x="521041" y="575345"/>
                  </a:lnTo>
                  <a:lnTo>
                    <a:pt x="955242" y="814167"/>
                  </a:lnTo>
                  <a:lnTo>
                    <a:pt x="944387" y="21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3897868"/>
              <a:ext cx="543876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800" dirty="0"/>
                <a:t>C</a:t>
              </a:r>
              <a:r>
                <a:rPr lang="en-US" sz="1800" dirty="0" smtClean="0"/>
                <a:t>at</a:t>
              </a:r>
              <a:endParaRPr lang="en-US" sz="1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95124" y="1905000"/>
              <a:ext cx="54387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800" dirty="0" smtClean="0"/>
                <a:t>Hat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5" grpId="0"/>
      <p:bldP spid="86" grpId="0" animBg="1"/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M-Best MAP LP: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Relaxation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Dual Problem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52" y="1981200"/>
            <a:ext cx="1879600" cy="115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63600" cy="2667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959151" y="2819400"/>
            <a:ext cx="2727649" cy="914400"/>
            <a:chOff x="5959151" y="2819400"/>
            <a:chExt cx="2727649" cy="9144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9151" y="2819400"/>
              <a:ext cx="1203649" cy="914400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6677015" y="3352800"/>
              <a:ext cx="2009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upergradient</a:t>
              </a:r>
              <a:r>
                <a:rPr lang="en-US" sz="1600" dirty="0" smtClean="0"/>
                <a:t> Ascent</a:t>
              </a:r>
              <a:endParaRPr lang="en-US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5467" y="4834466"/>
            <a:ext cx="1625600" cy="804334"/>
            <a:chOff x="1405467" y="4605866"/>
            <a:chExt cx="1625600" cy="804334"/>
          </a:xfrm>
        </p:grpSpPr>
        <p:sp>
          <p:nvSpPr>
            <p:cNvPr id="41" name="Rounded Rectangle 40"/>
            <p:cNvSpPr/>
            <p:nvPr/>
          </p:nvSpPr>
          <p:spPr>
            <a:xfrm>
              <a:off x="1405467" y="4605866"/>
              <a:ext cx="1625600" cy="8043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41666" y="4843046"/>
              <a:ext cx="1338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Primal Block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84800" y="4841847"/>
            <a:ext cx="1625600" cy="804334"/>
            <a:chOff x="6223000" y="4715933"/>
            <a:chExt cx="1625600" cy="804334"/>
          </a:xfrm>
        </p:grpSpPr>
        <p:sp>
          <p:nvSpPr>
            <p:cNvPr id="47" name="Rounded Rectangle 46"/>
            <p:cNvSpPr/>
            <p:nvPr/>
          </p:nvSpPr>
          <p:spPr>
            <a:xfrm>
              <a:off x="6223000" y="4715933"/>
              <a:ext cx="1625600" cy="8043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47884" y="4979486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Dual Block</a:t>
              </a:r>
              <a:endParaRPr lang="en-US" sz="1600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2971290" y="4571999"/>
            <a:ext cx="2481901" cy="328603"/>
          </a:xfrm>
          <a:custGeom>
            <a:avLst/>
            <a:gdLst>
              <a:gd name="connsiteX0" fmla="*/ 0 w 2481901"/>
              <a:gd name="connsiteY0" fmla="*/ 477698 h 489348"/>
              <a:gd name="connsiteX1" fmla="*/ 1188516 w 2481901"/>
              <a:gd name="connsiteY1" fmla="*/ 11 h 489348"/>
              <a:gd name="connsiteX2" fmla="*/ 2481901 w 2481901"/>
              <a:gd name="connsiteY2" fmla="*/ 489348 h 4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1901" h="489348">
                <a:moveTo>
                  <a:pt x="0" y="477698"/>
                </a:moveTo>
                <a:cubicBezTo>
                  <a:pt x="387433" y="237883"/>
                  <a:pt x="774866" y="-1931"/>
                  <a:pt x="1188516" y="11"/>
                </a:cubicBezTo>
                <a:cubicBezTo>
                  <a:pt x="1602166" y="1953"/>
                  <a:pt x="2481901" y="489348"/>
                  <a:pt x="2481901" y="489348"/>
                </a:cubicBezTo>
              </a:path>
            </a:pathLst>
          </a:cu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4" name="Freeform 53"/>
          <p:cNvSpPr/>
          <p:nvPr/>
        </p:nvSpPr>
        <p:spPr>
          <a:xfrm flipV="1">
            <a:off x="2971800" y="5614997"/>
            <a:ext cx="2481901" cy="328603"/>
          </a:xfrm>
          <a:custGeom>
            <a:avLst/>
            <a:gdLst>
              <a:gd name="connsiteX0" fmla="*/ 0 w 2481901"/>
              <a:gd name="connsiteY0" fmla="*/ 477698 h 489348"/>
              <a:gd name="connsiteX1" fmla="*/ 1188516 w 2481901"/>
              <a:gd name="connsiteY1" fmla="*/ 11 h 489348"/>
              <a:gd name="connsiteX2" fmla="*/ 2481901 w 2481901"/>
              <a:gd name="connsiteY2" fmla="*/ 489348 h 4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1901" h="489348">
                <a:moveTo>
                  <a:pt x="0" y="477698"/>
                </a:moveTo>
                <a:cubicBezTo>
                  <a:pt x="387433" y="237883"/>
                  <a:pt x="774866" y="-1931"/>
                  <a:pt x="1188516" y="11"/>
                </a:cubicBezTo>
                <a:cubicBezTo>
                  <a:pt x="1602166" y="1953"/>
                  <a:pt x="2481901" y="489348"/>
                  <a:pt x="2481901" y="489348"/>
                </a:cubicBezTo>
              </a:path>
            </a:pathLst>
          </a:custGeom>
          <a:ln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54400" y="4191000"/>
            <a:ext cx="3022600" cy="762000"/>
            <a:chOff x="3454400" y="3962400"/>
            <a:chExt cx="3022600" cy="762000"/>
          </a:xfrm>
        </p:grpSpPr>
        <p:sp>
          <p:nvSpPr>
            <p:cNvPr id="44" name="TextBox 43"/>
            <p:cNvSpPr txBox="1"/>
            <p:nvPr/>
          </p:nvSpPr>
          <p:spPr>
            <a:xfrm>
              <a:off x="3581400" y="4416623"/>
              <a:ext cx="107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dirty="0" smtClean="0"/>
                <a:t>rimal point</a:t>
              </a:r>
              <a:endParaRPr lang="en-US" sz="1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4400" y="3962400"/>
              <a:ext cx="3022600" cy="393700"/>
            </a:xfrm>
            <a:prstGeom prst="rect">
              <a:avLst/>
            </a:prstGeom>
          </p:spPr>
        </p:pic>
      </p:grp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365500"/>
            <a:ext cx="1358901" cy="444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300" y="1946565"/>
            <a:ext cx="1308100" cy="304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52800" y="5562600"/>
            <a:ext cx="2120900" cy="685800"/>
            <a:chOff x="3352800" y="5562600"/>
            <a:chExt cx="2120900" cy="685800"/>
          </a:xfrm>
        </p:grpSpPr>
        <p:sp>
          <p:nvSpPr>
            <p:cNvPr id="50" name="TextBox 49"/>
            <p:cNvSpPr txBox="1"/>
            <p:nvPr/>
          </p:nvSpPr>
          <p:spPr>
            <a:xfrm>
              <a:off x="3733800" y="5562600"/>
              <a:ext cx="92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dual point</a:t>
              </a:r>
              <a:endParaRPr lang="en-US" sz="1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2800" y="6019800"/>
              <a:ext cx="21209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10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M-Best MAP LP: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Relaxation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Dual Problem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Guarantees</a:t>
            </a:r>
          </a:p>
          <a:p>
            <a:pPr lvl="1"/>
            <a:r>
              <a:rPr lang="en-US" dirty="0" smtClean="0"/>
              <a:t>Suitable choice of </a:t>
            </a:r>
            <a:r>
              <a:rPr lang="en-US" dirty="0" err="1" smtClean="0"/>
              <a:t>stepsize</a:t>
            </a:r>
            <a:r>
              <a:rPr lang="en-US" dirty="0" smtClean="0"/>
              <a:t> solves </a:t>
            </a:r>
            <a:r>
              <a:rPr lang="en-US" dirty="0" err="1" smtClean="0"/>
              <a:t>Lagrangian</a:t>
            </a:r>
            <a:r>
              <a:rPr lang="en-US" dirty="0"/>
              <a:t> </a:t>
            </a:r>
            <a:r>
              <a:rPr lang="en-US" sz="1400" dirty="0" smtClean="0"/>
              <a:t>[</a:t>
            </a:r>
            <a:r>
              <a:rPr lang="en-US" sz="1400" dirty="0" err="1" smtClean="0"/>
              <a:t>Shor</a:t>
            </a:r>
            <a:r>
              <a:rPr lang="en-US" sz="1400" dirty="0" smtClean="0"/>
              <a:t> ‘85]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LP =&gt; Strong</a:t>
            </a:r>
            <a:r>
              <a:rPr lang="en-US" dirty="0"/>
              <a:t> </a:t>
            </a:r>
            <a:r>
              <a:rPr lang="en-US" dirty="0" smtClean="0"/>
              <a:t>Duality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52" y="1981200"/>
            <a:ext cx="1879600" cy="115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63600" cy="2667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959151" y="2819400"/>
            <a:ext cx="2727649" cy="914400"/>
            <a:chOff x="5959151" y="2819400"/>
            <a:chExt cx="2727649" cy="9144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9151" y="2819400"/>
              <a:ext cx="1203649" cy="914400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6677015" y="3352800"/>
              <a:ext cx="2009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upergradient</a:t>
              </a:r>
              <a:r>
                <a:rPr lang="en-US" sz="1600" dirty="0" smtClean="0"/>
                <a:t> Ascent</a:t>
              </a:r>
              <a:endParaRPr lang="en-US" sz="1600" dirty="0"/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365500"/>
            <a:ext cx="1358901" cy="444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300" y="1946565"/>
            <a:ext cx="1308100" cy="30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25600" y="5029200"/>
            <a:ext cx="2616200" cy="571500"/>
            <a:chOff x="1625600" y="5029200"/>
            <a:chExt cx="2616200" cy="571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5600" y="5168900"/>
              <a:ext cx="1117600" cy="317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24200" y="5029200"/>
              <a:ext cx="111760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208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1930400"/>
          <a:ext cx="6096000" cy="4089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000"/>
                <a:gridCol w="3048000"/>
              </a:tblGrid>
              <a:tr h="20447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Tree-MRF</a:t>
                      </a:r>
                    </a:p>
                    <a:p>
                      <a:pPr algn="ctr"/>
                      <a:r>
                        <a:rPr lang="en-US" b="0" dirty="0" smtClean="0"/>
                        <a:t>M=2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Tree-MRF</a:t>
                      </a:r>
                    </a:p>
                    <a:p>
                      <a:pPr algn="ctr"/>
                      <a:r>
                        <a:rPr lang="en-US" b="0" dirty="0" smtClean="0"/>
                        <a:t>M&gt;2</a:t>
                      </a:r>
                      <a:endParaRPr lang="en-US" b="0" dirty="0"/>
                    </a:p>
                  </a:txBody>
                  <a:tcPr anchor="ctr"/>
                </a:tc>
              </a:tr>
              <a:tr h="20447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Loopy MRF</a:t>
                      </a:r>
                    </a:p>
                    <a:p>
                      <a:pPr algn="ctr"/>
                      <a:r>
                        <a:rPr lang="en-US" b="0" dirty="0" smtClean="0"/>
                        <a:t>M=2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Loopy MRF</a:t>
                      </a:r>
                    </a:p>
                    <a:p>
                      <a:pPr algn="ctr"/>
                      <a:r>
                        <a:rPr lang="en-US" b="0" dirty="0" smtClean="0"/>
                        <a:t>M&gt;2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200" y="1292423"/>
            <a:ext cx="334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514600" y="1600200"/>
            <a:ext cx="3810000" cy="152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31" y="3733800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Cycles</a:t>
            </a:r>
            <a:endParaRPr lang="en-US" sz="1400" dirty="0"/>
          </a:p>
        </p:txBody>
      </p:sp>
      <p:sp>
        <p:nvSpPr>
          <p:cNvPr id="12" name="Down Arrow 11"/>
          <p:cNvSpPr/>
          <p:nvPr/>
        </p:nvSpPr>
        <p:spPr bwMode="auto">
          <a:xfrm>
            <a:off x="990600" y="2590800"/>
            <a:ext cx="152400" cy="2667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95800" y="1905000"/>
            <a:ext cx="3048000" cy="41148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295400" y="1828800"/>
            <a:ext cx="3352800" cy="2209800"/>
          </a:xfrm>
          <a:prstGeom prst="roundRect">
            <a:avLst/>
          </a:prstGeom>
          <a:noFill/>
          <a:ln w="635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noFill/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51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0959E-7 1.75845E-7 L 6.40959E-7 0.30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M-Best MAP LP: Loopy-MRFs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52" y="1981200"/>
            <a:ext cx="1879600" cy="1155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92" y="1600200"/>
            <a:ext cx="2120900" cy="2146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112" y="1622880"/>
            <a:ext cx="2070100" cy="20574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880992" y="1600200"/>
            <a:ext cx="2141040" cy="2107021"/>
            <a:chOff x="830760" y="2046060"/>
            <a:chExt cx="2141040" cy="2107021"/>
          </a:xfrm>
        </p:grpSpPr>
        <p:sp>
          <p:nvSpPr>
            <p:cNvPr id="28" name="Oval 27"/>
            <p:cNvSpPr>
              <a:spLocks/>
            </p:cNvSpPr>
            <p:nvPr/>
          </p:nvSpPr>
          <p:spPr bwMode="auto">
            <a:xfrm>
              <a:off x="1828800" y="20460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/>
            </p:cNvSpPr>
            <p:nvPr/>
          </p:nvSpPr>
          <p:spPr bwMode="auto">
            <a:xfrm>
              <a:off x="2834640" y="2872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2724420" y="35505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1474380" y="4015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>
              <a:spLocks/>
            </p:cNvSpPr>
            <p:nvPr/>
          </p:nvSpPr>
          <p:spPr bwMode="auto">
            <a:xfrm>
              <a:off x="830760" y="28842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27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9927" y="244764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Down Arrow 33"/>
          <p:cNvSpPr/>
          <p:nvPr/>
        </p:nvSpPr>
        <p:spPr bwMode="auto">
          <a:xfrm>
            <a:off x="5917527" y="214284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352800"/>
            <a:ext cx="685800" cy="7076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44" name="Group 43"/>
          <p:cNvGrpSpPr/>
          <p:nvPr/>
        </p:nvGrpSpPr>
        <p:grpSpPr>
          <a:xfrm>
            <a:off x="3962400" y="1828800"/>
            <a:ext cx="3714735" cy="1676400"/>
            <a:chOff x="3962400" y="1828800"/>
            <a:chExt cx="3714735" cy="1676400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3962400" y="2154642"/>
              <a:ext cx="3714735" cy="13505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4343400" y="1828800"/>
              <a:ext cx="22860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267200" y="1840140"/>
            <a:ext cx="2743200" cy="2046060"/>
            <a:chOff x="4267200" y="1840140"/>
            <a:chExt cx="2743200" cy="2046060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4267200" y="2057400"/>
              <a:ext cx="2743200" cy="1828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4636860" y="1840140"/>
              <a:ext cx="30480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191000" y="2767014"/>
            <a:ext cx="3581400" cy="509586"/>
            <a:chOff x="4191000" y="2767014"/>
            <a:chExt cx="3581400" cy="509586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4191000" y="2971800"/>
              <a:ext cx="358140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V="1">
              <a:off x="7391400" y="2767014"/>
              <a:ext cx="47402" cy="50958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267200" y="2396220"/>
            <a:ext cx="3352800" cy="1261380"/>
            <a:chOff x="4267200" y="2396220"/>
            <a:chExt cx="3352800" cy="1261380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4267200" y="2438400"/>
              <a:ext cx="3352800" cy="1219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5475060" y="2396220"/>
              <a:ext cx="22860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2" name="Group 311"/>
          <p:cNvGrpSpPr/>
          <p:nvPr/>
        </p:nvGrpSpPr>
        <p:grpSpPr>
          <a:xfrm>
            <a:off x="762000" y="5257800"/>
            <a:ext cx="1213168" cy="1089480"/>
            <a:chOff x="950552" y="5105400"/>
            <a:chExt cx="1213168" cy="1089480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950552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131064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3" name="Straight Connector 72"/>
            <p:cNvCxnSpPr>
              <a:stCxn id="71" idx="6"/>
              <a:endCxn id="72" idx="2"/>
            </p:cNvCxnSpPr>
            <p:nvPr/>
          </p:nvCxnSpPr>
          <p:spPr>
            <a:xfrm>
              <a:off x="1087712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950552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131064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6" name="Straight Connector 75"/>
            <p:cNvCxnSpPr>
              <a:stCxn id="74" idx="6"/>
              <a:endCxn id="75" idx="2"/>
            </p:cNvCxnSpPr>
            <p:nvPr/>
          </p:nvCxnSpPr>
          <p:spPr>
            <a:xfrm>
              <a:off x="1087712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Straight Connector 76"/>
            <p:cNvCxnSpPr>
              <a:stCxn id="71" idx="4"/>
              <a:endCxn id="74" idx="0"/>
            </p:cNvCxnSpPr>
            <p:nvPr/>
          </p:nvCxnSpPr>
          <p:spPr>
            <a:xfrm>
              <a:off x="1019132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8" name="Straight Connector 77"/>
            <p:cNvCxnSpPr>
              <a:stCxn id="72" idx="4"/>
              <a:endCxn id="75" idx="0"/>
            </p:cNvCxnSpPr>
            <p:nvPr/>
          </p:nvCxnSpPr>
          <p:spPr>
            <a:xfrm>
              <a:off x="137922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950552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131064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1" name="Straight Connector 80"/>
            <p:cNvCxnSpPr>
              <a:stCxn id="79" idx="6"/>
              <a:endCxn id="80" idx="2"/>
            </p:cNvCxnSpPr>
            <p:nvPr/>
          </p:nvCxnSpPr>
          <p:spPr>
            <a:xfrm>
              <a:off x="1087712" y="580626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950552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131064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>
              <a:stCxn id="82" idx="6"/>
              <a:endCxn id="83" idx="2"/>
            </p:cNvCxnSpPr>
            <p:nvPr/>
          </p:nvCxnSpPr>
          <p:spPr>
            <a:xfrm>
              <a:off x="1087712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166824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202656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>
              <a:stCxn id="85" idx="6"/>
              <a:endCxn id="86" idx="2"/>
            </p:cNvCxnSpPr>
            <p:nvPr/>
          </p:nvCxnSpPr>
          <p:spPr>
            <a:xfrm>
              <a:off x="1805400" y="517398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166824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202656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0" name="Straight Connector 89"/>
            <p:cNvCxnSpPr>
              <a:stCxn id="88" idx="6"/>
              <a:endCxn id="89" idx="2"/>
            </p:cNvCxnSpPr>
            <p:nvPr/>
          </p:nvCxnSpPr>
          <p:spPr>
            <a:xfrm>
              <a:off x="1805400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66824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202656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3" name="Straight Connector 92"/>
            <p:cNvCxnSpPr>
              <a:stCxn id="91" idx="6"/>
              <a:endCxn id="92" idx="2"/>
            </p:cNvCxnSpPr>
            <p:nvPr/>
          </p:nvCxnSpPr>
          <p:spPr>
            <a:xfrm>
              <a:off x="1805400" y="580626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166824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202656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6" name="Straight Connector 95"/>
            <p:cNvCxnSpPr>
              <a:stCxn id="94" idx="6"/>
              <a:endCxn id="95" idx="2"/>
            </p:cNvCxnSpPr>
            <p:nvPr/>
          </p:nvCxnSpPr>
          <p:spPr>
            <a:xfrm>
              <a:off x="1805400" y="612630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7" name="Straight Connector 96"/>
            <p:cNvCxnSpPr>
              <a:stCxn id="91" idx="2"/>
              <a:endCxn id="80" idx="6"/>
            </p:cNvCxnSpPr>
            <p:nvPr/>
          </p:nvCxnSpPr>
          <p:spPr>
            <a:xfrm flipH="1">
              <a:off x="1447800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8" name="Straight Connector 97"/>
            <p:cNvCxnSpPr>
              <a:stCxn id="94" idx="2"/>
              <a:endCxn id="83" idx="6"/>
            </p:cNvCxnSpPr>
            <p:nvPr/>
          </p:nvCxnSpPr>
          <p:spPr>
            <a:xfrm flipH="1">
              <a:off x="1447800" y="612630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9" name="Straight Connector 98"/>
            <p:cNvCxnSpPr>
              <a:stCxn id="75" idx="6"/>
              <a:endCxn id="88" idx="2"/>
            </p:cNvCxnSpPr>
            <p:nvPr/>
          </p:nvCxnSpPr>
          <p:spPr>
            <a:xfrm>
              <a:off x="1447800" y="549402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0" name="Straight Connector 99"/>
            <p:cNvCxnSpPr>
              <a:stCxn id="72" idx="6"/>
              <a:endCxn id="85" idx="2"/>
            </p:cNvCxnSpPr>
            <p:nvPr/>
          </p:nvCxnSpPr>
          <p:spPr>
            <a:xfrm>
              <a:off x="1447800" y="517398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1" name="Straight Connector 100"/>
            <p:cNvCxnSpPr>
              <a:stCxn id="75" idx="4"/>
              <a:endCxn id="80" idx="0"/>
            </p:cNvCxnSpPr>
            <p:nvPr/>
          </p:nvCxnSpPr>
          <p:spPr>
            <a:xfrm>
              <a:off x="137922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2" name="Straight Connector 101"/>
            <p:cNvCxnSpPr>
              <a:stCxn id="74" idx="4"/>
              <a:endCxn id="79" idx="0"/>
            </p:cNvCxnSpPr>
            <p:nvPr/>
          </p:nvCxnSpPr>
          <p:spPr>
            <a:xfrm>
              <a:off x="1019132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3" name="Straight Connector 102"/>
            <p:cNvCxnSpPr>
              <a:stCxn id="80" idx="4"/>
              <a:endCxn id="83" idx="0"/>
            </p:cNvCxnSpPr>
            <p:nvPr/>
          </p:nvCxnSpPr>
          <p:spPr>
            <a:xfrm>
              <a:off x="137922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4" name="Straight Connector 103"/>
            <p:cNvCxnSpPr>
              <a:stCxn id="79" idx="4"/>
              <a:endCxn id="82" idx="0"/>
            </p:cNvCxnSpPr>
            <p:nvPr/>
          </p:nvCxnSpPr>
          <p:spPr>
            <a:xfrm>
              <a:off x="1019132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5" name="Straight Connector 104"/>
            <p:cNvCxnSpPr>
              <a:stCxn id="85" idx="4"/>
              <a:endCxn id="88" idx="0"/>
            </p:cNvCxnSpPr>
            <p:nvPr/>
          </p:nvCxnSpPr>
          <p:spPr>
            <a:xfrm>
              <a:off x="173682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6" name="Straight Connector 105"/>
            <p:cNvCxnSpPr>
              <a:stCxn id="86" idx="4"/>
              <a:endCxn id="89" idx="0"/>
            </p:cNvCxnSpPr>
            <p:nvPr/>
          </p:nvCxnSpPr>
          <p:spPr>
            <a:xfrm>
              <a:off x="209514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Straight Connector 106"/>
            <p:cNvCxnSpPr>
              <a:stCxn id="89" idx="4"/>
              <a:endCxn id="92" idx="0"/>
            </p:cNvCxnSpPr>
            <p:nvPr/>
          </p:nvCxnSpPr>
          <p:spPr>
            <a:xfrm>
              <a:off x="209514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8" name="Straight Connector 107"/>
            <p:cNvCxnSpPr>
              <a:stCxn id="88" idx="4"/>
              <a:endCxn id="91" idx="0"/>
            </p:cNvCxnSpPr>
            <p:nvPr/>
          </p:nvCxnSpPr>
          <p:spPr>
            <a:xfrm>
              <a:off x="173682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9" name="Straight Connector 108"/>
            <p:cNvCxnSpPr>
              <a:stCxn id="92" idx="4"/>
              <a:endCxn id="95" idx="0"/>
            </p:cNvCxnSpPr>
            <p:nvPr/>
          </p:nvCxnSpPr>
          <p:spPr>
            <a:xfrm>
              <a:off x="209514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0" name="Straight Connector 109"/>
            <p:cNvCxnSpPr>
              <a:stCxn id="91" idx="4"/>
              <a:endCxn id="94" idx="0"/>
            </p:cNvCxnSpPr>
            <p:nvPr/>
          </p:nvCxnSpPr>
          <p:spPr>
            <a:xfrm>
              <a:off x="173682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132" name="Picture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381500"/>
            <a:ext cx="4292600" cy="49530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9300" y="3276600"/>
            <a:ext cx="3009900" cy="304800"/>
          </a:xfrm>
          <a:prstGeom prst="rect">
            <a:avLst/>
          </a:prstGeom>
        </p:spPr>
      </p:pic>
      <p:grpSp>
        <p:nvGrpSpPr>
          <p:cNvPr id="444" name="Group 443"/>
          <p:cNvGrpSpPr/>
          <p:nvPr/>
        </p:nvGrpSpPr>
        <p:grpSpPr>
          <a:xfrm>
            <a:off x="2011680" y="5105400"/>
            <a:ext cx="6675120" cy="1447800"/>
            <a:chOff x="2011680" y="4953000"/>
            <a:chExt cx="6675120" cy="1447800"/>
          </a:xfrm>
        </p:grpSpPr>
        <p:grpSp>
          <p:nvGrpSpPr>
            <p:cNvPr id="442" name="Group 441"/>
            <p:cNvGrpSpPr/>
            <p:nvPr/>
          </p:nvGrpSpPr>
          <p:grpSpPr>
            <a:xfrm>
              <a:off x="2011680" y="5486400"/>
              <a:ext cx="502920" cy="337985"/>
              <a:chOff x="2204128" y="5452380"/>
              <a:chExt cx="502920" cy="337985"/>
            </a:xfrm>
          </p:grpSpPr>
          <p:sp>
            <p:nvSpPr>
              <p:cNvPr id="220" name="Minus 219"/>
              <p:cNvSpPr>
                <a:spLocks/>
              </p:cNvSpPr>
              <p:nvPr/>
            </p:nvSpPr>
            <p:spPr bwMode="auto">
              <a:xfrm>
                <a:off x="2204128" y="5452380"/>
                <a:ext cx="502920" cy="91440"/>
              </a:xfrm>
              <a:prstGeom prst="mathMinus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21" name="Minus 220"/>
              <p:cNvSpPr>
                <a:spLocks/>
              </p:cNvSpPr>
              <p:nvPr/>
            </p:nvSpPr>
            <p:spPr bwMode="auto">
              <a:xfrm>
                <a:off x="2204128" y="5581478"/>
                <a:ext cx="502920" cy="91440"/>
              </a:xfrm>
              <a:prstGeom prst="mathMinu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22" name="Minus 221"/>
              <p:cNvSpPr>
                <a:spLocks/>
              </p:cNvSpPr>
              <p:nvPr/>
            </p:nvSpPr>
            <p:spPr bwMode="auto">
              <a:xfrm>
                <a:off x="2204128" y="5698925"/>
                <a:ext cx="502920" cy="91440"/>
              </a:xfrm>
              <a:prstGeom prst="mathMinu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223" name="TextBox 222"/>
            <p:cNvSpPr txBox="1"/>
            <p:nvPr/>
          </p:nvSpPr>
          <p:spPr>
            <a:xfrm>
              <a:off x="7786965" y="5739824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grpSp>
          <p:nvGrpSpPr>
            <p:cNvPr id="354" name="Group 353"/>
            <p:cNvGrpSpPr/>
            <p:nvPr/>
          </p:nvGrpSpPr>
          <p:grpSpPr>
            <a:xfrm>
              <a:off x="2895600" y="5105400"/>
              <a:ext cx="1213168" cy="1089480"/>
              <a:chOff x="3276600" y="5105400"/>
              <a:chExt cx="1213168" cy="1089480"/>
            </a:xfrm>
          </p:grpSpPr>
          <p:sp>
            <p:nvSpPr>
              <p:cNvPr id="314" name="Oval 313"/>
              <p:cNvSpPr>
                <a:spLocks noChangeAspect="1"/>
              </p:cNvSpPr>
              <p:nvPr/>
            </p:nvSpPr>
            <p:spPr>
              <a:xfrm>
                <a:off x="3276600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Oval 314"/>
              <p:cNvSpPr>
                <a:spLocks noChangeAspect="1"/>
              </p:cNvSpPr>
              <p:nvPr/>
            </p:nvSpPr>
            <p:spPr>
              <a:xfrm>
                <a:off x="36366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6" name="Straight Connector 315"/>
              <p:cNvCxnSpPr>
                <a:stCxn id="314" idx="6"/>
                <a:endCxn id="315" idx="2"/>
              </p:cNvCxnSpPr>
              <p:nvPr/>
            </p:nvCxnSpPr>
            <p:spPr>
              <a:xfrm>
                <a:off x="3413760" y="517398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17" name="Oval 316"/>
              <p:cNvSpPr>
                <a:spLocks noChangeAspect="1"/>
              </p:cNvSpPr>
              <p:nvPr/>
            </p:nvSpPr>
            <p:spPr>
              <a:xfrm>
                <a:off x="3276600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Oval 317"/>
              <p:cNvSpPr>
                <a:spLocks noChangeAspect="1"/>
              </p:cNvSpPr>
              <p:nvPr/>
            </p:nvSpPr>
            <p:spPr>
              <a:xfrm>
                <a:off x="36366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/>
              <p:cNvCxnSpPr>
                <a:stCxn id="317" idx="6"/>
                <a:endCxn id="318" idx="2"/>
              </p:cNvCxnSpPr>
              <p:nvPr/>
            </p:nvCxnSpPr>
            <p:spPr>
              <a:xfrm>
                <a:off x="3413760" y="549402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0" name="Straight Connector 319"/>
              <p:cNvCxnSpPr>
                <a:stCxn id="314" idx="4"/>
                <a:endCxn id="317" idx="0"/>
              </p:cNvCxnSpPr>
              <p:nvPr/>
            </p:nvCxnSpPr>
            <p:spPr>
              <a:xfrm>
                <a:off x="3345180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22" name="Oval 321"/>
              <p:cNvSpPr>
                <a:spLocks noChangeAspect="1"/>
              </p:cNvSpPr>
              <p:nvPr/>
            </p:nvSpPr>
            <p:spPr>
              <a:xfrm>
                <a:off x="3276600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Oval 322"/>
              <p:cNvSpPr>
                <a:spLocks noChangeAspect="1"/>
              </p:cNvSpPr>
              <p:nvPr/>
            </p:nvSpPr>
            <p:spPr>
              <a:xfrm>
                <a:off x="36366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24" name="Straight Connector 323"/>
              <p:cNvCxnSpPr>
                <a:stCxn id="322" idx="6"/>
                <a:endCxn id="323" idx="2"/>
              </p:cNvCxnSpPr>
              <p:nvPr/>
            </p:nvCxnSpPr>
            <p:spPr>
              <a:xfrm>
                <a:off x="3413760" y="580626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25" name="Oval 324"/>
              <p:cNvSpPr>
                <a:spLocks noChangeAspect="1"/>
              </p:cNvSpPr>
              <p:nvPr/>
            </p:nvSpPr>
            <p:spPr>
              <a:xfrm>
                <a:off x="3276600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Oval 325"/>
              <p:cNvSpPr>
                <a:spLocks noChangeAspect="1"/>
              </p:cNvSpPr>
              <p:nvPr/>
            </p:nvSpPr>
            <p:spPr>
              <a:xfrm>
                <a:off x="36366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27" name="Straight Connector 326"/>
              <p:cNvCxnSpPr>
                <a:stCxn id="325" idx="6"/>
                <a:endCxn id="326" idx="2"/>
              </p:cNvCxnSpPr>
              <p:nvPr/>
            </p:nvCxnSpPr>
            <p:spPr>
              <a:xfrm>
                <a:off x="3413760" y="612630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28" name="Oval 327"/>
              <p:cNvSpPr>
                <a:spLocks noChangeAspect="1"/>
              </p:cNvSpPr>
              <p:nvPr/>
            </p:nvSpPr>
            <p:spPr>
              <a:xfrm>
                <a:off x="39942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Oval 328"/>
              <p:cNvSpPr>
                <a:spLocks noChangeAspect="1"/>
              </p:cNvSpPr>
              <p:nvPr/>
            </p:nvSpPr>
            <p:spPr>
              <a:xfrm>
                <a:off x="435260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0" name="Straight Connector 329"/>
              <p:cNvCxnSpPr>
                <a:stCxn id="328" idx="6"/>
                <a:endCxn id="329" idx="2"/>
              </p:cNvCxnSpPr>
              <p:nvPr/>
            </p:nvCxnSpPr>
            <p:spPr>
              <a:xfrm>
                <a:off x="4131448" y="517398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31" name="Oval 330"/>
              <p:cNvSpPr>
                <a:spLocks noChangeAspect="1"/>
              </p:cNvSpPr>
              <p:nvPr/>
            </p:nvSpPr>
            <p:spPr>
              <a:xfrm>
                <a:off x="39942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Oval 331"/>
              <p:cNvSpPr>
                <a:spLocks noChangeAspect="1"/>
              </p:cNvSpPr>
              <p:nvPr/>
            </p:nvSpPr>
            <p:spPr>
              <a:xfrm>
                <a:off x="435260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3" name="Straight Connector 332"/>
              <p:cNvCxnSpPr>
                <a:stCxn id="331" idx="6"/>
                <a:endCxn id="332" idx="2"/>
              </p:cNvCxnSpPr>
              <p:nvPr/>
            </p:nvCxnSpPr>
            <p:spPr>
              <a:xfrm>
                <a:off x="4131448" y="549402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34" name="Oval 333"/>
              <p:cNvSpPr>
                <a:spLocks noChangeAspect="1"/>
              </p:cNvSpPr>
              <p:nvPr/>
            </p:nvSpPr>
            <p:spPr>
              <a:xfrm>
                <a:off x="39942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Oval 334"/>
              <p:cNvSpPr>
                <a:spLocks noChangeAspect="1"/>
              </p:cNvSpPr>
              <p:nvPr/>
            </p:nvSpPr>
            <p:spPr>
              <a:xfrm>
                <a:off x="435260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6" name="Straight Connector 335"/>
              <p:cNvCxnSpPr>
                <a:stCxn id="334" idx="6"/>
                <a:endCxn id="335" idx="2"/>
              </p:cNvCxnSpPr>
              <p:nvPr/>
            </p:nvCxnSpPr>
            <p:spPr>
              <a:xfrm>
                <a:off x="4131448" y="580626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37" name="Oval 336"/>
              <p:cNvSpPr>
                <a:spLocks noChangeAspect="1"/>
              </p:cNvSpPr>
              <p:nvPr/>
            </p:nvSpPr>
            <p:spPr>
              <a:xfrm>
                <a:off x="39942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Oval 337"/>
              <p:cNvSpPr>
                <a:spLocks noChangeAspect="1"/>
              </p:cNvSpPr>
              <p:nvPr/>
            </p:nvSpPr>
            <p:spPr>
              <a:xfrm>
                <a:off x="435260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9" name="Straight Connector 338"/>
              <p:cNvCxnSpPr>
                <a:stCxn id="337" idx="6"/>
                <a:endCxn id="338" idx="2"/>
              </p:cNvCxnSpPr>
              <p:nvPr/>
            </p:nvCxnSpPr>
            <p:spPr>
              <a:xfrm>
                <a:off x="4131448" y="612630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0" name="Straight Connector 339"/>
              <p:cNvCxnSpPr>
                <a:stCxn id="334" idx="2"/>
                <a:endCxn id="323" idx="6"/>
              </p:cNvCxnSpPr>
              <p:nvPr/>
            </p:nvCxnSpPr>
            <p:spPr>
              <a:xfrm flipH="1">
                <a:off x="3773848" y="580626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1" name="Straight Connector 340"/>
              <p:cNvCxnSpPr>
                <a:stCxn id="337" idx="2"/>
                <a:endCxn id="326" idx="6"/>
              </p:cNvCxnSpPr>
              <p:nvPr/>
            </p:nvCxnSpPr>
            <p:spPr>
              <a:xfrm flipH="1">
                <a:off x="3773848" y="612630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2" name="Straight Connector 341"/>
              <p:cNvCxnSpPr>
                <a:stCxn id="318" idx="6"/>
                <a:endCxn id="331" idx="2"/>
              </p:cNvCxnSpPr>
              <p:nvPr/>
            </p:nvCxnSpPr>
            <p:spPr>
              <a:xfrm>
                <a:off x="3773848" y="549402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3" name="Straight Connector 342"/>
              <p:cNvCxnSpPr>
                <a:stCxn id="315" idx="6"/>
                <a:endCxn id="328" idx="2"/>
              </p:cNvCxnSpPr>
              <p:nvPr/>
            </p:nvCxnSpPr>
            <p:spPr>
              <a:xfrm>
                <a:off x="3773848" y="517398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5" name="Straight Connector 344"/>
              <p:cNvCxnSpPr>
                <a:stCxn id="317" idx="4"/>
                <a:endCxn id="322" idx="0"/>
              </p:cNvCxnSpPr>
              <p:nvPr/>
            </p:nvCxnSpPr>
            <p:spPr>
              <a:xfrm>
                <a:off x="3345180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7" name="Straight Connector 346"/>
              <p:cNvCxnSpPr>
                <a:stCxn id="322" idx="4"/>
                <a:endCxn id="325" idx="0"/>
              </p:cNvCxnSpPr>
              <p:nvPr/>
            </p:nvCxnSpPr>
            <p:spPr>
              <a:xfrm>
                <a:off x="3345180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96" name="Group 395"/>
            <p:cNvGrpSpPr/>
            <p:nvPr/>
          </p:nvGrpSpPr>
          <p:grpSpPr>
            <a:xfrm>
              <a:off x="4654232" y="5105400"/>
              <a:ext cx="1213168" cy="1089480"/>
              <a:chOff x="4953000" y="5105400"/>
              <a:chExt cx="1213168" cy="1089480"/>
            </a:xfrm>
          </p:grpSpPr>
          <p:sp>
            <p:nvSpPr>
              <p:cNvPr id="356" name="Oval 355"/>
              <p:cNvSpPr>
                <a:spLocks noChangeAspect="1"/>
              </p:cNvSpPr>
              <p:nvPr/>
            </p:nvSpPr>
            <p:spPr>
              <a:xfrm>
                <a:off x="4953000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Oval 356"/>
              <p:cNvSpPr>
                <a:spLocks noChangeAspect="1"/>
              </p:cNvSpPr>
              <p:nvPr/>
            </p:nvSpPr>
            <p:spPr>
              <a:xfrm>
                <a:off x="53130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58" name="Straight Connector 357"/>
              <p:cNvCxnSpPr>
                <a:stCxn id="356" idx="6"/>
                <a:endCxn id="357" idx="2"/>
              </p:cNvCxnSpPr>
              <p:nvPr/>
            </p:nvCxnSpPr>
            <p:spPr>
              <a:xfrm>
                <a:off x="5090160" y="517398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59" name="Oval 358"/>
              <p:cNvSpPr>
                <a:spLocks noChangeAspect="1"/>
              </p:cNvSpPr>
              <p:nvPr/>
            </p:nvSpPr>
            <p:spPr>
              <a:xfrm>
                <a:off x="4953000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0" name="Oval 359"/>
              <p:cNvSpPr>
                <a:spLocks noChangeAspect="1"/>
              </p:cNvSpPr>
              <p:nvPr/>
            </p:nvSpPr>
            <p:spPr>
              <a:xfrm>
                <a:off x="53130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61" name="Straight Connector 360"/>
              <p:cNvCxnSpPr>
                <a:stCxn id="359" idx="6"/>
                <a:endCxn id="360" idx="2"/>
              </p:cNvCxnSpPr>
              <p:nvPr/>
            </p:nvCxnSpPr>
            <p:spPr>
              <a:xfrm>
                <a:off x="5090160" y="549402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2" name="Straight Connector 361"/>
              <p:cNvCxnSpPr>
                <a:stCxn id="356" idx="4"/>
                <a:endCxn id="359" idx="0"/>
              </p:cNvCxnSpPr>
              <p:nvPr/>
            </p:nvCxnSpPr>
            <p:spPr>
              <a:xfrm>
                <a:off x="5021580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64" name="Oval 363"/>
              <p:cNvSpPr>
                <a:spLocks noChangeAspect="1"/>
              </p:cNvSpPr>
              <p:nvPr/>
            </p:nvSpPr>
            <p:spPr>
              <a:xfrm>
                <a:off x="4953000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Oval 364"/>
              <p:cNvSpPr>
                <a:spLocks noChangeAspect="1"/>
              </p:cNvSpPr>
              <p:nvPr/>
            </p:nvSpPr>
            <p:spPr>
              <a:xfrm>
                <a:off x="53130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66" name="Straight Connector 365"/>
              <p:cNvCxnSpPr>
                <a:stCxn id="364" idx="6"/>
                <a:endCxn id="365" idx="2"/>
              </p:cNvCxnSpPr>
              <p:nvPr/>
            </p:nvCxnSpPr>
            <p:spPr>
              <a:xfrm>
                <a:off x="5090160" y="580626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67" name="Oval 366"/>
              <p:cNvSpPr>
                <a:spLocks noChangeAspect="1"/>
              </p:cNvSpPr>
              <p:nvPr/>
            </p:nvSpPr>
            <p:spPr>
              <a:xfrm>
                <a:off x="4953000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Oval 367"/>
              <p:cNvSpPr>
                <a:spLocks noChangeAspect="1"/>
              </p:cNvSpPr>
              <p:nvPr/>
            </p:nvSpPr>
            <p:spPr>
              <a:xfrm>
                <a:off x="53130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69" name="Straight Connector 368"/>
              <p:cNvCxnSpPr>
                <a:stCxn id="367" idx="6"/>
                <a:endCxn id="368" idx="2"/>
              </p:cNvCxnSpPr>
              <p:nvPr/>
            </p:nvCxnSpPr>
            <p:spPr>
              <a:xfrm>
                <a:off x="5090160" y="612630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70" name="Oval 369"/>
              <p:cNvSpPr>
                <a:spLocks noChangeAspect="1"/>
              </p:cNvSpPr>
              <p:nvPr/>
            </p:nvSpPr>
            <p:spPr>
              <a:xfrm>
                <a:off x="56706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Oval 370"/>
              <p:cNvSpPr>
                <a:spLocks noChangeAspect="1"/>
              </p:cNvSpPr>
              <p:nvPr/>
            </p:nvSpPr>
            <p:spPr>
              <a:xfrm>
                <a:off x="602900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Oval 372"/>
              <p:cNvSpPr>
                <a:spLocks noChangeAspect="1"/>
              </p:cNvSpPr>
              <p:nvPr/>
            </p:nvSpPr>
            <p:spPr>
              <a:xfrm>
                <a:off x="56706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Oval 373"/>
              <p:cNvSpPr>
                <a:spLocks noChangeAspect="1"/>
              </p:cNvSpPr>
              <p:nvPr/>
            </p:nvSpPr>
            <p:spPr>
              <a:xfrm>
                <a:off x="602900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5" name="Straight Connector 374"/>
              <p:cNvCxnSpPr>
                <a:stCxn id="373" idx="6"/>
                <a:endCxn id="374" idx="2"/>
              </p:cNvCxnSpPr>
              <p:nvPr/>
            </p:nvCxnSpPr>
            <p:spPr>
              <a:xfrm>
                <a:off x="5807848" y="549402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76" name="Oval 375"/>
              <p:cNvSpPr>
                <a:spLocks noChangeAspect="1"/>
              </p:cNvSpPr>
              <p:nvPr/>
            </p:nvSpPr>
            <p:spPr>
              <a:xfrm>
                <a:off x="56706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Oval 376"/>
              <p:cNvSpPr>
                <a:spLocks noChangeAspect="1"/>
              </p:cNvSpPr>
              <p:nvPr/>
            </p:nvSpPr>
            <p:spPr>
              <a:xfrm>
                <a:off x="602900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Oval 378"/>
              <p:cNvSpPr>
                <a:spLocks noChangeAspect="1"/>
              </p:cNvSpPr>
              <p:nvPr/>
            </p:nvSpPr>
            <p:spPr>
              <a:xfrm>
                <a:off x="56706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Oval 379"/>
              <p:cNvSpPr>
                <a:spLocks noChangeAspect="1"/>
              </p:cNvSpPr>
              <p:nvPr/>
            </p:nvSpPr>
            <p:spPr>
              <a:xfrm>
                <a:off x="602900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82" name="Straight Connector 381"/>
              <p:cNvCxnSpPr>
                <a:stCxn id="376" idx="2"/>
                <a:endCxn id="365" idx="6"/>
              </p:cNvCxnSpPr>
              <p:nvPr/>
            </p:nvCxnSpPr>
            <p:spPr>
              <a:xfrm flipH="1">
                <a:off x="5450248" y="580626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5" name="Straight Connector 384"/>
              <p:cNvCxnSpPr>
                <a:stCxn id="357" idx="6"/>
                <a:endCxn id="370" idx="2"/>
              </p:cNvCxnSpPr>
              <p:nvPr/>
            </p:nvCxnSpPr>
            <p:spPr>
              <a:xfrm>
                <a:off x="5450248" y="517398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7" name="Straight Connector 386"/>
              <p:cNvCxnSpPr>
                <a:stCxn id="359" idx="4"/>
                <a:endCxn id="364" idx="0"/>
              </p:cNvCxnSpPr>
              <p:nvPr/>
            </p:nvCxnSpPr>
            <p:spPr>
              <a:xfrm>
                <a:off x="5021580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8" name="Straight Connector 387"/>
              <p:cNvCxnSpPr>
                <a:stCxn id="365" idx="4"/>
                <a:endCxn id="368" idx="0"/>
              </p:cNvCxnSpPr>
              <p:nvPr/>
            </p:nvCxnSpPr>
            <p:spPr>
              <a:xfrm>
                <a:off x="538166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0" name="Straight Connector 389"/>
              <p:cNvCxnSpPr>
                <a:stCxn id="370" idx="4"/>
                <a:endCxn id="373" idx="0"/>
              </p:cNvCxnSpPr>
              <p:nvPr/>
            </p:nvCxnSpPr>
            <p:spPr>
              <a:xfrm>
                <a:off x="5739268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1" name="Straight Connector 390"/>
              <p:cNvCxnSpPr>
                <a:stCxn id="371" idx="4"/>
                <a:endCxn id="374" idx="0"/>
              </p:cNvCxnSpPr>
              <p:nvPr/>
            </p:nvCxnSpPr>
            <p:spPr>
              <a:xfrm>
                <a:off x="6097588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2" name="Straight Connector 391"/>
              <p:cNvCxnSpPr>
                <a:stCxn id="374" idx="4"/>
                <a:endCxn id="377" idx="0"/>
              </p:cNvCxnSpPr>
              <p:nvPr/>
            </p:nvCxnSpPr>
            <p:spPr>
              <a:xfrm>
                <a:off x="6097588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4" name="Straight Connector 393"/>
              <p:cNvCxnSpPr>
                <a:stCxn id="377" idx="4"/>
                <a:endCxn id="380" idx="0"/>
              </p:cNvCxnSpPr>
              <p:nvPr/>
            </p:nvCxnSpPr>
            <p:spPr>
              <a:xfrm>
                <a:off x="609758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5" name="Straight Connector 394"/>
              <p:cNvCxnSpPr>
                <a:stCxn id="376" idx="4"/>
                <a:endCxn id="379" idx="0"/>
              </p:cNvCxnSpPr>
              <p:nvPr/>
            </p:nvCxnSpPr>
            <p:spPr>
              <a:xfrm>
                <a:off x="573926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38" name="Group 437"/>
            <p:cNvGrpSpPr/>
            <p:nvPr/>
          </p:nvGrpSpPr>
          <p:grpSpPr>
            <a:xfrm>
              <a:off x="6483032" y="5105400"/>
              <a:ext cx="1213168" cy="1089480"/>
              <a:chOff x="6553200" y="5105400"/>
              <a:chExt cx="1213168" cy="1089480"/>
            </a:xfrm>
          </p:grpSpPr>
          <p:sp>
            <p:nvSpPr>
              <p:cNvPr id="398" name="Oval 397"/>
              <p:cNvSpPr>
                <a:spLocks noChangeAspect="1"/>
              </p:cNvSpPr>
              <p:nvPr/>
            </p:nvSpPr>
            <p:spPr>
              <a:xfrm>
                <a:off x="6553200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" name="Oval 398"/>
              <p:cNvSpPr>
                <a:spLocks noChangeAspect="1"/>
              </p:cNvSpPr>
              <p:nvPr/>
            </p:nvSpPr>
            <p:spPr>
              <a:xfrm>
                <a:off x="69132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00" name="Straight Connector 399"/>
              <p:cNvCxnSpPr>
                <a:stCxn id="398" idx="6"/>
                <a:endCxn id="399" idx="2"/>
              </p:cNvCxnSpPr>
              <p:nvPr/>
            </p:nvCxnSpPr>
            <p:spPr>
              <a:xfrm>
                <a:off x="6690360" y="517398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01" name="Oval 400"/>
              <p:cNvSpPr>
                <a:spLocks noChangeAspect="1"/>
              </p:cNvSpPr>
              <p:nvPr/>
            </p:nvSpPr>
            <p:spPr>
              <a:xfrm>
                <a:off x="6553200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2" name="Oval 401"/>
              <p:cNvSpPr>
                <a:spLocks noChangeAspect="1"/>
              </p:cNvSpPr>
              <p:nvPr/>
            </p:nvSpPr>
            <p:spPr>
              <a:xfrm>
                <a:off x="69132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03" name="Straight Connector 402"/>
              <p:cNvCxnSpPr>
                <a:stCxn id="401" idx="6"/>
                <a:endCxn id="402" idx="2"/>
              </p:cNvCxnSpPr>
              <p:nvPr/>
            </p:nvCxnSpPr>
            <p:spPr>
              <a:xfrm>
                <a:off x="6690360" y="549402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5" name="Straight Connector 404"/>
              <p:cNvCxnSpPr>
                <a:stCxn id="399" idx="4"/>
                <a:endCxn id="402" idx="0"/>
              </p:cNvCxnSpPr>
              <p:nvPr/>
            </p:nvCxnSpPr>
            <p:spPr>
              <a:xfrm>
                <a:off x="6981868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06" name="Oval 405"/>
              <p:cNvSpPr>
                <a:spLocks noChangeAspect="1"/>
              </p:cNvSpPr>
              <p:nvPr/>
            </p:nvSpPr>
            <p:spPr>
              <a:xfrm>
                <a:off x="6553200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" name="Oval 406"/>
              <p:cNvSpPr>
                <a:spLocks noChangeAspect="1"/>
              </p:cNvSpPr>
              <p:nvPr/>
            </p:nvSpPr>
            <p:spPr>
              <a:xfrm>
                <a:off x="69132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" name="Oval 408"/>
              <p:cNvSpPr>
                <a:spLocks noChangeAspect="1"/>
              </p:cNvSpPr>
              <p:nvPr/>
            </p:nvSpPr>
            <p:spPr>
              <a:xfrm>
                <a:off x="6553200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" name="Oval 409"/>
              <p:cNvSpPr>
                <a:spLocks noChangeAspect="1"/>
              </p:cNvSpPr>
              <p:nvPr/>
            </p:nvSpPr>
            <p:spPr>
              <a:xfrm>
                <a:off x="69132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11" name="Straight Connector 410"/>
              <p:cNvCxnSpPr>
                <a:stCxn id="409" idx="6"/>
                <a:endCxn id="410" idx="2"/>
              </p:cNvCxnSpPr>
              <p:nvPr/>
            </p:nvCxnSpPr>
            <p:spPr>
              <a:xfrm>
                <a:off x="6690360" y="612630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12" name="Oval 411"/>
              <p:cNvSpPr>
                <a:spLocks noChangeAspect="1"/>
              </p:cNvSpPr>
              <p:nvPr/>
            </p:nvSpPr>
            <p:spPr>
              <a:xfrm>
                <a:off x="72708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" name="Oval 412"/>
              <p:cNvSpPr>
                <a:spLocks noChangeAspect="1"/>
              </p:cNvSpPr>
              <p:nvPr/>
            </p:nvSpPr>
            <p:spPr>
              <a:xfrm>
                <a:off x="762920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14" name="Straight Connector 413"/>
              <p:cNvCxnSpPr>
                <a:stCxn id="412" idx="6"/>
                <a:endCxn id="413" idx="2"/>
              </p:cNvCxnSpPr>
              <p:nvPr/>
            </p:nvCxnSpPr>
            <p:spPr>
              <a:xfrm>
                <a:off x="7408048" y="517398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15" name="Oval 414"/>
              <p:cNvSpPr>
                <a:spLocks noChangeAspect="1"/>
              </p:cNvSpPr>
              <p:nvPr/>
            </p:nvSpPr>
            <p:spPr>
              <a:xfrm>
                <a:off x="72708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Oval 415"/>
              <p:cNvSpPr>
                <a:spLocks noChangeAspect="1"/>
              </p:cNvSpPr>
              <p:nvPr/>
            </p:nvSpPr>
            <p:spPr>
              <a:xfrm>
                <a:off x="762920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17" name="Straight Connector 416"/>
              <p:cNvCxnSpPr>
                <a:stCxn id="415" idx="6"/>
                <a:endCxn id="416" idx="2"/>
              </p:cNvCxnSpPr>
              <p:nvPr/>
            </p:nvCxnSpPr>
            <p:spPr>
              <a:xfrm>
                <a:off x="7408048" y="549402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18" name="Oval 417"/>
              <p:cNvSpPr>
                <a:spLocks noChangeAspect="1"/>
              </p:cNvSpPr>
              <p:nvPr/>
            </p:nvSpPr>
            <p:spPr>
              <a:xfrm>
                <a:off x="72708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9" name="Oval 418"/>
              <p:cNvSpPr>
                <a:spLocks noChangeAspect="1"/>
              </p:cNvSpPr>
              <p:nvPr/>
            </p:nvSpPr>
            <p:spPr>
              <a:xfrm>
                <a:off x="762920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20" name="Straight Connector 419"/>
              <p:cNvCxnSpPr>
                <a:stCxn id="418" idx="6"/>
                <a:endCxn id="419" idx="2"/>
              </p:cNvCxnSpPr>
              <p:nvPr/>
            </p:nvCxnSpPr>
            <p:spPr>
              <a:xfrm>
                <a:off x="7408048" y="580626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21" name="Oval 420"/>
              <p:cNvSpPr>
                <a:spLocks noChangeAspect="1"/>
              </p:cNvSpPr>
              <p:nvPr/>
            </p:nvSpPr>
            <p:spPr>
              <a:xfrm>
                <a:off x="72708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2" name="Oval 421"/>
              <p:cNvSpPr>
                <a:spLocks noChangeAspect="1"/>
              </p:cNvSpPr>
              <p:nvPr/>
            </p:nvSpPr>
            <p:spPr>
              <a:xfrm>
                <a:off x="762920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23" name="Straight Connector 422"/>
              <p:cNvCxnSpPr>
                <a:stCxn id="421" idx="6"/>
                <a:endCxn id="422" idx="2"/>
              </p:cNvCxnSpPr>
              <p:nvPr/>
            </p:nvCxnSpPr>
            <p:spPr>
              <a:xfrm>
                <a:off x="7408048" y="612630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4" name="Straight Connector 423"/>
              <p:cNvCxnSpPr>
                <a:stCxn id="418" idx="2"/>
                <a:endCxn id="407" idx="6"/>
              </p:cNvCxnSpPr>
              <p:nvPr/>
            </p:nvCxnSpPr>
            <p:spPr>
              <a:xfrm flipH="1">
                <a:off x="7050448" y="580626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5" name="Straight Connector 424"/>
              <p:cNvCxnSpPr>
                <a:stCxn id="421" idx="2"/>
                <a:endCxn id="410" idx="6"/>
              </p:cNvCxnSpPr>
              <p:nvPr/>
            </p:nvCxnSpPr>
            <p:spPr>
              <a:xfrm flipH="1">
                <a:off x="7050448" y="612630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8" name="Straight Connector 427"/>
              <p:cNvCxnSpPr>
                <a:stCxn id="402" idx="4"/>
                <a:endCxn id="407" idx="0"/>
              </p:cNvCxnSpPr>
              <p:nvPr/>
            </p:nvCxnSpPr>
            <p:spPr>
              <a:xfrm>
                <a:off x="6981868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9" name="Straight Connector 428"/>
              <p:cNvCxnSpPr>
                <a:stCxn id="401" idx="4"/>
                <a:endCxn id="406" idx="0"/>
              </p:cNvCxnSpPr>
              <p:nvPr/>
            </p:nvCxnSpPr>
            <p:spPr>
              <a:xfrm>
                <a:off x="6621780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0" name="Straight Connector 429"/>
              <p:cNvCxnSpPr>
                <a:stCxn id="407" idx="4"/>
                <a:endCxn id="410" idx="0"/>
              </p:cNvCxnSpPr>
              <p:nvPr/>
            </p:nvCxnSpPr>
            <p:spPr>
              <a:xfrm>
                <a:off x="698186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2" name="Straight Connector 431"/>
              <p:cNvCxnSpPr>
                <a:stCxn id="412" idx="4"/>
                <a:endCxn id="415" idx="0"/>
              </p:cNvCxnSpPr>
              <p:nvPr/>
            </p:nvCxnSpPr>
            <p:spPr>
              <a:xfrm>
                <a:off x="7339468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5" name="Straight Connector 434"/>
              <p:cNvCxnSpPr>
                <a:stCxn id="415" idx="4"/>
                <a:endCxn id="418" idx="0"/>
              </p:cNvCxnSpPr>
              <p:nvPr/>
            </p:nvCxnSpPr>
            <p:spPr>
              <a:xfrm>
                <a:off x="7339468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439" name="Double Brace 438"/>
            <p:cNvSpPr/>
            <p:nvPr/>
          </p:nvSpPr>
          <p:spPr bwMode="auto">
            <a:xfrm>
              <a:off x="2584768" y="4953000"/>
              <a:ext cx="6102032" cy="14478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6025920" y="5739824"/>
              <a:ext cx="29868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,</a:t>
              </a:r>
              <a:endParaRPr lang="en-US" sz="3200" dirty="0"/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4250640" y="5739824"/>
              <a:ext cx="29868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,</a:t>
              </a:r>
              <a:endParaRPr lang="en-US" sz="3200" dirty="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408055" y="1371600"/>
            <a:ext cx="3101110" cy="2593110"/>
            <a:chOff x="4408055" y="1371600"/>
            <a:chExt cx="3101110" cy="2593110"/>
          </a:xfrm>
        </p:grpSpPr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15000" y="1371600"/>
              <a:ext cx="381000" cy="177800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28165" y="2438400"/>
              <a:ext cx="381000" cy="17780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08055" y="2413000"/>
              <a:ext cx="381000" cy="177800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87310" y="3239655"/>
              <a:ext cx="381000" cy="177800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34000" y="3786910"/>
              <a:ext cx="3810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72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M-Best MAP LP: Loopy-MRFs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52" y="1981200"/>
            <a:ext cx="1879600" cy="115570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3276600"/>
            <a:ext cx="3009900" cy="304800"/>
          </a:xfrm>
          <a:prstGeom prst="rect">
            <a:avLst/>
          </a:prstGeom>
        </p:spPr>
      </p:pic>
      <p:grpSp>
        <p:nvGrpSpPr>
          <p:cNvPr id="183" name="Group 28"/>
          <p:cNvGrpSpPr/>
          <p:nvPr/>
        </p:nvGrpSpPr>
        <p:grpSpPr>
          <a:xfrm>
            <a:off x="5410200" y="3303219"/>
            <a:ext cx="2235868" cy="307777"/>
            <a:chOff x="5989078" y="2362200"/>
            <a:chExt cx="2235868" cy="307777"/>
          </a:xfrm>
        </p:grpSpPr>
        <p:sp>
          <p:nvSpPr>
            <p:cNvPr id="184" name="TextBox 183"/>
            <p:cNvSpPr txBox="1"/>
            <p:nvPr/>
          </p:nvSpPr>
          <p:spPr>
            <a:xfrm>
              <a:off x="7441533" y="2362200"/>
              <a:ext cx="7834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Dualize</a:t>
              </a:r>
              <a:endParaRPr lang="en-US" sz="1400" dirty="0"/>
            </a:p>
          </p:txBody>
        </p:sp>
        <p:cxnSp>
          <p:nvCxnSpPr>
            <p:cNvPr id="185" name="Straight Arrow Connector 184"/>
            <p:cNvCxnSpPr/>
            <p:nvPr/>
          </p:nvCxnSpPr>
          <p:spPr bwMode="auto">
            <a:xfrm rot="10800000">
              <a:off x="5989078" y="2514600"/>
              <a:ext cx="10668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Rectangle 185"/>
          <p:cNvSpPr/>
          <p:nvPr/>
        </p:nvSpPr>
        <p:spPr bwMode="auto">
          <a:xfrm>
            <a:off x="1905000" y="3276600"/>
            <a:ext cx="3124200" cy="36399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905000"/>
            <a:ext cx="2387600" cy="609600"/>
          </a:xfrm>
          <a:prstGeom prst="rect">
            <a:avLst/>
          </a:prstGeom>
        </p:spPr>
      </p:pic>
      <p:grpSp>
        <p:nvGrpSpPr>
          <p:cNvPr id="449" name="Group 448"/>
          <p:cNvGrpSpPr/>
          <p:nvPr/>
        </p:nvGrpSpPr>
        <p:grpSpPr>
          <a:xfrm>
            <a:off x="762000" y="5257800"/>
            <a:ext cx="1213168" cy="1089480"/>
            <a:chOff x="950552" y="5105400"/>
            <a:chExt cx="1213168" cy="1089480"/>
          </a:xfrm>
        </p:grpSpPr>
        <p:sp>
          <p:nvSpPr>
            <p:cNvPr id="450" name="Oval 449"/>
            <p:cNvSpPr>
              <a:spLocks noChangeAspect="1"/>
            </p:cNvSpPr>
            <p:nvPr/>
          </p:nvSpPr>
          <p:spPr>
            <a:xfrm>
              <a:off x="950552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Oval 450"/>
            <p:cNvSpPr>
              <a:spLocks noChangeAspect="1"/>
            </p:cNvSpPr>
            <p:nvPr/>
          </p:nvSpPr>
          <p:spPr>
            <a:xfrm>
              <a:off x="131064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2" name="Straight Connector 451"/>
            <p:cNvCxnSpPr>
              <a:stCxn id="450" idx="6"/>
              <a:endCxn id="451" idx="2"/>
            </p:cNvCxnSpPr>
            <p:nvPr/>
          </p:nvCxnSpPr>
          <p:spPr>
            <a:xfrm>
              <a:off x="1087712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3" name="Oval 452"/>
            <p:cNvSpPr>
              <a:spLocks noChangeAspect="1"/>
            </p:cNvSpPr>
            <p:nvPr/>
          </p:nvSpPr>
          <p:spPr>
            <a:xfrm>
              <a:off x="950552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453"/>
            <p:cNvSpPr>
              <a:spLocks noChangeAspect="1"/>
            </p:cNvSpPr>
            <p:nvPr/>
          </p:nvSpPr>
          <p:spPr>
            <a:xfrm>
              <a:off x="131064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5" name="Straight Connector 454"/>
            <p:cNvCxnSpPr>
              <a:stCxn id="453" idx="6"/>
              <a:endCxn id="454" idx="2"/>
            </p:cNvCxnSpPr>
            <p:nvPr/>
          </p:nvCxnSpPr>
          <p:spPr>
            <a:xfrm>
              <a:off x="1087712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6" name="Straight Connector 455"/>
            <p:cNvCxnSpPr>
              <a:stCxn id="450" idx="4"/>
              <a:endCxn id="453" idx="0"/>
            </p:cNvCxnSpPr>
            <p:nvPr/>
          </p:nvCxnSpPr>
          <p:spPr>
            <a:xfrm>
              <a:off x="1019132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7" name="Straight Connector 456"/>
            <p:cNvCxnSpPr>
              <a:stCxn id="451" idx="4"/>
              <a:endCxn id="454" idx="0"/>
            </p:cNvCxnSpPr>
            <p:nvPr/>
          </p:nvCxnSpPr>
          <p:spPr>
            <a:xfrm>
              <a:off x="137922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8" name="Oval 457"/>
            <p:cNvSpPr>
              <a:spLocks noChangeAspect="1"/>
            </p:cNvSpPr>
            <p:nvPr/>
          </p:nvSpPr>
          <p:spPr>
            <a:xfrm>
              <a:off x="950552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Oval 458"/>
            <p:cNvSpPr>
              <a:spLocks noChangeAspect="1"/>
            </p:cNvSpPr>
            <p:nvPr/>
          </p:nvSpPr>
          <p:spPr>
            <a:xfrm>
              <a:off x="131064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0" name="Straight Connector 459"/>
            <p:cNvCxnSpPr>
              <a:stCxn id="458" idx="6"/>
              <a:endCxn id="459" idx="2"/>
            </p:cNvCxnSpPr>
            <p:nvPr/>
          </p:nvCxnSpPr>
          <p:spPr>
            <a:xfrm>
              <a:off x="1087712" y="580626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1" name="Oval 460"/>
            <p:cNvSpPr>
              <a:spLocks noChangeAspect="1"/>
            </p:cNvSpPr>
            <p:nvPr/>
          </p:nvSpPr>
          <p:spPr>
            <a:xfrm>
              <a:off x="950552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Oval 461"/>
            <p:cNvSpPr>
              <a:spLocks noChangeAspect="1"/>
            </p:cNvSpPr>
            <p:nvPr/>
          </p:nvSpPr>
          <p:spPr>
            <a:xfrm>
              <a:off x="131064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3" name="Straight Connector 462"/>
            <p:cNvCxnSpPr>
              <a:stCxn id="461" idx="6"/>
              <a:endCxn id="462" idx="2"/>
            </p:cNvCxnSpPr>
            <p:nvPr/>
          </p:nvCxnSpPr>
          <p:spPr>
            <a:xfrm>
              <a:off x="1087712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4" name="Oval 463"/>
            <p:cNvSpPr>
              <a:spLocks noChangeAspect="1"/>
            </p:cNvSpPr>
            <p:nvPr/>
          </p:nvSpPr>
          <p:spPr>
            <a:xfrm>
              <a:off x="166824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Oval 464"/>
            <p:cNvSpPr>
              <a:spLocks noChangeAspect="1"/>
            </p:cNvSpPr>
            <p:nvPr/>
          </p:nvSpPr>
          <p:spPr>
            <a:xfrm>
              <a:off x="202656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6" name="Straight Connector 465"/>
            <p:cNvCxnSpPr>
              <a:stCxn id="464" idx="6"/>
              <a:endCxn id="465" idx="2"/>
            </p:cNvCxnSpPr>
            <p:nvPr/>
          </p:nvCxnSpPr>
          <p:spPr>
            <a:xfrm>
              <a:off x="1805400" y="517398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7" name="Oval 466"/>
            <p:cNvSpPr>
              <a:spLocks noChangeAspect="1"/>
            </p:cNvSpPr>
            <p:nvPr/>
          </p:nvSpPr>
          <p:spPr>
            <a:xfrm>
              <a:off x="166824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Oval 467"/>
            <p:cNvSpPr>
              <a:spLocks noChangeAspect="1"/>
            </p:cNvSpPr>
            <p:nvPr/>
          </p:nvSpPr>
          <p:spPr>
            <a:xfrm>
              <a:off x="202656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9" name="Straight Connector 468"/>
            <p:cNvCxnSpPr>
              <a:stCxn id="467" idx="6"/>
              <a:endCxn id="468" idx="2"/>
            </p:cNvCxnSpPr>
            <p:nvPr/>
          </p:nvCxnSpPr>
          <p:spPr>
            <a:xfrm>
              <a:off x="1805400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0" name="Oval 469"/>
            <p:cNvSpPr>
              <a:spLocks noChangeAspect="1"/>
            </p:cNvSpPr>
            <p:nvPr/>
          </p:nvSpPr>
          <p:spPr>
            <a:xfrm>
              <a:off x="166824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Oval 470"/>
            <p:cNvSpPr>
              <a:spLocks noChangeAspect="1"/>
            </p:cNvSpPr>
            <p:nvPr/>
          </p:nvSpPr>
          <p:spPr>
            <a:xfrm>
              <a:off x="202656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2" name="Straight Connector 471"/>
            <p:cNvCxnSpPr>
              <a:stCxn id="470" idx="6"/>
              <a:endCxn id="471" idx="2"/>
            </p:cNvCxnSpPr>
            <p:nvPr/>
          </p:nvCxnSpPr>
          <p:spPr>
            <a:xfrm>
              <a:off x="1805400" y="580626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3" name="Oval 472"/>
            <p:cNvSpPr>
              <a:spLocks noChangeAspect="1"/>
            </p:cNvSpPr>
            <p:nvPr/>
          </p:nvSpPr>
          <p:spPr>
            <a:xfrm>
              <a:off x="166824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Oval 473"/>
            <p:cNvSpPr>
              <a:spLocks noChangeAspect="1"/>
            </p:cNvSpPr>
            <p:nvPr/>
          </p:nvSpPr>
          <p:spPr>
            <a:xfrm>
              <a:off x="202656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5" name="Straight Connector 474"/>
            <p:cNvCxnSpPr>
              <a:stCxn id="473" idx="6"/>
              <a:endCxn id="474" idx="2"/>
            </p:cNvCxnSpPr>
            <p:nvPr/>
          </p:nvCxnSpPr>
          <p:spPr>
            <a:xfrm>
              <a:off x="1805400" y="612630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6" name="Straight Connector 475"/>
            <p:cNvCxnSpPr>
              <a:stCxn id="470" idx="2"/>
              <a:endCxn id="459" idx="6"/>
            </p:cNvCxnSpPr>
            <p:nvPr/>
          </p:nvCxnSpPr>
          <p:spPr>
            <a:xfrm flipH="1">
              <a:off x="1447800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7" name="Straight Connector 476"/>
            <p:cNvCxnSpPr>
              <a:stCxn id="473" idx="2"/>
              <a:endCxn id="462" idx="6"/>
            </p:cNvCxnSpPr>
            <p:nvPr/>
          </p:nvCxnSpPr>
          <p:spPr>
            <a:xfrm flipH="1">
              <a:off x="1447800" y="612630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8" name="Straight Connector 477"/>
            <p:cNvCxnSpPr>
              <a:stCxn id="454" idx="6"/>
              <a:endCxn id="467" idx="2"/>
            </p:cNvCxnSpPr>
            <p:nvPr/>
          </p:nvCxnSpPr>
          <p:spPr>
            <a:xfrm>
              <a:off x="1447800" y="549402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9" name="Straight Connector 478"/>
            <p:cNvCxnSpPr>
              <a:stCxn id="451" idx="6"/>
              <a:endCxn id="464" idx="2"/>
            </p:cNvCxnSpPr>
            <p:nvPr/>
          </p:nvCxnSpPr>
          <p:spPr>
            <a:xfrm>
              <a:off x="1447800" y="517398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0" name="Straight Connector 479"/>
            <p:cNvCxnSpPr>
              <a:stCxn id="454" idx="4"/>
              <a:endCxn id="459" idx="0"/>
            </p:cNvCxnSpPr>
            <p:nvPr/>
          </p:nvCxnSpPr>
          <p:spPr>
            <a:xfrm>
              <a:off x="137922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1" name="Straight Connector 480"/>
            <p:cNvCxnSpPr>
              <a:stCxn id="453" idx="4"/>
              <a:endCxn id="458" idx="0"/>
            </p:cNvCxnSpPr>
            <p:nvPr/>
          </p:nvCxnSpPr>
          <p:spPr>
            <a:xfrm>
              <a:off x="1019132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2" name="Straight Connector 481"/>
            <p:cNvCxnSpPr>
              <a:stCxn id="459" idx="4"/>
              <a:endCxn id="462" idx="0"/>
            </p:cNvCxnSpPr>
            <p:nvPr/>
          </p:nvCxnSpPr>
          <p:spPr>
            <a:xfrm>
              <a:off x="137922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3" name="Straight Connector 482"/>
            <p:cNvCxnSpPr>
              <a:stCxn id="458" idx="4"/>
              <a:endCxn id="461" idx="0"/>
            </p:cNvCxnSpPr>
            <p:nvPr/>
          </p:nvCxnSpPr>
          <p:spPr>
            <a:xfrm>
              <a:off x="1019132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4" name="Straight Connector 483"/>
            <p:cNvCxnSpPr>
              <a:stCxn id="464" idx="4"/>
              <a:endCxn id="467" idx="0"/>
            </p:cNvCxnSpPr>
            <p:nvPr/>
          </p:nvCxnSpPr>
          <p:spPr>
            <a:xfrm>
              <a:off x="173682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5" name="Straight Connector 484"/>
            <p:cNvCxnSpPr>
              <a:stCxn id="465" idx="4"/>
              <a:endCxn id="468" idx="0"/>
            </p:cNvCxnSpPr>
            <p:nvPr/>
          </p:nvCxnSpPr>
          <p:spPr>
            <a:xfrm>
              <a:off x="209514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6" name="Straight Connector 485"/>
            <p:cNvCxnSpPr>
              <a:stCxn id="468" idx="4"/>
              <a:endCxn id="471" idx="0"/>
            </p:cNvCxnSpPr>
            <p:nvPr/>
          </p:nvCxnSpPr>
          <p:spPr>
            <a:xfrm>
              <a:off x="209514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7" name="Straight Connector 486"/>
            <p:cNvCxnSpPr>
              <a:stCxn id="467" idx="4"/>
              <a:endCxn id="470" idx="0"/>
            </p:cNvCxnSpPr>
            <p:nvPr/>
          </p:nvCxnSpPr>
          <p:spPr>
            <a:xfrm>
              <a:off x="173682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8" name="Straight Connector 487"/>
            <p:cNvCxnSpPr>
              <a:stCxn id="471" idx="4"/>
              <a:endCxn id="474" idx="0"/>
            </p:cNvCxnSpPr>
            <p:nvPr/>
          </p:nvCxnSpPr>
          <p:spPr>
            <a:xfrm>
              <a:off x="209514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9" name="Straight Connector 488"/>
            <p:cNvCxnSpPr>
              <a:stCxn id="470" idx="4"/>
              <a:endCxn id="473" idx="0"/>
            </p:cNvCxnSpPr>
            <p:nvPr/>
          </p:nvCxnSpPr>
          <p:spPr>
            <a:xfrm>
              <a:off x="173682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492" name="TextBox 491"/>
          <p:cNvSpPr txBox="1"/>
          <p:nvPr/>
        </p:nvSpPr>
        <p:spPr>
          <a:xfrm>
            <a:off x="7786965" y="5892224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grpSp>
        <p:nvGrpSpPr>
          <p:cNvPr id="493" name="Group 492"/>
          <p:cNvGrpSpPr/>
          <p:nvPr/>
        </p:nvGrpSpPr>
        <p:grpSpPr>
          <a:xfrm>
            <a:off x="2895600" y="5257800"/>
            <a:ext cx="1213168" cy="1089480"/>
            <a:chOff x="3276600" y="5105400"/>
            <a:chExt cx="1213168" cy="1089480"/>
          </a:xfrm>
        </p:grpSpPr>
        <p:sp>
          <p:nvSpPr>
            <p:cNvPr id="561" name="Oval 560"/>
            <p:cNvSpPr>
              <a:spLocks noChangeAspect="1"/>
            </p:cNvSpPr>
            <p:nvPr/>
          </p:nvSpPr>
          <p:spPr>
            <a:xfrm>
              <a:off x="327660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>
              <a:off x="36366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3" name="Straight Connector 562"/>
            <p:cNvCxnSpPr>
              <a:stCxn id="561" idx="6"/>
              <a:endCxn id="562" idx="2"/>
            </p:cNvCxnSpPr>
            <p:nvPr/>
          </p:nvCxnSpPr>
          <p:spPr>
            <a:xfrm>
              <a:off x="3413760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64" name="Oval 563"/>
            <p:cNvSpPr>
              <a:spLocks noChangeAspect="1"/>
            </p:cNvSpPr>
            <p:nvPr/>
          </p:nvSpPr>
          <p:spPr>
            <a:xfrm>
              <a:off x="327660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5" name="Oval 564"/>
            <p:cNvSpPr>
              <a:spLocks noChangeAspect="1"/>
            </p:cNvSpPr>
            <p:nvPr/>
          </p:nvSpPr>
          <p:spPr>
            <a:xfrm>
              <a:off x="36366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6" name="Straight Connector 565"/>
            <p:cNvCxnSpPr>
              <a:stCxn id="564" idx="6"/>
              <a:endCxn id="565" idx="2"/>
            </p:cNvCxnSpPr>
            <p:nvPr/>
          </p:nvCxnSpPr>
          <p:spPr>
            <a:xfrm>
              <a:off x="3413760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67" name="Straight Connector 566"/>
            <p:cNvCxnSpPr>
              <a:stCxn id="561" idx="4"/>
              <a:endCxn id="564" idx="0"/>
            </p:cNvCxnSpPr>
            <p:nvPr/>
          </p:nvCxnSpPr>
          <p:spPr>
            <a:xfrm>
              <a:off x="334518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68" name="Oval 567"/>
            <p:cNvSpPr>
              <a:spLocks noChangeAspect="1"/>
            </p:cNvSpPr>
            <p:nvPr/>
          </p:nvSpPr>
          <p:spPr>
            <a:xfrm>
              <a:off x="327660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9" name="Oval 568"/>
            <p:cNvSpPr>
              <a:spLocks noChangeAspect="1"/>
            </p:cNvSpPr>
            <p:nvPr/>
          </p:nvSpPr>
          <p:spPr>
            <a:xfrm>
              <a:off x="36366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0" name="Straight Connector 569"/>
            <p:cNvCxnSpPr>
              <a:stCxn id="568" idx="6"/>
              <a:endCxn id="569" idx="2"/>
            </p:cNvCxnSpPr>
            <p:nvPr/>
          </p:nvCxnSpPr>
          <p:spPr>
            <a:xfrm>
              <a:off x="3413760" y="580626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71" name="Oval 570"/>
            <p:cNvSpPr>
              <a:spLocks noChangeAspect="1"/>
            </p:cNvSpPr>
            <p:nvPr/>
          </p:nvSpPr>
          <p:spPr>
            <a:xfrm>
              <a:off x="327660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2" name="Oval 571"/>
            <p:cNvSpPr>
              <a:spLocks noChangeAspect="1"/>
            </p:cNvSpPr>
            <p:nvPr/>
          </p:nvSpPr>
          <p:spPr>
            <a:xfrm>
              <a:off x="36366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3" name="Straight Connector 572"/>
            <p:cNvCxnSpPr>
              <a:stCxn id="571" idx="6"/>
              <a:endCxn id="572" idx="2"/>
            </p:cNvCxnSpPr>
            <p:nvPr/>
          </p:nvCxnSpPr>
          <p:spPr>
            <a:xfrm>
              <a:off x="3413760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74" name="Oval 573"/>
            <p:cNvSpPr>
              <a:spLocks noChangeAspect="1"/>
            </p:cNvSpPr>
            <p:nvPr/>
          </p:nvSpPr>
          <p:spPr>
            <a:xfrm>
              <a:off x="39942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5" name="Oval 574"/>
            <p:cNvSpPr>
              <a:spLocks noChangeAspect="1"/>
            </p:cNvSpPr>
            <p:nvPr/>
          </p:nvSpPr>
          <p:spPr>
            <a:xfrm>
              <a:off x="435260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6" name="Straight Connector 575"/>
            <p:cNvCxnSpPr>
              <a:stCxn id="574" idx="6"/>
              <a:endCxn id="575" idx="2"/>
            </p:cNvCxnSpPr>
            <p:nvPr/>
          </p:nvCxnSpPr>
          <p:spPr>
            <a:xfrm>
              <a:off x="4131448" y="517398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77" name="Oval 576"/>
            <p:cNvSpPr>
              <a:spLocks noChangeAspect="1"/>
            </p:cNvSpPr>
            <p:nvPr/>
          </p:nvSpPr>
          <p:spPr>
            <a:xfrm>
              <a:off x="39942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8" name="Oval 577"/>
            <p:cNvSpPr>
              <a:spLocks noChangeAspect="1"/>
            </p:cNvSpPr>
            <p:nvPr/>
          </p:nvSpPr>
          <p:spPr>
            <a:xfrm>
              <a:off x="435260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9" name="Straight Connector 578"/>
            <p:cNvCxnSpPr>
              <a:stCxn id="577" idx="6"/>
              <a:endCxn id="578" idx="2"/>
            </p:cNvCxnSpPr>
            <p:nvPr/>
          </p:nvCxnSpPr>
          <p:spPr>
            <a:xfrm>
              <a:off x="4131448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80" name="Oval 579"/>
            <p:cNvSpPr>
              <a:spLocks noChangeAspect="1"/>
            </p:cNvSpPr>
            <p:nvPr/>
          </p:nvSpPr>
          <p:spPr>
            <a:xfrm>
              <a:off x="39942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1" name="Oval 580"/>
            <p:cNvSpPr>
              <a:spLocks noChangeAspect="1"/>
            </p:cNvSpPr>
            <p:nvPr/>
          </p:nvSpPr>
          <p:spPr>
            <a:xfrm>
              <a:off x="435260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2" name="Straight Connector 581"/>
            <p:cNvCxnSpPr>
              <a:stCxn id="580" idx="6"/>
              <a:endCxn id="581" idx="2"/>
            </p:cNvCxnSpPr>
            <p:nvPr/>
          </p:nvCxnSpPr>
          <p:spPr>
            <a:xfrm>
              <a:off x="4131448" y="580626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83" name="Oval 582"/>
            <p:cNvSpPr>
              <a:spLocks noChangeAspect="1"/>
            </p:cNvSpPr>
            <p:nvPr/>
          </p:nvSpPr>
          <p:spPr>
            <a:xfrm>
              <a:off x="39942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>
              <a:off x="435260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5" name="Straight Connector 584"/>
            <p:cNvCxnSpPr>
              <a:stCxn id="583" idx="6"/>
              <a:endCxn id="584" idx="2"/>
            </p:cNvCxnSpPr>
            <p:nvPr/>
          </p:nvCxnSpPr>
          <p:spPr>
            <a:xfrm>
              <a:off x="4131448" y="612630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6" name="Straight Connector 585"/>
            <p:cNvCxnSpPr>
              <a:stCxn id="580" idx="2"/>
              <a:endCxn id="569" idx="6"/>
            </p:cNvCxnSpPr>
            <p:nvPr/>
          </p:nvCxnSpPr>
          <p:spPr>
            <a:xfrm flipH="1">
              <a:off x="3773848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7" name="Straight Connector 586"/>
            <p:cNvCxnSpPr>
              <a:stCxn id="583" idx="2"/>
              <a:endCxn id="572" idx="6"/>
            </p:cNvCxnSpPr>
            <p:nvPr/>
          </p:nvCxnSpPr>
          <p:spPr>
            <a:xfrm flipH="1">
              <a:off x="3773848" y="612630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8" name="Straight Connector 587"/>
            <p:cNvCxnSpPr>
              <a:stCxn id="565" idx="6"/>
              <a:endCxn id="577" idx="2"/>
            </p:cNvCxnSpPr>
            <p:nvPr/>
          </p:nvCxnSpPr>
          <p:spPr>
            <a:xfrm>
              <a:off x="3773848" y="549402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9" name="Straight Connector 588"/>
            <p:cNvCxnSpPr>
              <a:stCxn id="562" idx="6"/>
              <a:endCxn id="574" idx="2"/>
            </p:cNvCxnSpPr>
            <p:nvPr/>
          </p:nvCxnSpPr>
          <p:spPr>
            <a:xfrm>
              <a:off x="3773848" y="517398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0" name="Straight Connector 589"/>
            <p:cNvCxnSpPr>
              <a:stCxn id="564" idx="4"/>
              <a:endCxn id="568" idx="0"/>
            </p:cNvCxnSpPr>
            <p:nvPr/>
          </p:nvCxnSpPr>
          <p:spPr>
            <a:xfrm>
              <a:off x="334518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1" name="Straight Connector 590"/>
            <p:cNvCxnSpPr>
              <a:stCxn id="568" idx="4"/>
              <a:endCxn id="571" idx="0"/>
            </p:cNvCxnSpPr>
            <p:nvPr/>
          </p:nvCxnSpPr>
          <p:spPr>
            <a:xfrm>
              <a:off x="334518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494" name="Group 493"/>
          <p:cNvGrpSpPr/>
          <p:nvPr/>
        </p:nvGrpSpPr>
        <p:grpSpPr>
          <a:xfrm>
            <a:off x="4654232" y="5257800"/>
            <a:ext cx="1213168" cy="1089480"/>
            <a:chOff x="4953000" y="5105400"/>
            <a:chExt cx="1213168" cy="1089480"/>
          </a:xfrm>
        </p:grpSpPr>
        <p:sp>
          <p:nvSpPr>
            <p:cNvPr id="530" name="Oval 529"/>
            <p:cNvSpPr>
              <a:spLocks noChangeAspect="1"/>
            </p:cNvSpPr>
            <p:nvPr/>
          </p:nvSpPr>
          <p:spPr>
            <a:xfrm>
              <a:off x="495300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1" name="Oval 530"/>
            <p:cNvSpPr>
              <a:spLocks noChangeAspect="1"/>
            </p:cNvSpPr>
            <p:nvPr/>
          </p:nvSpPr>
          <p:spPr>
            <a:xfrm>
              <a:off x="53130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2" name="Straight Connector 531"/>
            <p:cNvCxnSpPr>
              <a:stCxn id="530" idx="6"/>
              <a:endCxn id="531" idx="2"/>
            </p:cNvCxnSpPr>
            <p:nvPr/>
          </p:nvCxnSpPr>
          <p:spPr>
            <a:xfrm>
              <a:off x="5090160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33" name="Oval 532"/>
            <p:cNvSpPr>
              <a:spLocks noChangeAspect="1"/>
            </p:cNvSpPr>
            <p:nvPr/>
          </p:nvSpPr>
          <p:spPr>
            <a:xfrm>
              <a:off x="495300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4" name="Oval 533"/>
            <p:cNvSpPr>
              <a:spLocks noChangeAspect="1"/>
            </p:cNvSpPr>
            <p:nvPr/>
          </p:nvSpPr>
          <p:spPr>
            <a:xfrm>
              <a:off x="53130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5" name="Straight Connector 534"/>
            <p:cNvCxnSpPr>
              <a:stCxn id="533" idx="6"/>
              <a:endCxn id="534" idx="2"/>
            </p:cNvCxnSpPr>
            <p:nvPr/>
          </p:nvCxnSpPr>
          <p:spPr>
            <a:xfrm>
              <a:off x="5090160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36" name="Straight Connector 535"/>
            <p:cNvCxnSpPr>
              <a:stCxn id="530" idx="4"/>
              <a:endCxn id="533" idx="0"/>
            </p:cNvCxnSpPr>
            <p:nvPr/>
          </p:nvCxnSpPr>
          <p:spPr>
            <a:xfrm>
              <a:off x="502158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37" name="Oval 536"/>
            <p:cNvSpPr>
              <a:spLocks noChangeAspect="1"/>
            </p:cNvSpPr>
            <p:nvPr/>
          </p:nvSpPr>
          <p:spPr>
            <a:xfrm>
              <a:off x="495300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Oval 537"/>
            <p:cNvSpPr>
              <a:spLocks noChangeAspect="1"/>
            </p:cNvSpPr>
            <p:nvPr/>
          </p:nvSpPr>
          <p:spPr>
            <a:xfrm>
              <a:off x="53130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9" name="Straight Connector 538"/>
            <p:cNvCxnSpPr>
              <a:stCxn id="537" idx="6"/>
              <a:endCxn id="538" idx="2"/>
            </p:cNvCxnSpPr>
            <p:nvPr/>
          </p:nvCxnSpPr>
          <p:spPr>
            <a:xfrm>
              <a:off x="5090160" y="580626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40" name="Oval 539"/>
            <p:cNvSpPr>
              <a:spLocks noChangeAspect="1"/>
            </p:cNvSpPr>
            <p:nvPr/>
          </p:nvSpPr>
          <p:spPr>
            <a:xfrm>
              <a:off x="495300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Oval 540"/>
            <p:cNvSpPr>
              <a:spLocks noChangeAspect="1"/>
            </p:cNvSpPr>
            <p:nvPr/>
          </p:nvSpPr>
          <p:spPr>
            <a:xfrm>
              <a:off x="53130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2" name="Straight Connector 541"/>
            <p:cNvCxnSpPr>
              <a:stCxn id="540" idx="6"/>
              <a:endCxn id="541" idx="2"/>
            </p:cNvCxnSpPr>
            <p:nvPr/>
          </p:nvCxnSpPr>
          <p:spPr>
            <a:xfrm>
              <a:off x="5090160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43" name="Oval 542"/>
            <p:cNvSpPr>
              <a:spLocks noChangeAspect="1"/>
            </p:cNvSpPr>
            <p:nvPr/>
          </p:nvSpPr>
          <p:spPr>
            <a:xfrm>
              <a:off x="56706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Oval 543"/>
            <p:cNvSpPr>
              <a:spLocks noChangeAspect="1"/>
            </p:cNvSpPr>
            <p:nvPr/>
          </p:nvSpPr>
          <p:spPr>
            <a:xfrm>
              <a:off x="602900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Oval 544"/>
            <p:cNvSpPr>
              <a:spLocks noChangeAspect="1"/>
            </p:cNvSpPr>
            <p:nvPr/>
          </p:nvSpPr>
          <p:spPr>
            <a:xfrm>
              <a:off x="56706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Oval 545"/>
            <p:cNvSpPr>
              <a:spLocks noChangeAspect="1"/>
            </p:cNvSpPr>
            <p:nvPr/>
          </p:nvSpPr>
          <p:spPr>
            <a:xfrm>
              <a:off x="602900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7" name="Straight Connector 546"/>
            <p:cNvCxnSpPr>
              <a:stCxn id="545" idx="6"/>
              <a:endCxn id="546" idx="2"/>
            </p:cNvCxnSpPr>
            <p:nvPr/>
          </p:nvCxnSpPr>
          <p:spPr>
            <a:xfrm>
              <a:off x="5807848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48" name="Oval 547"/>
            <p:cNvSpPr>
              <a:spLocks noChangeAspect="1"/>
            </p:cNvSpPr>
            <p:nvPr/>
          </p:nvSpPr>
          <p:spPr>
            <a:xfrm>
              <a:off x="56706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9" name="Oval 548"/>
            <p:cNvSpPr>
              <a:spLocks noChangeAspect="1"/>
            </p:cNvSpPr>
            <p:nvPr/>
          </p:nvSpPr>
          <p:spPr>
            <a:xfrm>
              <a:off x="602900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0" name="Oval 549"/>
            <p:cNvSpPr>
              <a:spLocks noChangeAspect="1"/>
            </p:cNvSpPr>
            <p:nvPr/>
          </p:nvSpPr>
          <p:spPr>
            <a:xfrm>
              <a:off x="56706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1" name="Oval 550"/>
            <p:cNvSpPr>
              <a:spLocks noChangeAspect="1"/>
            </p:cNvSpPr>
            <p:nvPr/>
          </p:nvSpPr>
          <p:spPr>
            <a:xfrm>
              <a:off x="602900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52" name="Straight Connector 551"/>
            <p:cNvCxnSpPr>
              <a:stCxn id="548" idx="2"/>
              <a:endCxn id="538" idx="6"/>
            </p:cNvCxnSpPr>
            <p:nvPr/>
          </p:nvCxnSpPr>
          <p:spPr>
            <a:xfrm flipH="1">
              <a:off x="5450248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3" name="Straight Connector 552"/>
            <p:cNvCxnSpPr>
              <a:stCxn id="531" idx="6"/>
              <a:endCxn id="543" idx="2"/>
            </p:cNvCxnSpPr>
            <p:nvPr/>
          </p:nvCxnSpPr>
          <p:spPr>
            <a:xfrm>
              <a:off x="5450248" y="517398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4" name="Straight Connector 553"/>
            <p:cNvCxnSpPr>
              <a:stCxn id="533" idx="4"/>
              <a:endCxn id="537" idx="0"/>
            </p:cNvCxnSpPr>
            <p:nvPr/>
          </p:nvCxnSpPr>
          <p:spPr>
            <a:xfrm>
              <a:off x="502158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5" name="Straight Connector 554"/>
            <p:cNvCxnSpPr>
              <a:stCxn id="538" idx="4"/>
              <a:endCxn id="541" idx="0"/>
            </p:cNvCxnSpPr>
            <p:nvPr/>
          </p:nvCxnSpPr>
          <p:spPr>
            <a:xfrm>
              <a:off x="538166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6" name="Straight Connector 555"/>
            <p:cNvCxnSpPr>
              <a:stCxn id="543" idx="4"/>
              <a:endCxn id="545" idx="0"/>
            </p:cNvCxnSpPr>
            <p:nvPr/>
          </p:nvCxnSpPr>
          <p:spPr>
            <a:xfrm>
              <a:off x="5739268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7" name="Straight Connector 556"/>
            <p:cNvCxnSpPr>
              <a:stCxn id="544" idx="4"/>
              <a:endCxn id="546" idx="0"/>
            </p:cNvCxnSpPr>
            <p:nvPr/>
          </p:nvCxnSpPr>
          <p:spPr>
            <a:xfrm>
              <a:off x="6097588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8" name="Straight Connector 557"/>
            <p:cNvCxnSpPr>
              <a:stCxn id="546" idx="4"/>
              <a:endCxn id="549" idx="0"/>
            </p:cNvCxnSpPr>
            <p:nvPr/>
          </p:nvCxnSpPr>
          <p:spPr>
            <a:xfrm>
              <a:off x="6097588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9" name="Straight Connector 558"/>
            <p:cNvCxnSpPr>
              <a:stCxn id="549" idx="4"/>
              <a:endCxn id="551" idx="0"/>
            </p:cNvCxnSpPr>
            <p:nvPr/>
          </p:nvCxnSpPr>
          <p:spPr>
            <a:xfrm>
              <a:off x="609758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60" name="Straight Connector 559"/>
            <p:cNvCxnSpPr>
              <a:stCxn id="548" idx="4"/>
              <a:endCxn id="550" idx="0"/>
            </p:cNvCxnSpPr>
            <p:nvPr/>
          </p:nvCxnSpPr>
          <p:spPr>
            <a:xfrm>
              <a:off x="573926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495" name="Group 494"/>
          <p:cNvGrpSpPr/>
          <p:nvPr/>
        </p:nvGrpSpPr>
        <p:grpSpPr>
          <a:xfrm>
            <a:off x="6483032" y="5257800"/>
            <a:ext cx="1213168" cy="1089480"/>
            <a:chOff x="6553200" y="5105400"/>
            <a:chExt cx="1213168" cy="1089480"/>
          </a:xfrm>
        </p:grpSpPr>
        <p:sp>
          <p:nvSpPr>
            <p:cNvPr id="499" name="Oval 498"/>
            <p:cNvSpPr>
              <a:spLocks noChangeAspect="1"/>
            </p:cNvSpPr>
            <p:nvPr/>
          </p:nvSpPr>
          <p:spPr>
            <a:xfrm>
              <a:off x="655320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0" name="Oval 499"/>
            <p:cNvSpPr>
              <a:spLocks noChangeAspect="1"/>
            </p:cNvSpPr>
            <p:nvPr/>
          </p:nvSpPr>
          <p:spPr>
            <a:xfrm>
              <a:off x="69132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01" name="Straight Connector 500"/>
            <p:cNvCxnSpPr>
              <a:stCxn id="499" idx="6"/>
              <a:endCxn id="500" idx="2"/>
            </p:cNvCxnSpPr>
            <p:nvPr/>
          </p:nvCxnSpPr>
          <p:spPr>
            <a:xfrm>
              <a:off x="6690360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2" name="Oval 501"/>
            <p:cNvSpPr>
              <a:spLocks noChangeAspect="1"/>
            </p:cNvSpPr>
            <p:nvPr/>
          </p:nvSpPr>
          <p:spPr>
            <a:xfrm>
              <a:off x="655320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3" name="Oval 502"/>
            <p:cNvSpPr>
              <a:spLocks noChangeAspect="1"/>
            </p:cNvSpPr>
            <p:nvPr/>
          </p:nvSpPr>
          <p:spPr>
            <a:xfrm>
              <a:off x="69132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04" name="Straight Connector 503"/>
            <p:cNvCxnSpPr>
              <a:stCxn id="502" idx="6"/>
              <a:endCxn id="503" idx="2"/>
            </p:cNvCxnSpPr>
            <p:nvPr/>
          </p:nvCxnSpPr>
          <p:spPr>
            <a:xfrm>
              <a:off x="6690360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5" name="Straight Connector 504"/>
            <p:cNvCxnSpPr>
              <a:stCxn id="500" idx="4"/>
              <a:endCxn id="503" idx="0"/>
            </p:cNvCxnSpPr>
            <p:nvPr/>
          </p:nvCxnSpPr>
          <p:spPr>
            <a:xfrm>
              <a:off x="6981868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6" name="Oval 505"/>
            <p:cNvSpPr>
              <a:spLocks noChangeAspect="1"/>
            </p:cNvSpPr>
            <p:nvPr/>
          </p:nvSpPr>
          <p:spPr>
            <a:xfrm>
              <a:off x="655320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7" name="Oval 506"/>
            <p:cNvSpPr>
              <a:spLocks noChangeAspect="1"/>
            </p:cNvSpPr>
            <p:nvPr/>
          </p:nvSpPr>
          <p:spPr>
            <a:xfrm>
              <a:off x="69132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8" name="Oval 507"/>
            <p:cNvSpPr>
              <a:spLocks noChangeAspect="1"/>
            </p:cNvSpPr>
            <p:nvPr/>
          </p:nvSpPr>
          <p:spPr>
            <a:xfrm>
              <a:off x="655320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9" name="Oval 508"/>
            <p:cNvSpPr>
              <a:spLocks noChangeAspect="1"/>
            </p:cNvSpPr>
            <p:nvPr/>
          </p:nvSpPr>
          <p:spPr>
            <a:xfrm>
              <a:off x="69132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0" name="Straight Connector 509"/>
            <p:cNvCxnSpPr>
              <a:stCxn id="508" idx="6"/>
              <a:endCxn id="509" idx="2"/>
            </p:cNvCxnSpPr>
            <p:nvPr/>
          </p:nvCxnSpPr>
          <p:spPr>
            <a:xfrm>
              <a:off x="6690360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1" name="Oval 510"/>
            <p:cNvSpPr>
              <a:spLocks noChangeAspect="1"/>
            </p:cNvSpPr>
            <p:nvPr/>
          </p:nvSpPr>
          <p:spPr>
            <a:xfrm>
              <a:off x="72708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" name="Oval 511"/>
            <p:cNvSpPr>
              <a:spLocks noChangeAspect="1"/>
            </p:cNvSpPr>
            <p:nvPr/>
          </p:nvSpPr>
          <p:spPr>
            <a:xfrm>
              <a:off x="762920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3" name="Straight Connector 512"/>
            <p:cNvCxnSpPr>
              <a:stCxn id="511" idx="6"/>
              <a:endCxn id="512" idx="2"/>
            </p:cNvCxnSpPr>
            <p:nvPr/>
          </p:nvCxnSpPr>
          <p:spPr>
            <a:xfrm>
              <a:off x="7408048" y="517398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4" name="Oval 513"/>
            <p:cNvSpPr>
              <a:spLocks noChangeAspect="1"/>
            </p:cNvSpPr>
            <p:nvPr/>
          </p:nvSpPr>
          <p:spPr>
            <a:xfrm>
              <a:off x="72708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" name="Oval 514"/>
            <p:cNvSpPr>
              <a:spLocks noChangeAspect="1"/>
            </p:cNvSpPr>
            <p:nvPr/>
          </p:nvSpPr>
          <p:spPr>
            <a:xfrm>
              <a:off x="762920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6" name="Straight Connector 515"/>
            <p:cNvCxnSpPr>
              <a:stCxn id="514" idx="6"/>
              <a:endCxn id="515" idx="2"/>
            </p:cNvCxnSpPr>
            <p:nvPr/>
          </p:nvCxnSpPr>
          <p:spPr>
            <a:xfrm>
              <a:off x="7408048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7" name="Oval 516"/>
            <p:cNvSpPr>
              <a:spLocks noChangeAspect="1"/>
            </p:cNvSpPr>
            <p:nvPr/>
          </p:nvSpPr>
          <p:spPr>
            <a:xfrm>
              <a:off x="72708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8" name="Oval 517"/>
            <p:cNvSpPr>
              <a:spLocks noChangeAspect="1"/>
            </p:cNvSpPr>
            <p:nvPr/>
          </p:nvSpPr>
          <p:spPr>
            <a:xfrm>
              <a:off x="762920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9" name="Straight Connector 518"/>
            <p:cNvCxnSpPr>
              <a:stCxn id="517" idx="6"/>
              <a:endCxn id="518" idx="2"/>
            </p:cNvCxnSpPr>
            <p:nvPr/>
          </p:nvCxnSpPr>
          <p:spPr>
            <a:xfrm>
              <a:off x="7408048" y="580626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20" name="Oval 519"/>
            <p:cNvSpPr>
              <a:spLocks noChangeAspect="1"/>
            </p:cNvSpPr>
            <p:nvPr/>
          </p:nvSpPr>
          <p:spPr>
            <a:xfrm>
              <a:off x="72708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1" name="Oval 520"/>
            <p:cNvSpPr>
              <a:spLocks noChangeAspect="1"/>
            </p:cNvSpPr>
            <p:nvPr/>
          </p:nvSpPr>
          <p:spPr>
            <a:xfrm>
              <a:off x="762920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22" name="Straight Connector 521"/>
            <p:cNvCxnSpPr>
              <a:stCxn id="520" idx="6"/>
              <a:endCxn id="521" idx="2"/>
            </p:cNvCxnSpPr>
            <p:nvPr/>
          </p:nvCxnSpPr>
          <p:spPr>
            <a:xfrm>
              <a:off x="7408048" y="612630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3" name="Straight Connector 522"/>
            <p:cNvCxnSpPr>
              <a:stCxn id="517" idx="2"/>
              <a:endCxn id="507" idx="6"/>
            </p:cNvCxnSpPr>
            <p:nvPr/>
          </p:nvCxnSpPr>
          <p:spPr>
            <a:xfrm flipH="1">
              <a:off x="7050448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4" name="Straight Connector 523"/>
            <p:cNvCxnSpPr>
              <a:stCxn id="520" idx="2"/>
              <a:endCxn id="509" idx="6"/>
            </p:cNvCxnSpPr>
            <p:nvPr/>
          </p:nvCxnSpPr>
          <p:spPr>
            <a:xfrm flipH="1">
              <a:off x="7050448" y="612630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5" name="Straight Connector 524"/>
            <p:cNvCxnSpPr>
              <a:stCxn id="503" idx="4"/>
              <a:endCxn id="507" idx="0"/>
            </p:cNvCxnSpPr>
            <p:nvPr/>
          </p:nvCxnSpPr>
          <p:spPr>
            <a:xfrm>
              <a:off x="6981868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6" name="Straight Connector 525"/>
            <p:cNvCxnSpPr>
              <a:stCxn id="502" idx="4"/>
              <a:endCxn id="506" idx="0"/>
            </p:cNvCxnSpPr>
            <p:nvPr/>
          </p:nvCxnSpPr>
          <p:spPr>
            <a:xfrm>
              <a:off x="662178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7" name="Straight Connector 526"/>
            <p:cNvCxnSpPr>
              <a:stCxn id="507" idx="4"/>
              <a:endCxn id="509" idx="0"/>
            </p:cNvCxnSpPr>
            <p:nvPr/>
          </p:nvCxnSpPr>
          <p:spPr>
            <a:xfrm>
              <a:off x="698186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8" name="Straight Connector 527"/>
            <p:cNvCxnSpPr>
              <a:stCxn id="511" idx="4"/>
              <a:endCxn id="514" idx="0"/>
            </p:cNvCxnSpPr>
            <p:nvPr/>
          </p:nvCxnSpPr>
          <p:spPr>
            <a:xfrm>
              <a:off x="7339468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9" name="Straight Connector 528"/>
            <p:cNvCxnSpPr>
              <a:stCxn id="514" idx="4"/>
              <a:endCxn id="517" idx="0"/>
            </p:cNvCxnSpPr>
            <p:nvPr/>
          </p:nvCxnSpPr>
          <p:spPr>
            <a:xfrm>
              <a:off x="7339468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" name="Group 12"/>
          <p:cNvGrpSpPr/>
          <p:nvPr/>
        </p:nvGrpSpPr>
        <p:grpSpPr>
          <a:xfrm>
            <a:off x="2011680" y="5105400"/>
            <a:ext cx="6675120" cy="1447800"/>
            <a:chOff x="2011680" y="4953000"/>
            <a:chExt cx="6675120" cy="1447800"/>
          </a:xfrm>
        </p:grpSpPr>
        <p:grpSp>
          <p:nvGrpSpPr>
            <p:cNvPr id="491" name="Group 490"/>
            <p:cNvGrpSpPr/>
            <p:nvPr/>
          </p:nvGrpSpPr>
          <p:grpSpPr>
            <a:xfrm>
              <a:off x="2011680" y="5486400"/>
              <a:ext cx="502920" cy="337985"/>
              <a:chOff x="2204128" y="5452380"/>
              <a:chExt cx="502920" cy="337985"/>
            </a:xfrm>
          </p:grpSpPr>
          <p:sp>
            <p:nvSpPr>
              <p:cNvPr id="592" name="Minus 591"/>
              <p:cNvSpPr>
                <a:spLocks/>
              </p:cNvSpPr>
              <p:nvPr/>
            </p:nvSpPr>
            <p:spPr bwMode="auto">
              <a:xfrm>
                <a:off x="2204128" y="5452380"/>
                <a:ext cx="502920" cy="91440"/>
              </a:xfrm>
              <a:prstGeom prst="mathMinus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593" name="Minus 592"/>
              <p:cNvSpPr>
                <a:spLocks/>
              </p:cNvSpPr>
              <p:nvPr/>
            </p:nvSpPr>
            <p:spPr bwMode="auto">
              <a:xfrm>
                <a:off x="2204128" y="5581478"/>
                <a:ext cx="502920" cy="91440"/>
              </a:xfrm>
              <a:prstGeom prst="mathMinu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594" name="Minus 593"/>
              <p:cNvSpPr>
                <a:spLocks/>
              </p:cNvSpPr>
              <p:nvPr/>
            </p:nvSpPr>
            <p:spPr bwMode="auto">
              <a:xfrm>
                <a:off x="2204128" y="5698925"/>
                <a:ext cx="502920" cy="91440"/>
              </a:xfrm>
              <a:prstGeom prst="mathMinu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496" name="Double Brace 495"/>
            <p:cNvSpPr/>
            <p:nvPr/>
          </p:nvSpPr>
          <p:spPr bwMode="auto">
            <a:xfrm>
              <a:off x="2584768" y="4953000"/>
              <a:ext cx="6102032" cy="14478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7" name="TextBox 496"/>
            <p:cNvSpPr txBox="1"/>
            <p:nvPr/>
          </p:nvSpPr>
          <p:spPr>
            <a:xfrm>
              <a:off x="6025920" y="5739824"/>
              <a:ext cx="29868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,</a:t>
              </a:r>
              <a:endParaRPr lang="en-US" sz="3200" dirty="0"/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4250640" y="5739824"/>
              <a:ext cx="29868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,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0" y="5638800"/>
            <a:ext cx="4114800" cy="381000"/>
            <a:chOff x="2286000" y="5486400"/>
            <a:chExt cx="4114800" cy="381000"/>
          </a:xfrm>
        </p:grpSpPr>
        <p:sp>
          <p:nvSpPr>
            <p:cNvPr id="196" name="Cross 195"/>
            <p:cNvSpPr>
              <a:spLocks noChangeAspect="1"/>
            </p:cNvSpPr>
            <p:nvPr/>
          </p:nvSpPr>
          <p:spPr bwMode="auto">
            <a:xfrm>
              <a:off x="2286000" y="5486400"/>
              <a:ext cx="381000" cy="381000"/>
            </a:xfrm>
            <a:prstGeom prst="plus">
              <a:avLst>
                <a:gd name="adj" fmla="val 4585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5" name="Cross 594"/>
            <p:cNvSpPr>
              <a:spLocks noChangeAspect="1"/>
            </p:cNvSpPr>
            <p:nvPr/>
          </p:nvSpPr>
          <p:spPr bwMode="auto">
            <a:xfrm>
              <a:off x="4191000" y="5486400"/>
              <a:ext cx="381000" cy="381000"/>
            </a:xfrm>
            <a:prstGeom prst="plus">
              <a:avLst>
                <a:gd name="adj" fmla="val 4585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6" name="Cross 595"/>
            <p:cNvSpPr>
              <a:spLocks noChangeAspect="1"/>
            </p:cNvSpPr>
            <p:nvPr/>
          </p:nvSpPr>
          <p:spPr bwMode="auto">
            <a:xfrm>
              <a:off x="6019800" y="5486400"/>
              <a:ext cx="381000" cy="381000"/>
            </a:xfrm>
            <a:prstGeom prst="plus">
              <a:avLst>
                <a:gd name="adj" fmla="val 4585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" name="Right Brace 16"/>
          <p:cNvSpPr/>
          <p:nvPr/>
        </p:nvSpPr>
        <p:spPr bwMode="auto">
          <a:xfrm rot="16200000">
            <a:off x="5448300" y="2019300"/>
            <a:ext cx="304800" cy="52578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1676400" y="3962400"/>
            <a:ext cx="2057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3733800" y="2819400"/>
            <a:ext cx="48768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160" y="2888017"/>
            <a:ext cx="4817970" cy="12721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Problems</a:t>
            </a:r>
          </a:p>
          <a:p>
            <a:pPr algn="l">
              <a:lnSpc>
                <a:spcPct val="80000"/>
              </a:lnSpc>
            </a:pPr>
            <a:r>
              <a:rPr lang="en-US" sz="2000" dirty="0" smtClean="0"/>
              <a:t>1. Exponentially many </a:t>
            </a:r>
            <a:r>
              <a:rPr lang="en-US" sz="2000" dirty="0" err="1" smtClean="0"/>
              <a:t>Lagrangian</a:t>
            </a:r>
            <a:r>
              <a:rPr lang="en-US" sz="2000" dirty="0" smtClean="0"/>
              <a:t> Terms</a:t>
            </a:r>
          </a:p>
          <a:p>
            <a:pPr algn="l">
              <a:lnSpc>
                <a:spcPct val="80000"/>
              </a:lnSpc>
            </a:pPr>
            <a:r>
              <a:rPr lang="en-US" sz="2000" dirty="0" smtClean="0"/>
              <a:t>2. Collection of factors not a tree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93800" y="4940300"/>
            <a:ext cx="6426200" cy="254000"/>
            <a:chOff x="1193800" y="4940300"/>
            <a:chExt cx="6426200" cy="254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3800" y="4975680"/>
              <a:ext cx="406400" cy="203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5300" y="4953000"/>
              <a:ext cx="1003300" cy="241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7900" y="4940300"/>
              <a:ext cx="1003300" cy="2413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16700" y="4940300"/>
              <a:ext cx="10033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62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7" grpId="0" animBg="1"/>
      <p:bldP spid="17" grpId="1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Exponentially Many Terms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449" name="Group 448"/>
          <p:cNvGrpSpPr/>
          <p:nvPr/>
        </p:nvGrpSpPr>
        <p:grpSpPr>
          <a:xfrm>
            <a:off x="762000" y="5257800"/>
            <a:ext cx="1213168" cy="1089480"/>
            <a:chOff x="950552" y="5105400"/>
            <a:chExt cx="1213168" cy="1089480"/>
          </a:xfrm>
        </p:grpSpPr>
        <p:sp>
          <p:nvSpPr>
            <p:cNvPr id="450" name="Oval 449"/>
            <p:cNvSpPr>
              <a:spLocks noChangeAspect="1"/>
            </p:cNvSpPr>
            <p:nvPr/>
          </p:nvSpPr>
          <p:spPr>
            <a:xfrm>
              <a:off x="950552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Oval 450"/>
            <p:cNvSpPr>
              <a:spLocks noChangeAspect="1"/>
            </p:cNvSpPr>
            <p:nvPr/>
          </p:nvSpPr>
          <p:spPr>
            <a:xfrm>
              <a:off x="131064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2" name="Straight Connector 451"/>
            <p:cNvCxnSpPr>
              <a:stCxn id="450" idx="6"/>
              <a:endCxn id="451" idx="2"/>
            </p:cNvCxnSpPr>
            <p:nvPr/>
          </p:nvCxnSpPr>
          <p:spPr>
            <a:xfrm>
              <a:off x="1087712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3" name="Oval 452"/>
            <p:cNvSpPr>
              <a:spLocks noChangeAspect="1"/>
            </p:cNvSpPr>
            <p:nvPr/>
          </p:nvSpPr>
          <p:spPr>
            <a:xfrm>
              <a:off x="950552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453"/>
            <p:cNvSpPr>
              <a:spLocks noChangeAspect="1"/>
            </p:cNvSpPr>
            <p:nvPr/>
          </p:nvSpPr>
          <p:spPr>
            <a:xfrm>
              <a:off x="131064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5" name="Straight Connector 454"/>
            <p:cNvCxnSpPr>
              <a:stCxn id="453" idx="6"/>
              <a:endCxn id="454" idx="2"/>
            </p:cNvCxnSpPr>
            <p:nvPr/>
          </p:nvCxnSpPr>
          <p:spPr>
            <a:xfrm>
              <a:off x="1087712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6" name="Straight Connector 455"/>
            <p:cNvCxnSpPr>
              <a:stCxn id="450" idx="4"/>
              <a:endCxn id="453" idx="0"/>
            </p:cNvCxnSpPr>
            <p:nvPr/>
          </p:nvCxnSpPr>
          <p:spPr>
            <a:xfrm>
              <a:off x="1019132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7" name="Straight Connector 456"/>
            <p:cNvCxnSpPr>
              <a:stCxn id="451" idx="4"/>
              <a:endCxn id="454" idx="0"/>
            </p:cNvCxnSpPr>
            <p:nvPr/>
          </p:nvCxnSpPr>
          <p:spPr>
            <a:xfrm>
              <a:off x="137922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8" name="Oval 457"/>
            <p:cNvSpPr>
              <a:spLocks noChangeAspect="1"/>
            </p:cNvSpPr>
            <p:nvPr/>
          </p:nvSpPr>
          <p:spPr>
            <a:xfrm>
              <a:off x="950552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Oval 458"/>
            <p:cNvSpPr>
              <a:spLocks noChangeAspect="1"/>
            </p:cNvSpPr>
            <p:nvPr/>
          </p:nvSpPr>
          <p:spPr>
            <a:xfrm>
              <a:off x="131064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0" name="Straight Connector 459"/>
            <p:cNvCxnSpPr>
              <a:stCxn id="458" idx="6"/>
              <a:endCxn id="459" idx="2"/>
            </p:cNvCxnSpPr>
            <p:nvPr/>
          </p:nvCxnSpPr>
          <p:spPr>
            <a:xfrm>
              <a:off x="1087712" y="580626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1" name="Oval 460"/>
            <p:cNvSpPr>
              <a:spLocks noChangeAspect="1"/>
            </p:cNvSpPr>
            <p:nvPr/>
          </p:nvSpPr>
          <p:spPr>
            <a:xfrm>
              <a:off x="950552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Oval 461"/>
            <p:cNvSpPr>
              <a:spLocks noChangeAspect="1"/>
            </p:cNvSpPr>
            <p:nvPr/>
          </p:nvSpPr>
          <p:spPr>
            <a:xfrm>
              <a:off x="131064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3" name="Straight Connector 462"/>
            <p:cNvCxnSpPr>
              <a:stCxn id="461" idx="6"/>
              <a:endCxn id="462" idx="2"/>
            </p:cNvCxnSpPr>
            <p:nvPr/>
          </p:nvCxnSpPr>
          <p:spPr>
            <a:xfrm>
              <a:off x="1087712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4" name="Oval 463"/>
            <p:cNvSpPr>
              <a:spLocks noChangeAspect="1"/>
            </p:cNvSpPr>
            <p:nvPr/>
          </p:nvSpPr>
          <p:spPr>
            <a:xfrm>
              <a:off x="166824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Oval 464"/>
            <p:cNvSpPr>
              <a:spLocks noChangeAspect="1"/>
            </p:cNvSpPr>
            <p:nvPr/>
          </p:nvSpPr>
          <p:spPr>
            <a:xfrm>
              <a:off x="202656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6" name="Straight Connector 465"/>
            <p:cNvCxnSpPr>
              <a:stCxn id="464" idx="6"/>
              <a:endCxn id="465" idx="2"/>
            </p:cNvCxnSpPr>
            <p:nvPr/>
          </p:nvCxnSpPr>
          <p:spPr>
            <a:xfrm>
              <a:off x="1805400" y="517398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7" name="Oval 466"/>
            <p:cNvSpPr>
              <a:spLocks noChangeAspect="1"/>
            </p:cNvSpPr>
            <p:nvPr/>
          </p:nvSpPr>
          <p:spPr>
            <a:xfrm>
              <a:off x="166824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Oval 467"/>
            <p:cNvSpPr>
              <a:spLocks noChangeAspect="1"/>
            </p:cNvSpPr>
            <p:nvPr/>
          </p:nvSpPr>
          <p:spPr>
            <a:xfrm>
              <a:off x="202656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9" name="Straight Connector 468"/>
            <p:cNvCxnSpPr>
              <a:stCxn id="467" idx="6"/>
              <a:endCxn id="468" idx="2"/>
            </p:cNvCxnSpPr>
            <p:nvPr/>
          </p:nvCxnSpPr>
          <p:spPr>
            <a:xfrm>
              <a:off x="1805400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0" name="Oval 469"/>
            <p:cNvSpPr>
              <a:spLocks noChangeAspect="1"/>
            </p:cNvSpPr>
            <p:nvPr/>
          </p:nvSpPr>
          <p:spPr>
            <a:xfrm>
              <a:off x="166824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Oval 470"/>
            <p:cNvSpPr>
              <a:spLocks noChangeAspect="1"/>
            </p:cNvSpPr>
            <p:nvPr/>
          </p:nvSpPr>
          <p:spPr>
            <a:xfrm>
              <a:off x="202656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2" name="Straight Connector 471"/>
            <p:cNvCxnSpPr>
              <a:stCxn id="470" idx="6"/>
              <a:endCxn id="471" idx="2"/>
            </p:cNvCxnSpPr>
            <p:nvPr/>
          </p:nvCxnSpPr>
          <p:spPr>
            <a:xfrm>
              <a:off x="1805400" y="580626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3" name="Oval 472"/>
            <p:cNvSpPr>
              <a:spLocks noChangeAspect="1"/>
            </p:cNvSpPr>
            <p:nvPr/>
          </p:nvSpPr>
          <p:spPr>
            <a:xfrm>
              <a:off x="166824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Oval 473"/>
            <p:cNvSpPr>
              <a:spLocks noChangeAspect="1"/>
            </p:cNvSpPr>
            <p:nvPr/>
          </p:nvSpPr>
          <p:spPr>
            <a:xfrm>
              <a:off x="202656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5" name="Straight Connector 474"/>
            <p:cNvCxnSpPr>
              <a:stCxn id="473" idx="6"/>
              <a:endCxn id="474" idx="2"/>
            </p:cNvCxnSpPr>
            <p:nvPr/>
          </p:nvCxnSpPr>
          <p:spPr>
            <a:xfrm>
              <a:off x="1805400" y="612630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6" name="Straight Connector 475"/>
            <p:cNvCxnSpPr>
              <a:stCxn id="470" idx="2"/>
              <a:endCxn id="459" idx="6"/>
            </p:cNvCxnSpPr>
            <p:nvPr/>
          </p:nvCxnSpPr>
          <p:spPr>
            <a:xfrm flipH="1">
              <a:off x="1447800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7" name="Straight Connector 476"/>
            <p:cNvCxnSpPr>
              <a:stCxn id="473" idx="2"/>
              <a:endCxn id="462" idx="6"/>
            </p:cNvCxnSpPr>
            <p:nvPr/>
          </p:nvCxnSpPr>
          <p:spPr>
            <a:xfrm flipH="1">
              <a:off x="1447800" y="612630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8" name="Straight Connector 477"/>
            <p:cNvCxnSpPr>
              <a:stCxn id="454" idx="6"/>
              <a:endCxn id="467" idx="2"/>
            </p:cNvCxnSpPr>
            <p:nvPr/>
          </p:nvCxnSpPr>
          <p:spPr>
            <a:xfrm>
              <a:off x="1447800" y="549402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9" name="Straight Connector 478"/>
            <p:cNvCxnSpPr>
              <a:stCxn id="451" idx="6"/>
              <a:endCxn id="464" idx="2"/>
            </p:cNvCxnSpPr>
            <p:nvPr/>
          </p:nvCxnSpPr>
          <p:spPr>
            <a:xfrm>
              <a:off x="1447800" y="517398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0" name="Straight Connector 479"/>
            <p:cNvCxnSpPr>
              <a:stCxn id="454" idx="4"/>
              <a:endCxn id="459" idx="0"/>
            </p:cNvCxnSpPr>
            <p:nvPr/>
          </p:nvCxnSpPr>
          <p:spPr>
            <a:xfrm>
              <a:off x="137922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1" name="Straight Connector 480"/>
            <p:cNvCxnSpPr>
              <a:stCxn id="453" idx="4"/>
              <a:endCxn id="458" idx="0"/>
            </p:cNvCxnSpPr>
            <p:nvPr/>
          </p:nvCxnSpPr>
          <p:spPr>
            <a:xfrm>
              <a:off x="1019132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2" name="Straight Connector 481"/>
            <p:cNvCxnSpPr>
              <a:stCxn id="459" idx="4"/>
              <a:endCxn id="462" idx="0"/>
            </p:cNvCxnSpPr>
            <p:nvPr/>
          </p:nvCxnSpPr>
          <p:spPr>
            <a:xfrm>
              <a:off x="137922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3" name="Straight Connector 482"/>
            <p:cNvCxnSpPr>
              <a:stCxn id="458" idx="4"/>
              <a:endCxn id="461" idx="0"/>
            </p:cNvCxnSpPr>
            <p:nvPr/>
          </p:nvCxnSpPr>
          <p:spPr>
            <a:xfrm>
              <a:off x="1019132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4" name="Straight Connector 483"/>
            <p:cNvCxnSpPr>
              <a:stCxn id="464" idx="4"/>
              <a:endCxn id="467" idx="0"/>
            </p:cNvCxnSpPr>
            <p:nvPr/>
          </p:nvCxnSpPr>
          <p:spPr>
            <a:xfrm>
              <a:off x="173682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5" name="Straight Connector 484"/>
            <p:cNvCxnSpPr>
              <a:stCxn id="465" idx="4"/>
              <a:endCxn id="468" idx="0"/>
            </p:cNvCxnSpPr>
            <p:nvPr/>
          </p:nvCxnSpPr>
          <p:spPr>
            <a:xfrm>
              <a:off x="209514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6" name="Straight Connector 485"/>
            <p:cNvCxnSpPr>
              <a:stCxn id="468" idx="4"/>
              <a:endCxn id="471" idx="0"/>
            </p:cNvCxnSpPr>
            <p:nvPr/>
          </p:nvCxnSpPr>
          <p:spPr>
            <a:xfrm>
              <a:off x="209514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7" name="Straight Connector 486"/>
            <p:cNvCxnSpPr>
              <a:stCxn id="467" idx="4"/>
              <a:endCxn id="470" idx="0"/>
            </p:cNvCxnSpPr>
            <p:nvPr/>
          </p:nvCxnSpPr>
          <p:spPr>
            <a:xfrm>
              <a:off x="173682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8" name="Straight Connector 487"/>
            <p:cNvCxnSpPr>
              <a:stCxn id="471" idx="4"/>
              <a:endCxn id="474" idx="0"/>
            </p:cNvCxnSpPr>
            <p:nvPr/>
          </p:nvCxnSpPr>
          <p:spPr>
            <a:xfrm>
              <a:off x="209514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9" name="Straight Connector 488"/>
            <p:cNvCxnSpPr>
              <a:stCxn id="470" idx="4"/>
              <a:endCxn id="473" idx="0"/>
            </p:cNvCxnSpPr>
            <p:nvPr/>
          </p:nvCxnSpPr>
          <p:spPr>
            <a:xfrm>
              <a:off x="173682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74" name="Group 173"/>
          <p:cNvGrpSpPr/>
          <p:nvPr/>
        </p:nvGrpSpPr>
        <p:grpSpPr>
          <a:xfrm>
            <a:off x="1710267" y="3081866"/>
            <a:ext cx="1625600" cy="804334"/>
            <a:chOff x="1405467" y="4605866"/>
            <a:chExt cx="1625600" cy="804334"/>
          </a:xfrm>
        </p:grpSpPr>
        <p:sp>
          <p:nvSpPr>
            <p:cNvPr id="175" name="Rounded Rectangle 174"/>
            <p:cNvSpPr/>
            <p:nvPr/>
          </p:nvSpPr>
          <p:spPr>
            <a:xfrm>
              <a:off x="1405467" y="4605866"/>
              <a:ext cx="1625600" cy="8043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541666" y="4876800"/>
              <a:ext cx="1338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Primal Block</a:t>
              </a:r>
              <a:endParaRPr lang="en-US" sz="1600" dirty="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886200" y="2514600"/>
            <a:ext cx="1077000" cy="635000"/>
            <a:chOff x="3581400" y="4038600"/>
            <a:chExt cx="1077000" cy="635000"/>
          </a:xfrm>
        </p:grpSpPr>
        <p:sp>
          <p:nvSpPr>
            <p:cNvPr id="178" name="TextBox 177"/>
            <p:cNvSpPr txBox="1"/>
            <p:nvPr/>
          </p:nvSpPr>
          <p:spPr>
            <a:xfrm>
              <a:off x="3581400" y="4038600"/>
              <a:ext cx="107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dirty="0" smtClean="0"/>
                <a:t>rimal point</a:t>
              </a:r>
              <a:endParaRPr lang="en-US" sz="1400" dirty="0"/>
            </a:p>
          </p:txBody>
        </p:sp>
        <p:pic>
          <p:nvPicPr>
            <p:cNvPr id="179" name="Picture 178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5174" y="4419600"/>
              <a:ext cx="622300" cy="254000"/>
            </a:xfrm>
            <a:prstGeom prst="rect">
              <a:avLst/>
            </a:prstGeom>
          </p:spPr>
        </p:pic>
      </p:grpSp>
      <p:grpSp>
        <p:nvGrpSpPr>
          <p:cNvPr id="180" name="Group 179"/>
          <p:cNvGrpSpPr/>
          <p:nvPr/>
        </p:nvGrpSpPr>
        <p:grpSpPr>
          <a:xfrm>
            <a:off x="5689600" y="3089247"/>
            <a:ext cx="1625600" cy="804334"/>
            <a:chOff x="6223000" y="4715933"/>
            <a:chExt cx="1625600" cy="804334"/>
          </a:xfrm>
        </p:grpSpPr>
        <p:sp>
          <p:nvSpPr>
            <p:cNvPr id="181" name="Rounded Rectangle 180"/>
            <p:cNvSpPr/>
            <p:nvPr/>
          </p:nvSpPr>
          <p:spPr>
            <a:xfrm>
              <a:off x="6223000" y="4715933"/>
              <a:ext cx="1625600" cy="8043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477000" y="4979486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Dual Block</a:t>
              </a:r>
              <a:endParaRPr lang="en-US" sz="16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114800" y="3886200"/>
            <a:ext cx="924114" cy="609600"/>
            <a:chOff x="3810000" y="5410200"/>
            <a:chExt cx="924114" cy="609600"/>
          </a:xfrm>
        </p:grpSpPr>
        <p:sp>
          <p:nvSpPr>
            <p:cNvPr id="188" name="TextBox 187"/>
            <p:cNvSpPr txBox="1"/>
            <p:nvPr/>
          </p:nvSpPr>
          <p:spPr>
            <a:xfrm>
              <a:off x="3810000" y="5712023"/>
              <a:ext cx="92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dual point</a:t>
              </a:r>
              <a:endParaRPr lang="en-US" sz="1400" dirty="0"/>
            </a:p>
          </p:txBody>
        </p:sp>
        <p:pic>
          <p:nvPicPr>
            <p:cNvPr id="189" name="Picture 188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5410200"/>
              <a:ext cx="508000" cy="203200"/>
            </a:xfrm>
            <a:prstGeom prst="rect">
              <a:avLst/>
            </a:prstGeom>
          </p:spPr>
        </p:pic>
      </p:grpSp>
      <p:sp>
        <p:nvSpPr>
          <p:cNvPr id="190" name="Freeform 189"/>
          <p:cNvSpPr/>
          <p:nvPr/>
        </p:nvSpPr>
        <p:spPr>
          <a:xfrm>
            <a:off x="3276090" y="2819399"/>
            <a:ext cx="2481901" cy="328603"/>
          </a:xfrm>
          <a:custGeom>
            <a:avLst/>
            <a:gdLst>
              <a:gd name="connsiteX0" fmla="*/ 0 w 2481901"/>
              <a:gd name="connsiteY0" fmla="*/ 477698 h 489348"/>
              <a:gd name="connsiteX1" fmla="*/ 1188516 w 2481901"/>
              <a:gd name="connsiteY1" fmla="*/ 11 h 489348"/>
              <a:gd name="connsiteX2" fmla="*/ 2481901 w 2481901"/>
              <a:gd name="connsiteY2" fmla="*/ 489348 h 4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1901" h="489348">
                <a:moveTo>
                  <a:pt x="0" y="477698"/>
                </a:moveTo>
                <a:cubicBezTo>
                  <a:pt x="387433" y="237883"/>
                  <a:pt x="774866" y="-1931"/>
                  <a:pt x="1188516" y="11"/>
                </a:cubicBezTo>
                <a:cubicBezTo>
                  <a:pt x="1602166" y="1953"/>
                  <a:pt x="2481901" y="489348"/>
                  <a:pt x="2481901" y="489348"/>
                </a:cubicBezTo>
              </a:path>
            </a:pathLst>
          </a:cu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1" name="Freeform 190"/>
          <p:cNvSpPr/>
          <p:nvPr/>
        </p:nvSpPr>
        <p:spPr>
          <a:xfrm flipV="1">
            <a:off x="3276600" y="3862397"/>
            <a:ext cx="2481901" cy="328603"/>
          </a:xfrm>
          <a:custGeom>
            <a:avLst/>
            <a:gdLst>
              <a:gd name="connsiteX0" fmla="*/ 0 w 2481901"/>
              <a:gd name="connsiteY0" fmla="*/ 477698 h 489348"/>
              <a:gd name="connsiteX1" fmla="*/ 1188516 w 2481901"/>
              <a:gd name="connsiteY1" fmla="*/ 11 h 489348"/>
              <a:gd name="connsiteX2" fmla="*/ 2481901 w 2481901"/>
              <a:gd name="connsiteY2" fmla="*/ 489348 h 4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1901" h="489348">
                <a:moveTo>
                  <a:pt x="0" y="477698"/>
                </a:moveTo>
                <a:cubicBezTo>
                  <a:pt x="387433" y="237883"/>
                  <a:pt x="774866" y="-1931"/>
                  <a:pt x="1188516" y="11"/>
                </a:cubicBezTo>
                <a:cubicBezTo>
                  <a:pt x="1602166" y="1953"/>
                  <a:pt x="2481901" y="489348"/>
                  <a:pt x="2481901" y="489348"/>
                </a:cubicBezTo>
              </a:path>
            </a:pathLst>
          </a:custGeom>
          <a:ln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57600" y="1617133"/>
            <a:ext cx="1625600" cy="804334"/>
            <a:chOff x="3657600" y="1617133"/>
            <a:chExt cx="1625600" cy="804334"/>
          </a:xfrm>
        </p:grpSpPr>
        <p:sp>
          <p:nvSpPr>
            <p:cNvPr id="193" name="Rounded Rectangle 192"/>
            <p:cNvSpPr/>
            <p:nvPr/>
          </p:nvSpPr>
          <p:spPr>
            <a:xfrm>
              <a:off x="3657600" y="1617133"/>
              <a:ext cx="1625600" cy="8043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797377" y="1710258"/>
              <a:ext cx="13823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Constraint </a:t>
              </a:r>
              <a:br>
                <a:rPr lang="en-US" sz="1600" dirty="0" smtClean="0"/>
              </a:br>
              <a:r>
                <a:rPr lang="en-US" sz="1600" dirty="0" smtClean="0"/>
                <a:t>Management </a:t>
              </a:r>
              <a:endParaRPr lang="en-US" sz="1600" dirty="0"/>
            </a:p>
          </p:txBody>
        </p:sp>
      </p:grpSp>
      <p:cxnSp>
        <p:nvCxnSpPr>
          <p:cNvPr id="195" name="Straight Arrow Connector 194"/>
          <p:cNvCxnSpPr/>
          <p:nvPr/>
        </p:nvCxnSpPr>
        <p:spPr>
          <a:xfrm flipV="1">
            <a:off x="2667000" y="21336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5410200" y="21336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3429000" y="35052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99010" y="2238784"/>
            <a:ext cx="1334790" cy="504416"/>
            <a:chOff x="2399010" y="2238784"/>
            <a:chExt cx="1334790" cy="504416"/>
          </a:xfrm>
        </p:grpSpPr>
        <p:sp>
          <p:nvSpPr>
            <p:cNvPr id="204" name="TextBox 203"/>
            <p:cNvSpPr txBox="1"/>
            <p:nvPr/>
          </p:nvSpPr>
          <p:spPr>
            <a:xfrm rot="18924126">
              <a:off x="2399010" y="2238784"/>
              <a:ext cx="107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dirty="0" smtClean="0"/>
                <a:t>rimal point</a:t>
              </a:r>
              <a:endParaRPr lang="en-US" sz="1400" dirty="0"/>
            </a:p>
          </p:txBody>
        </p:sp>
        <p:pic>
          <p:nvPicPr>
            <p:cNvPr id="205" name="Picture 204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1500" y="2489200"/>
              <a:ext cx="622300" cy="254000"/>
            </a:xfrm>
            <a:prstGeom prst="rect">
              <a:avLst/>
            </a:prstGeom>
          </p:spPr>
        </p:pic>
      </p:grpSp>
      <p:grpSp>
        <p:nvGrpSpPr>
          <p:cNvPr id="207" name="Group 206"/>
          <p:cNvGrpSpPr/>
          <p:nvPr/>
        </p:nvGrpSpPr>
        <p:grpSpPr>
          <a:xfrm>
            <a:off x="4028886" y="3200400"/>
            <a:ext cx="924114" cy="609600"/>
            <a:chOff x="3810000" y="5410200"/>
            <a:chExt cx="924114" cy="609600"/>
          </a:xfrm>
        </p:grpSpPr>
        <p:sp>
          <p:nvSpPr>
            <p:cNvPr id="208" name="TextBox 207"/>
            <p:cNvSpPr txBox="1"/>
            <p:nvPr/>
          </p:nvSpPr>
          <p:spPr>
            <a:xfrm>
              <a:off x="3810000" y="5712023"/>
              <a:ext cx="92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dual point</a:t>
              </a:r>
              <a:endParaRPr lang="en-US" sz="1400" dirty="0"/>
            </a:p>
          </p:txBody>
        </p:sp>
        <p:pic>
          <p:nvPicPr>
            <p:cNvPr id="209" name="Picture 208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5410200"/>
              <a:ext cx="508000" cy="2032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478780" y="2175713"/>
            <a:ext cx="1159292" cy="554787"/>
            <a:chOff x="5478780" y="2175713"/>
            <a:chExt cx="1159292" cy="554787"/>
          </a:xfrm>
        </p:grpSpPr>
        <p:sp>
          <p:nvSpPr>
            <p:cNvPr id="211" name="TextBox 210"/>
            <p:cNvSpPr txBox="1"/>
            <p:nvPr/>
          </p:nvSpPr>
          <p:spPr>
            <a:xfrm rot="2393265">
              <a:off x="5478780" y="2175713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Tree Subset</a:t>
              </a:r>
              <a:endParaRPr lang="en-US" sz="14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0" y="2514600"/>
              <a:ext cx="393700" cy="215900"/>
            </a:xfrm>
            <a:prstGeom prst="rect">
              <a:avLst/>
            </a:prstGeom>
          </p:spPr>
        </p:pic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191000"/>
            <a:ext cx="3225800" cy="673100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6172200" y="1219200"/>
            <a:ext cx="2575249" cy="914400"/>
            <a:chOff x="6172200" y="1219200"/>
            <a:chExt cx="2575249" cy="914400"/>
          </a:xfrm>
        </p:grpSpPr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7751" y="1508642"/>
              <a:ext cx="822649" cy="624958"/>
            </a:xfrm>
            <a:prstGeom prst="rect">
              <a:avLst/>
            </a:prstGeom>
          </p:spPr>
        </p:pic>
        <p:sp>
          <p:nvSpPr>
            <p:cNvPr id="220" name="TextBox 219"/>
            <p:cNvSpPr txBox="1"/>
            <p:nvPr/>
          </p:nvSpPr>
          <p:spPr>
            <a:xfrm>
              <a:off x="6737664" y="1752600"/>
              <a:ext cx="2009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upergradient</a:t>
              </a:r>
              <a:r>
                <a:rPr lang="en-US" sz="1600" dirty="0" smtClean="0"/>
                <a:t> Ascent</a:t>
              </a:r>
              <a:endParaRPr lang="en-US" sz="16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6172200" y="1219200"/>
              <a:ext cx="9827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Dynamic</a:t>
              </a:r>
              <a:endParaRPr lang="en-US" sz="1600" dirty="0"/>
            </a:p>
          </p:txBody>
        </p:sp>
      </p:grpSp>
      <p:pic>
        <p:nvPicPr>
          <p:cNvPr id="192" name="Picture 1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800" y="4975680"/>
            <a:ext cx="406400" cy="20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86000" y="4940300"/>
            <a:ext cx="6096000" cy="1406980"/>
            <a:chOff x="2286000" y="4940300"/>
            <a:chExt cx="6096000" cy="1406980"/>
          </a:xfrm>
        </p:grpSpPr>
        <p:sp>
          <p:nvSpPr>
            <p:cNvPr id="492" name="TextBox 491"/>
            <p:cNvSpPr txBox="1"/>
            <p:nvPr/>
          </p:nvSpPr>
          <p:spPr>
            <a:xfrm>
              <a:off x="7786965" y="5410200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grpSp>
          <p:nvGrpSpPr>
            <p:cNvPr id="493" name="Group 492"/>
            <p:cNvGrpSpPr/>
            <p:nvPr/>
          </p:nvGrpSpPr>
          <p:grpSpPr>
            <a:xfrm>
              <a:off x="2895600" y="5257800"/>
              <a:ext cx="1213168" cy="1089480"/>
              <a:chOff x="3276600" y="5105400"/>
              <a:chExt cx="1213168" cy="1089480"/>
            </a:xfrm>
          </p:grpSpPr>
          <p:sp>
            <p:nvSpPr>
              <p:cNvPr id="561" name="Oval 560"/>
              <p:cNvSpPr>
                <a:spLocks noChangeAspect="1"/>
              </p:cNvSpPr>
              <p:nvPr/>
            </p:nvSpPr>
            <p:spPr>
              <a:xfrm>
                <a:off x="3276600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2" name="Oval 561"/>
              <p:cNvSpPr>
                <a:spLocks noChangeAspect="1"/>
              </p:cNvSpPr>
              <p:nvPr/>
            </p:nvSpPr>
            <p:spPr>
              <a:xfrm>
                <a:off x="36366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63" name="Straight Connector 562"/>
              <p:cNvCxnSpPr>
                <a:stCxn id="561" idx="6"/>
                <a:endCxn id="562" idx="2"/>
              </p:cNvCxnSpPr>
              <p:nvPr/>
            </p:nvCxnSpPr>
            <p:spPr>
              <a:xfrm>
                <a:off x="3413760" y="517398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64" name="Oval 563"/>
              <p:cNvSpPr>
                <a:spLocks noChangeAspect="1"/>
              </p:cNvSpPr>
              <p:nvPr/>
            </p:nvSpPr>
            <p:spPr>
              <a:xfrm>
                <a:off x="3276600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5" name="Oval 564"/>
              <p:cNvSpPr>
                <a:spLocks noChangeAspect="1"/>
              </p:cNvSpPr>
              <p:nvPr/>
            </p:nvSpPr>
            <p:spPr>
              <a:xfrm>
                <a:off x="36366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66" name="Straight Connector 565"/>
              <p:cNvCxnSpPr>
                <a:stCxn id="564" idx="6"/>
                <a:endCxn id="565" idx="2"/>
              </p:cNvCxnSpPr>
              <p:nvPr/>
            </p:nvCxnSpPr>
            <p:spPr>
              <a:xfrm>
                <a:off x="3413760" y="549402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7" name="Straight Connector 566"/>
              <p:cNvCxnSpPr>
                <a:stCxn id="561" idx="4"/>
                <a:endCxn id="564" idx="0"/>
              </p:cNvCxnSpPr>
              <p:nvPr/>
            </p:nvCxnSpPr>
            <p:spPr>
              <a:xfrm>
                <a:off x="3345180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68" name="Oval 567"/>
              <p:cNvSpPr>
                <a:spLocks noChangeAspect="1"/>
              </p:cNvSpPr>
              <p:nvPr/>
            </p:nvSpPr>
            <p:spPr>
              <a:xfrm>
                <a:off x="3276600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9" name="Oval 568"/>
              <p:cNvSpPr>
                <a:spLocks noChangeAspect="1"/>
              </p:cNvSpPr>
              <p:nvPr/>
            </p:nvSpPr>
            <p:spPr>
              <a:xfrm>
                <a:off x="36366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0" name="Straight Connector 569"/>
              <p:cNvCxnSpPr>
                <a:stCxn id="568" idx="6"/>
                <a:endCxn id="569" idx="2"/>
              </p:cNvCxnSpPr>
              <p:nvPr/>
            </p:nvCxnSpPr>
            <p:spPr>
              <a:xfrm>
                <a:off x="3413760" y="580626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71" name="Oval 570"/>
              <p:cNvSpPr>
                <a:spLocks noChangeAspect="1"/>
              </p:cNvSpPr>
              <p:nvPr/>
            </p:nvSpPr>
            <p:spPr>
              <a:xfrm>
                <a:off x="3276600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2" name="Oval 571"/>
              <p:cNvSpPr>
                <a:spLocks noChangeAspect="1"/>
              </p:cNvSpPr>
              <p:nvPr/>
            </p:nvSpPr>
            <p:spPr>
              <a:xfrm>
                <a:off x="36366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3" name="Straight Connector 572"/>
              <p:cNvCxnSpPr>
                <a:stCxn id="571" idx="6"/>
                <a:endCxn id="572" idx="2"/>
              </p:cNvCxnSpPr>
              <p:nvPr/>
            </p:nvCxnSpPr>
            <p:spPr>
              <a:xfrm>
                <a:off x="3413760" y="612630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74" name="Oval 573"/>
              <p:cNvSpPr>
                <a:spLocks noChangeAspect="1"/>
              </p:cNvSpPr>
              <p:nvPr/>
            </p:nvSpPr>
            <p:spPr>
              <a:xfrm>
                <a:off x="39942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5" name="Oval 574"/>
              <p:cNvSpPr>
                <a:spLocks noChangeAspect="1"/>
              </p:cNvSpPr>
              <p:nvPr/>
            </p:nvSpPr>
            <p:spPr>
              <a:xfrm>
                <a:off x="435260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6" name="Straight Connector 575"/>
              <p:cNvCxnSpPr>
                <a:stCxn id="574" idx="6"/>
                <a:endCxn id="575" idx="2"/>
              </p:cNvCxnSpPr>
              <p:nvPr/>
            </p:nvCxnSpPr>
            <p:spPr>
              <a:xfrm>
                <a:off x="4131448" y="517398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77" name="Oval 576"/>
              <p:cNvSpPr>
                <a:spLocks noChangeAspect="1"/>
              </p:cNvSpPr>
              <p:nvPr/>
            </p:nvSpPr>
            <p:spPr>
              <a:xfrm>
                <a:off x="39942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8" name="Oval 577"/>
              <p:cNvSpPr>
                <a:spLocks noChangeAspect="1"/>
              </p:cNvSpPr>
              <p:nvPr/>
            </p:nvSpPr>
            <p:spPr>
              <a:xfrm>
                <a:off x="435260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9" name="Straight Connector 578"/>
              <p:cNvCxnSpPr>
                <a:stCxn id="577" idx="6"/>
                <a:endCxn id="578" idx="2"/>
              </p:cNvCxnSpPr>
              <p:nvPr/>
            </p:nvCxnSpPr>
            <p:spPr>
              <a:xfrm>
                <a:off x="4131448" y="549402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80" name="Oval 579"/>
              <p:cNvSpPr>
                <a:spLocks noChangeAspect="1"/>
              </p:cNvSpPr>
              <p:nvPr/>
            </p:nvSpPr>
            <p:spPr>
              <a:xfrm>
                <a:off x="39942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" name="Oval 580"/>
              <p:cNvSpPr>
                <a:spLocks noChangeAspect="1"/>
              </p:cNvSpPr>
              <p:nvPr/>
            </p:nvSpPr>
            <p:spPr>
              <a:xfrm>
                <a:off x="435260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2" name="Straight Connector 581"/>
              <p:cNvCxnSpPr>
                <a:stCxn id="580" idx="6"/>
                <a:endCxn id="581" idx="2"/>
              </p:cNvCxnSpPr>
              <p:nvPr/>
            </p:nvCxnSpPr>
            <p:spPr>
              <a:xfrm>
                <a:off x="4131448" y="580626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83" name="Oval 582"/>
              <p:cNvSpPr>
                <a:spLocks noChangeAspect="1"/>
              </p:cNvSpPr>
              <p:nvPr/>
            </p:nvSpPr>
            <p:spPr>
              <a:xfrm>
                <a:off x="39942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4" name="Oval 583"/>
              <p:cNvSpPr>
                <a:spLocks noChangeAspect="1"/>
              </p:cNvSpPr>
              <p:nvPr/>
            </p:nvSpPr>
            <p:spPr>
              <a:xfrm>
                <a:off x="435260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5" name="Straight Connector 584"/>
              <p:cNvCxnSpPr>
                <a:stCxn id="583" idx="6"/>
                <a:endCxn id="584" idx="2"/>
              </p:cNvCxnSpPr>
              <p:nvPr/>
            </p:nvCxnSpPr>
            <p:spPr>
              <a:xfrm>
                <a:off x="4131448" y="612630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6" name="Straight Connector 585"/>
              <p:cNvCxnSpPr>
                <a:stCxn id="580" idx="2"/>
                <a:endCxn id="569" idx="6"/>
              </p:cNvCxnSpPr>
              <p:nvPr/>
            </p:nvCxnSpPr>
            <p:spPr>
              <a:xfrm flipH="1">
                <a:off x="3773848" y="580626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7" name="Straight Connector 586"/>
              <p:cNvCxnSpPr>
                <a:stCxn id="583" idx="2"/>
                <a:endCxn id="572" idx="6"/>
              </p:cNvCxnSpPr>
              <p:nvPr/>
            </p:nvCxnSpPr>
            <p:spPr>
              <a:xfrm flipH="1">
                <a:off x="3773848" y="612630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8" name="Straight Connector 587"/>
              <p:cNvCxnSpPr>
                <a:stCxn id="565" idx="6"/>
                <a:endCxn id="577" idx="2"/>
              </p:cNvCxnSpPr>
              <p:nvPr/>
            </p:nvCxnSpPr>
            <p:spPr>
              <a:xfrm>
                <a:off x="3773848" y="549402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9" name="Straight Connector 588"/>
              <p:cNvCxnSpPr>
                <a:stCxn id="562" idx="6"/>
                <a:endCxn id="574" idx="2"/>
              </p:cNvCxnSpPr>
              <p:nvPr/>
            </p:nvCxnSpPr>
            <p:spPr>
              <a:xfrm>
                <a:off x="3773848" y="517398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0" name="Straight Connector 589"/>
              <p:cNvCxnSpPr>
                <a:stCxn id="564" idx="4"/>
                <a:endCxn id="568" idx="0"/>
              </p:cNvCxnSpPr>
              <p:nvPr/>
            </p:nvCxnSpPr>
            <p:spPr>
              <a:xfrm>
                <a:off x="3345180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1" name="Straight Connector 590"/>
              <p:cNvCxnSpPr>
                <a:stCxn id="568" idx="4"/>
                <a:endCxn id="571" idx="0"/>
              </p:cNvCxnSpPr>
              <p:nvPr/>
            </p:nvCxnSpPr>
            <p:spPr>
              <a:xfrm>
                <a:off x="3345180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94" name="Group 493"/>
            <p:cNvGrpSpPr/>
            <p:nvPr/>
          </p:nvGrpSpPr>
          <p:grpSpPr>
            <a:xfrm>
              <a:off x="4654232" y="5257800"/>
              <a:ext cx="1213168" cy="1089480"/>
              <a:chOff x="4953000" y="5105400"/>
              <a:chExt cx="1213168" cy="1089480"/>
            </a:xfrm>
          </p:grpSpPr>
          <p:sp>
            <p:nvSpPr>
              <p:cNvPr id="530" name="Oval 529"/>
              <p:cNvSpPr>
                <a:spLocks noChangeAspect="1"/>
              </p:cNvSpPr>
              <p:nvPr/>
            </p:nvSpPr>
            <p:spPr>
              <a:xfrm>
                <a:off x="4953000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1" name="Oval 530"/>
              <p:cNvSpPr>
                <a:spLocks noChangeAspect="1"/>
              </p:cNvSpPr>
              <p:nvPr/>
            </p:nvSpPr>
            <p:spPr>
              <a:xfrm>
                <a:off x="53130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32" name="Straight Connector 531"/>
              <p:cNvCxnSpPr>
                <a:stCxn id="530" idx="6"/>
                <a:endCxn id="531" idx="2"/>
              </p:cNvCxnSpPr>
              <p:nvPr/>
            </p:nvCxnSpPr>
            <p:spPr>
              <a:xfrm>
                <a:off x="5090160" y="517398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33" name="Oval 532"/>
              <p:cNvSpPr>
                <a:spLocks noChangeAspect="1"/>
              </p:cNvSpPr>
              <p:nvPr/>
            </p:nvSpPr>
            <p:spPr>
              <a:xfrm>
                <a:off x="4953000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4" name="Oval 533"/>
              <p:cNvSpPr>
                <a:spLocks noChangeAspect="1"/>
              </p:cNvSpPr>
              <p:nvPr/>
            </p:nvSpPr>
            <p:spPr>
              <a:xfrm>
                <a:off x="53130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35" name="Straight Connector 534"/>
              <p:cNvCxnSpPr>
                <a:stCxn id="533" idx="6"/>
                <a:endCxn id="534" idx="2"/>
              </p:cNvCxnSpPr>
              <p:nvPr/>
            </p:nvCxnSpPr>
            <p:spPr>
              <a:xfrm>
                <a:off x="5090160" y="549402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6" name="Straight Connector 535"/>
              <p:cNvCxnSpPr>
                <a:stCxn id="530" idx="4"/>
                <a:endCxn id="533" idx="0"/>
              </p:cNvCxnSpPr>
              <p:nvPr/>
            </p:nvCxnSpPr>
            <p:spPr>
              <a:xfrm>
                <a:off x="5021580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37" name="Oval 536"/>
              <p:cNvSpPr>
                <a:spLocks noChangeAspect="1"/>
              </p:cNvSpPr>
              <p:nvPr/>
            </p:nvSpPr>
            <p:spPr>
              <a:xfrm>
                <a:off x="4953000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8" name="Oval 537"/>
              <p:cNvSpPr>
                <a:spLocks noChangeAspect="1"/>
              </p:cNvSpPr>
              <p:nvPr/>
            </p:nvSpPr>
            <p:spPr>
              <a:xfrm>
                <a:off x="53130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39" name="Straight Connector 538"/>
              <p:cNvCxnSpPr>
                <a:stCxn id="537" idx="6"/>
                <a:endCxn id="538" idx="2"/>
              </p:cNvCxnSpPr>
              <p:nvPr/>
            </p:nvCxnSpPr>
            <p:spPr>
              <a:xfrm>
                <a:off x="5090160" y="580626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40" name="Oval 539"/>
              <p:cNvSpPr>
                <a:spLocks noChangeAspect="1"/>
              </p:cNvSpPr>
              <p:nvPr/>
            </p:nvSpPr>
            <p:spPr>
              <a:xfrm>
                <a:off x="4953000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1" name="Oval 540"/>
              <p:cNvSpPr>
                <a:spLocks noChangeAspect="1"/>
              </p:cNvSpPr>
              <p:nvPr/>
            </p:nvSpPr>
            <p:spPr>
              <a:xfrm>
                <a:off x="53130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42" name="Straight Connector 541"/>
              <p:cNvCxnSpPr>
                <a:stCxn id="540" idx="6"/>
                <a:endCxn id="541" idx="2"/>
              </p:cNvCxnSpPr>
              <p:nvPr/>
            </p:nvCxnSpPr>
            <p:spPr>
              <a:xfrm>
                <a:off x="5090160" y="612630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43" name="Oval 542"/>
              <p:cNvSpPr>
                <a:spLocks noChangeAspect="1"/>
              </p:cNvSpPr>
              <p:nvPr/>
            </p:nvSpPr>
            <p:spPr>
              <a:xfrm>
                <a:off x="56706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4" name="Oval 543"/>
              <p:cNvSpPr>
                <a:spLocks noChangeAspect="1"/>
              </p:cNvSpPr>
              <p:nvPr/>
            </p:nvSpPr>
            <p:spPr>
              <a:xfrm>
                <a:off x="602900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5" name="Oval 544"/>
              <p:cNvSpPr>
                <a:spLocks noChangeAspect="1"/>
              </p:cNvSpPr>
              <p:nvPr/>
            </p:nvSpPr>
            <p:spPr>
              <a:xfrm>
                <a:off x="56706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6" name="Oval 545"/>
              <p:cNvSpPr>
                <a:spLocks noChangeAspect="1"/>
              </p:cNvSpPr>
              <p:nvPr/>
            </p:nvSpPr>
            <p:spPr>
              <a:xfrm>
                <a:off x="602900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47" name="Straight Connector 546"/>
              <p:cNvCxnSpPr>
                <a:stCxn id="545" idx="6"/>
                <a:endCxn id="546" idx="2"/>
              </p:cNvCxnSpPr>
              <p:nvPr/>
            </p:nvCxnSpPr>
            <p:spPr>
              <a:xfrm>
                <a:off x="5807848" y="549402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48" name="Oval 547"/>
              <p:cNvSpPr>
                <a:spLocks noChangeAspect="1"/>
              </p:cNvSpPr>
              <p:nvPr/>
            </p:nvSpPr>
            <p:spPr>
              <a:xfrm>
                <a:off x="56706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9" name="Oval 548"/>
              <p:cNvSpPr>
                <a:spLocks noChangeAspect="1"/>
              </p:cNvSpPr>
              <p:nvPr/>
            </p:nvSpPr>
            <p:spPr>
              <a:xfrm>
                <a:off x="602900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0" name="Oval 549"/>
              <p:cNvSpPr>
                <a:spLocks noChangeAspect="1"/>
              </p:cNvSpPr>
              <p:nvPr/>
            </p:nvSpPr>
            <p:spPr>
              <a:xfrm>
                <a:off x="56706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1" name="Oval 550"/>
              <p:cNvSpPr>
                <a:spLocks noChangeAspect="1"/>
              </p:cNvSpPr>
              <p:nvPr/>
            </p:nvSpPr>
            <p:spPr>
              <a:xfrm>
                <a:off x="602900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52" name="Straight Connector 551"/>
              <p:cNvCxnSpPr>
                <a:stCxn id="548" idx="2"/>
                <a:endCxn id="538" idx="6"/>
              </p:cNvCxnSpPr>
              <p:nvPr/>
            </p:nvCxnSpPr>
            <p:spPr>
              <a:xfrm flipH="1">
                <a:off x="5450248" y="580626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3" name="Straight Connector 552"/>
              <p:cNvCxnSpPr>
                <a:stCxn id="531" idx="6"/>
                <a:endCxn id="543" idx="2"/>
              </p:cNvCxnSpPr>
              <p:nvPr/>
            </p:nvCxnSpPr>
            <p:spPr>
              <a:xfrm>
                <a:off x="5450248" y="517398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4" name="Straight Connector 553"/>
              <p:cNvCxnSpPr>
                <a:stCxn id="533" idx="4"/>
                <a:endCxn id="537" idx="0"/>
              </p:cNvCxnSpPr>
              <p:nvPr/>
            </p:nvCxnSpPr>
            <p:spPr>
              <a:xfrm>
                <a:off x="5021580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5" name="Straight Connector 554"/>
              <p:cNvCxnSpPr>
                <a:stCxn id="538" idx="4"/>
                <a:endCxn id="541" idx="0"/>
              </p:cNvCxnSpPr>
              <p:nvPr/>
            </p:nvCxnSpPr>
            <p:spPr>
              <a:xfrm>
                <a:off x="538166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6" name="Straight Connector 555"/>
              <p:cNvCxnSpPr>
                <a:stCxn id="543" idx="4"/>
                <a:endCxn id="545" idx="0"/>
              </p:cNvCxnSpPr>
              <p:nvPr/>
            </p:nvCxnSpPr>
            <p:spPr>
              <a:xfrm>
                <a:off x="5739268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7" name="Straight Connector 556"/>
              <p:cNvCxnSpPr>
                <a:stCxn id="544" idx="4"/>
                <a:endCxn id="546" idx="0"/>
              </p:cNvCxnSpPr>
              <p:nvPr/>
            </p:nvCxnSpPr>
            <p:spPr>
              <a:xfrm>
                <a:off x="6097588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8" name="Straight Connector 557"/>
              <p:cNvCxnSpPr>
                <a:stCxn id="546" idx="4"/>
                <a:endCxn id="549" idx="0"/>
              </p:cNvCxnSpPr>
              <p:nvPr/>
            </p:nvCxnSpPr>
            <p:spPr>
              <a:xfrm>
                <a:off x="6097588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9" name="Straight Connector 558"/>
              <p:cNvCxnSpPr>
                <a:stCxn id="549" idx="4"/>
                <a:endCxn id="551" idx="0"/>
              </p:cNvCxnSpPr>
              <p:nvPr/>
            </p:nvCxnSpPr>
            <p:spPr>
              <a:xfrm>
                <a:off x="609758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0" name="Straight Connector 559"/>
              <p:cNvCxnSpPr>
                <a:stCxn id="548" idx="4"/>
                <a:endCxn id="550" idx="0"/>
              </p:cNvCxnSpPr>
              <p:nvPr/>
            </p:nvCxnSpPr>
            <p:spPr>
              <a:xfrm>
                <a:off x="573926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95" name="Group 494"/>
            <p:cNvGrpSpPr/>
            <p:nvPr/>
          </p:nvGrpSpPr>
          <p:grpSpPr>
            <a:xfrm>
              <a:off x="6483032" y="5257800"/>
              <a:ext cx="1213168" cy="1089480"/>
              <a:chOff x="6553200" y="5105400"/>
              <a:chExt cx="1213168" cy="1089480"/>
            </a:xfrm>
          </p:grpSpPr>
          <p:sp>
            <p:nvSpPr>
              <p:cNvPr id="499" name="Oval 498"/>
              <p:cNvSpPr>
                <a:spLocks noChangeAspect="1"/>
              </p:cNvSpPr>
              <p:nvPr/>
            </p:nvSpPr>
            <p:spPr>
              <a:xfrm>
                <a:off x="6553200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0" name="Oval 499"/>
              <p:cNvSpPr>
                <a:spLocks noChangeAspect="1"/>
              </p:cNvSpPr>
              <p:nvPr/>
            </p:nvSpPr>
            <p:spPr>
              <a:xfrm>
                <a:off x="69132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1" name="Straight Connector 500"/>
              <p:cNvCxnSpPr>
                <a:stCxn id="499" idx="6"/>
                <a:endCxn id="500" idx="2"/>
              </p:cNvCxnSpPr>
              <p:nvPr/>
            </p:nvCxnSpPr>
            <p:spPr>
              <a:xfrm>
                <a:off x="6690360" y="517398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02" name="Oval 501"/>
              <p:cNvSpPr>
                <a:spLocks noChangeAspect="1"/>
              </p:cNvSpPr>
              <p:nvPr/>
            </p:nvSpPr>
            <p:spPr>
              <a:xfrm>
                <a:off x="6553200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Oval 502"/>
              <p:cNvSpPr>
                <a:spLocks noChangeAspect="1"/>
              </p:cNvSpPr>
              <p:nvPr/>
            </p:nvSpPr>
            <p:spPr>
              <a:xfrm>
                <a:off x="69132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4" name="Straight Connector 503"/>
              <p:cNvCxnSpPr>
                <a:stCxn id="502" idx="6"/>
                <a:endCxn id="503" idx="2"/>
              </p:cNvCxnSpPr>
              <p:nvPr/>
            </p:nvCxnSpPr>
            <p:spPr>
              <a:xfrm>
                <a:off x="6690360" y="549402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5" name="Straight Connector 504"/>
              <p:cNvCxnSpPr>
                <a:stCxn id="500" idx="4"/>
                <a:endCxn id="503" idx="0"/>
              </p:cNvCxnSpPr>
              <p:nvPr/>
            </p:nvCxnSpPr>
            <p:spPr>
              <a:xfrm>
                <a:off x="6981868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06" name="Oval 505"/>
              <p:cNvSpPr>
                <a:spLocks noChangeAspect="1"/>
              </p:cNvSpPr>
              <p:nvPr/>
            </p:nvSpPr>
            <p:spPr>
              <a:xfrm>
                <a:off x="6553200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7" name="Oval 506"/>
              <p:cNvSpPr>
                <a:spLocks noChangeAspect="1"/>
              </p:cNvSpPr>
              <p:nvPr/>
            </p:nvSpPr>
            <p:spPr>
              <a:xfrm>
                <a:off x="69132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8" name="Oval 507"/>
              <p:cNvSpPr>
                <a:spLocks noChangeAspect="1"/>
              </p:cNvSpPr>
              <p:nvPr/>
            </p:nvSpPr>
            <p:spPr>
              <a:xfrm>
                <a:off x="6553200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9" name="Oval 508"/>
              <p:cNvSpPr>
                <a:spLocks noChangeAspect="1"/>
              </p:cNvSpPr>
              <p:nvPr/>
            </p:nvSpPr>
            <p:spPr>
              <a:xfrm>
                <a:off x="69132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0" name="Straight Connector 509"/>
              <p:cNvCxnSpPr>
                <a:stCxn id="508" idx="6"/>
                <a:endCxn id="509" idx="2"/>
              </p:cNvCxnSpPr>
              <p:nvPr/>
            </p:nvCxnSpPr>
            <p:spPr>
              <a:xfrm>
                <a:off x="6690360" y="612630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11" name="Oval 510"/>
              <p:cNvSpPr>
                <a:spLocks noChangeAspect="1"/>
              </p:cNvSpPr>
              <p:nvPr/>
            </p:nvSpPr>
            <p:spPr>
              <a:xfrm>
                <a:off x="72708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2" name="Oval 511"/>
              <p:cNvSpPr>
                <a:spLocks noChangeAspect="1"/>
              </p:cNvSpPr>
              <p:nvPr/>
            </p:nvSpPr>
            <p:spPr>
              <a:xfrm>
                <a:off x="762920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3" name="Straight Connector 512"/>
              <p:cNvCxnSpPr>
                <a:stCxn id="511" idx="6"/>
                <a:endCxn id="512" idx="2"/>
              </p:cNvCxnSpPr>
              <p:nvPr/>
            </p:nvCxnSpPr>
            <p:spPr>
              <a:xfrm>
                <a:off x="7408048" y="517398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14" name="Oval 513"/>
              <p:cNvSpPr>
                <a:spLocks noChangeAspect="1"/>
              </p:cNvSpPr>
              <p:nvPr/>
            </p:nvSpPr>
            <p:spPr>
              <a:xfrm>
                <a:off x="72708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" name="Oval 514"/>
              <p:cNvSpPr>
                <a:spLocks noChangeAspect="1"/>
              </p:cNvSpPr>
              <p:nvPr/>
            </p:nvSpPr>
            <p:spPr>
              <a:xfrm>
                <a:off x="762920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6" name="Straight Connector 515"/>
              <p:cNvCxnSpPr>
                <a:stCxn id="514" idx="6"/>
                <a:endCxn id="515" idx="2"/>
              </p:cNvCxnSpPr>
              <p:nvPr/>
            </p:nvCxnSpPr>
            <p:spPr>
              <a:xfrm>
                <a:off x="7408048" y="549402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17" name="Oval 516"/>
              <p:cNvSpPr>
                <a:spLocks noChangeAspect="1"/>
              </p:cNvSpPr>
              <p:nvPr/>
            </p:nvSpPr>
            <p:spPr>
              <a:xfrm>
                <a:off x="72708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8" name="Oval 517"/>
              <p:cNvSpPr>
                <a:spLocks noChangeAspect="1"/>
              </p:cNvSpPr>
              <p:nvPr/>
            </p:nvSpPr>
            <p:spPr>
              <a:xfrm>
                <a:off x="762920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9" name="Straight Connector 518"/>
              <p:cNvCxnSpPr>
                <a:stCxn id="517" idx="6"/>
                <a:endCxn id="518" idx="2"/>
              </p:cNvCxnSpPr>
              <p:nvPr/>
            </p:nvCxnSpPr>
            <p:spPr>
              <a:xfrm>
                <a:off x="7408048" y="580626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20" name="Oval 519"/>
              <p:cNvSpPr>
                <a:spLocks noChangeAspect="1"/>
              </p:cNvSpPr>
              <p:nvPr/>
            </p:nvSpPr>
            <p:spPr>
              <a:xfrm>
                <a:off x="72708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1" name="Oval 520"/>
              <p:cNvSpPr>
                <a:spLocks noChangeAspect="1"/>
              </p:cNvSpPr>
              <p:nvPr/>
            </p:nvSpPr>
            <p:spPr>
              <a:xfrm>
                <a:off x="762920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22" name="Straight Connector 521"/>
              <p:cNvCxnSpPr>
                <a:stCxn id="520" idx="6"/>
                <a:endCxn id="521" idx="2"/>
              </p:cNvCxnSpPr>
              <p:nvPr/>
            </p:nvCxnSpPr>
            <p:spPr>
              <a:xfrm>
                <a:off x="7408048" y="612630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3" name="Straight Connector 522"/>
              <p:cNvCxnSpPr>
                <a:stCxn id="517" idx="2"/>
                <a:endCxn id="507" idx="6"/>
              </p:cNvCxnSpPr>
              <p:nvPr/>
            </p:nvCxnSpPr>
            <p:spPr>
              <a:xfrm flipH="1">
                <a:off x="7050448" y="580626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4" name="Straight Connector 523"/>
              <p:cNvCxnSpPr>
                <a:stCxn id="520" idx="2"/>
                <a:endCxn id="509" idx="6"/>
              </p:cNvCxnSpPr>
              <p:nvPr/>
            </p:nvCxnSpPr>
            <p:spPr>
              <a:xfrm flipH="1">
                <a:off x="7050448" y="612630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5" name="Straight Connector 524"/>
              <p:cNvCxnSpPr>
                <a:stCxn id="503" idx="4"/>
                <a:endCxn id="507" idx="0"/>
              </p:cNvCxnSpPr>
              <p:nvPr/>
            </p:nvCxnSpPr>
            <p:spPr>
              <a:xfrm>
                <a:off x="6981868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6" name="Straight Connector 525"/>
              <p:cNvCxnSpPr>
                <a:stCxn id="502" idx="4"/>
                <a:endCxn id="506" idx="0"/>
              </p:cNvCxnSpPr>
              <p:nvPr/>
            </p:nvCxnSpPr>
            <p:spPr>
              <a:xfrm>
                <a:off x="6621780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7" name="Straight Connector 526"/>
              <p:cNvCxnSpPr>
                <a:stCxn id="507" idx="4"/>
                <a:endCxn id="509" idx="0"/>
              </p:cNvCxnSpPr>
              <p:nvPr/>
            </p:nvCxnSpPr>
            <p:spPr>
              <a:xfrm>
                <a:off x="698186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8" name="Straight Connector 527"/>
              <p:cNvCxnSpPr>
                <a:stCxn id="511" idx="4"/>
                <a:endCxn id="514" idx="0"/>
              </p:cNvCxnSpPr>
              <p:nvPr/>
            </p:nvCxnSpPr>
            <p:spPr>
              <a:xfrm>
                <a:off x="7339468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9" name="Straight Connector 528"/>
              <p:cNvCxnSpPr>
                <a:stCxn id="514" idx="4"/>
                <a:endCxn id="517" idx="0"/>
              </p:cNvCxnSpPr>
              <p:nvPr/>
            </p:nvCxnSpPr>
            <p:spPr>
              <a:xfrm>
                <a:off x="7339468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4" name="Group 13"/>
            <p:cNvGrpSpPr/>
            <p:nvPr/>
          </p:nvGrpSpPr>
          <p:grpSpPr>
            <a:xfrm>
              <a:off x="2286000" y="5638800"/>
              <a:ext cx="4114800" cy="381000"/>
              <a:chOff x="2286000" y="5486400"/>
              <a:chExt cx="4114800" cy="381000"/>
            </a:xfrm>
          </p:grpSpPr>
          <p:sp>
            <p:nvSpPr>
              <p:cNvPr id="196" name="Cross 195"/>
              <p:cNvSpPr>
                <a:spLocks noChangeAspect="1"/>
              </p:cNvSpPr>
              <p:nvPr/>
            </p:nvSpPr>
            <p:spPr bwMode="auto">
              <a:xfrm>
                <a:off x="2286000" y="5486400"/>
                <a:ext cx="381000" cy="381000"/>
              </a:xfrm>
              <a:prstGeom prst="plus">
                <a:avLst>
                  <a:gd name="adj" fmla="val 4585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595" name="Cross 594"/>
              <p:cNvSpPr>
                <a:spLocks noChangeAspect="1"/>
              </p:cNvSpPr>
              <p:nvPr/>
            </p:nvSpPr>
            <p:spPr bwMode="auto">
              <a:xfrm>
                <a:off x="4191000" y="5486400"/>
                <a:ext cx="381000" cy="381000"/>
              </a:xfrm>
              <a:prstGeom prst="plus">
                <a:avLst>
                  <a:gd name="adj" fmla="val 4585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596" name="Cross 595"/>
              <p:cNvSpPr>
                <a:spLocks noChangeAspect="1"/>
              </p:cNvSpPr>
              <p:nvPr/>
            </p:nvSpPr>
            <p:spPr bwMode="auto">
              <a:xfrm>
                <a:off x="6019800" y="5486400"/>
                <a:ext cx="381000" cy="381000"/>
              </a:xfrm>
              <a:prstGeom prst="plus">
                <a:avLst>
                  <a:gd name="adj" fmla="val 4585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35300" y="4953000"/>
              <a:ext cx="1003300" cy="241300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7900" y="4940300"/>
              <a:ext cx="1003300" cy="241300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16700" y="4940300"/>
              <a:ext cx="10033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51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Exponentially Many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4978400"/>
            <a:ext cx="406400" cy="203200"/>
          </a:xfrm>
          <a:prstGeom prst="rect">
            <a:avLst/>
          </a:prstGeom>
        </p:spPr>
      </p:pic>
      <p:grpSp>
        <p:nvGrpSpPr>
          <p:cNvPr id="449" name="Group 448"/>
          <p:cNvGrpSpPr/>
          <p:nvPr/>
        </p:nvGrpSpPr>
        <p:grpSpPr>
          <a:xfrm>
            <a:off x="762000" y="5257800"/>
            <a:ext cx="1213168" cy="1089480"/>
            <a:chOff x="950552" y="5105400"/>
            <a:chExt cx="1213168" cy="1089480"/>
          </a:xfrm>
        </p:grpSpPr>
        <p:sp>
          <p:nvSpPr>
            <p:cNvPr id="450" name="Oval 449"/>
            <p:cNvSpPr>
              <a:spLocks noChangeAspect="1"/>
            </p:cNvSpPr>
            <p:nvPr/>
          </p:nvSpPr>
          <p:spPr>
            <a:xfrm>
              <a:off x="950552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Oval 450"/>
            <p:cNvSpPr>
              <a:spLocks noChangeAspect="1"/>
            </p:cNvSpPr>
            <p:nvPr/>
          </p:nvSpPr>
          <p:spPr>
            <a:xfrm>
              <a:off x="131064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2" name="Straight Connector 451"/>
            <p:cNvCxnSpPr>
              <a:stCxn id="450" idx="6"/>
              <a:endCxn id="451" idx="2"/>
            </p:cNvCxnSpPr>
            <p:nvPr/>
          </p:nvCxnSpPr>
          <p:spPr>
            <a:xfrm>
              <a:off x="1087712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3" name="Oval 452"/>
            <p:cNvSpPr>
              <a:spLocks noChangeAspect="1"/>
            </p:cNvSpPr>
            <p:nvPr/>
          </p:nvSpPr>
          <p:spPr>
            <a:xfrm>
              <a:off x="950552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453"/>
            <p:cNvSpPr>
              <a:spLocks noChangeAspect="1"/>
            </p:cNvSpPr>
            <p:nvPr/>
          </p:nvSpPr>
          <p:spPr>
            <a:xfrm>
              <a:off x="131064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5" name="Straight Connector 454"/>
            <p:cNvCxnSpPr>
              <a:stCxn id="453" idx="6"/>
              <a:endCxn id="454" idx="2"/>
            </p:cNvCxnSpPr>
            <p:nvPr/>
          </p:nvCxnSpPr>
          <p:spPr>
            <a:xfrm>
              <a:off x="1087712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6" name="Straight Connector 455"/>
            <p:cNvCxnSpPr>
              <a:stCxn id="450" idx="4"/>
              <a:endCxn id="453" idx="0"/>
            </p:cNvCxnSpPr>
            <p:nvPr/>
          </p:nvCxnSpPr>
          <p:spPr>
            <a:xfrm>
              <a:off x="1019132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7" name="Straight Connector 456"/>
            <p:cNvCxnSpPr>
              <a:stCxn id="451" idx="4"/>
              <a:endCxn id="454" idx="0"/>
            </p:cNvCxnSpPr>
            <p:nvPr/>
          </p:nvCxnSpPr>
          <p:spPr>
            <a:xfrm>
              <a:off x="137922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8" name="Oval 457"/>
            <p:cNvSpPr>
              <a:spLocks noChangeAspect="1"/>
            </p:cNvSpPr>
            <p:nvPr/>
          </p:nvSpPr>
          <p:spPr>
            <a:xfrm>
              <a:off x="950552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Oval 458"/>
            <p:cNvSpPr>
              <a:spLocks noChangeAspect="1"/>
            </p:cNvSpPr>
            <p:nvPr/>
          </p:nvSpPr>
          <p:spPr>
            <a:xfrm>
              <a:off x="131064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0" name="Straight Connector 459"/>
            <p:cNvCxnSpPr>
              <a:stCxn id="458" idx="6"/>
              <a:endCxn id="459" idx="2"/>
            </p:cNvCxnSpPr>
            <p:nvPr/>
          </p:nvCxnSpPr>
          <p:spPr>
            <a:xfrm>
              <a:off x="1087712" y="580626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1" name="Oval 460"/>
            <p:cNvSpPr>
              <a:spLocks noChangeAspect="1"/>
            </p:cNvSpPr>
            <p:nvPr/>
          </p:nvSpPr>
          <p:spPr>
            <a:xfrm>
              <a:off x="950552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Oval 461"/>
            <p:cNvSpPr>
              <a:spLocks noChangeAspect="1"/>
            </p:cNvSpPr>
            <p:nvPr/>
          </p:nvSpPr>
          <p:spPr>
            <a:xfrm>
              <a:off x="131064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3" name="Straight Connector 462"/>
            <p:cNvCxnSpPr>
              <a:stCxn id="461" idx="6"/>
              <a:endCxn id="462" idx="2"/>
            </p:cNvCxnSpPr>
            <p:nvPr/>
          </p:nvCxnSpPr>
          <p:spPr>
            <a:xfrm>
              <a:off x="1087712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4" name="Oval 463"/>
            <p:cNvSpPr>
              <a:spLocks noChangeAspect="1"/>
            </p:cNvSpPr>
            <p:nvPr/>
          </p:nvSpPr>
          <p:spPr>
            <a:xfrm>
              <a:off x="166824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Oval 464"/>
            <p:cNvSpPr>
              <a:spLocks noChangeAspect="1"/>
            </p:cNvSpPr>
            <p:nvPr/>
          </p:nvSpPr>
          <p:spPr>
            <a:xfrm>
              <a:off x="202656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6" name="Straight Connector 465"/>
            <p:cNvCxnSpPr>
              <a:stCxn id="464" idx="6"/>
              <a:endCxn id="465" idx="2"/>
            </p:cNvCxnSpPr>
            <p:nvPr/>
          </p:nvCxnSpPr>
          <p:spPr>
            <a:xfrm>
              <a:off x="1805400" y="517398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7" name="Oval 466"/>
            <p:cNvSpPr>
              <a:spLocks noChangeAspect="1"/>
            </p:cNvSpPr>
            <p:nvPr/>
          </p:nvSpPr>
          <p:spPr>
            <a:xfrm>
              <a:off x="166824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Oval 467"/>
            <p:cNvSpPr>
              <a:spLocks noChangeAspect="1"/>
            </p:cNvSpPr>
            <p:nvPr/>
          </p:nvSpPr>
          <p:spPr>
            <a:xfrm>
              <a:off x="202656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9" name="Straight Connector 468"/>
            <p:cNvCxnSpPr>
              <a:stCxn id="467" idx="6"/>
              <a:endCxn id="468" idx="2"/>
            </p:cNvCxnSpPr>
            <p:nvPr/>
          </p:nvCxnSpPr>
          <p:spPr>
            <a:xfrm>
              <a:off x="1805400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0" name="Oval 469"/>
            <p:cNvSpPr>
              <a:spLocks noChangeAspect="1"/>
            </p:cNvSpPr>
            <p:nvPr/>
          </p:nvSpPr>
          <p:spPr>
            <a:xfrm>
              <a:off x="166824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Oval 470"/>
            <p:cNvSpPr>
              <a:spLocks noChangeAspect="1"/>
            </p:cNvSpPr>
            <p:nvPr/>
          </p:nvSpPr>
          <p:spPr>
            <a:xfrm>
              <a:off x="202656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2" name="Straight Connector 471"/>
            <p:cNvCxnSpPr>
              <a:stCxn id="470" idx="6"/>
              <a:endCxn id="471" idx="2"/>
            </p:cNvCxnSpPr>
            <p:nvPr/>
          </p:nvCxnSpPr>
          <p:spPr>
            <a:xfrm>
              <a:off x="1805400" y="580626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3" name="Oval 472"/>
            <p:cNvSpPr>
              <a:spLocks noChangeAspect="1"/>
            </p:cNvSpPr>
            <p:nvPr/>
          </p:nvSpPr>
          <p:spPr>
            <a:xfrm>
              <a:off x="166824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Oval 473"/>
            <p:cNvSpPr>
              <a:spLocks noChangeAspect="1"/>
            </p:cNvSpPr>
            <p:nvPr/>
          </p:nvSpPr>
          <p:spPr>
            <a:xfrm>
              <a:off x="202656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5" name="Straight Connector 474"/>
            <p:cNvCxnSpPr>
              <a:stCxn id="473" idx="6"/>
              <a:endCxn id="474" idx="2"/>
            </p:cNvCxnSpPr>
            <p:nvPr/>
          </p:nvCxnSpPr>
          <p:spPr>
            <a:xfrm>
              <a:off x="1805400" y="612630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6" name="Straight Connector 475"/>
            <p:cNvCxnSpPr>
              <a:stCxn id="470" idx="2"/>
              <a:endCxn id="459" idx="6"/>
            </p:cNvCxnSpPr>
            <p:nvPr/>
          </p:nvCxnSpPr>
          <p:spPr>
            <a:xfrm flipH="1">
              <a:off x="1447800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7" name="Straight Connector 476"/>
            <p:cNvCxnSpPr>
              <a:stCxn id="473" idx="2"/>
              <a:endCxn id="462" idx="6"/>
            </p:cNvCxnSpPr>
            <p:nvPr/>
          </p:nvCxnSpPr>
          <p:spPr>
            <a:xfrm flipH="1">
              <a:off x="1447800" y="612630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8" name="Straight Connector 477"/>
            <p:cNvCxnSpPr>
              <a:stCxn id="454" idx="6"/>
              <a:endCxn id="467" idx="2"/>
            </p:cNvCxnSpPr>
            <p:nvPr/>
          </p:nvCxnSpPr>
          <p:spPr>
            <a:xfrm>
              <a:off x="1447800" y="549402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9" name="Straight Connector 478"/>
            <p:cNvCxnSpPr>
              <a:stCxn id="451" idx="6"/>
              <a:endCxn id="464" idx="2"/>
            </p:cNvCxnSpPr>
            <p:nvPr/>
          </p:nvCxnSpPr>
          <p:spPr>
            <a:xfrm>
              <a:off x="1447800" y="517398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0" name="Straight Connector 479"/>
            <p:cNvCxnSpPr>
              <a:stCxn id="454" idx="4"/>
              <a:endCxn id="459" idx="0"/>
            </p:cNvCxnSpPr>
            <p:nvPr/>
          </p:nvCxnSpPr>
          <p:spPr>
            <a:xfrm>
              <a:off x="137922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1" name="Straight Connector 480"/>
            <p:cNvCxnSpPr>
              <a:stCxn id="453" idx="4"/>
              <a:endCxn id="458" idx="0"/>
            </p:cNvCxnSpPr>
            <p:nvPr/>
          </p:nvCxnSpPr>
          <p:spPr>
            <a:xfrm>
              <a:off x="1019132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2" name="Straight Connector 481"/>
            <p:cNvCxnSpPr>
              <a:stCxn id="459" idx="4"/>
              <a:endCxn id="462" idx="0"/>
            </p:cNvCxnSpPr>
            <p:nvPr/>
          </p:nvCxnSpPr>
          <p:spPr>
            <a:xfrm>
              <a:off x="137922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3" name="Straight Connector 482"/>
            <p:cNvCxnSpPr>
              <a:stCxn id="458" idx="4"/>
              <a:endCxn id="461" idx="0"/>
            </p:cNvCxnSpPr>
            <p:nvPr/>
          </p:nvCxnSpPr>
          <p:spPr>
            <a:xfrm>
              <a:off x="1019132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4" name="Straight Connector 483"/>
            <p:cNvCxnSpPr>
              <a:stCxn id="464" idx="4"/>
              <a:endCxn id="467" idx="0"/>
            </p:cNvCxnSpPr>
            <p:nvPr/>
          </p:nvCxnSpPr>
          <p:spPr>
            <a:xfrm>
              <a:off x="173682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5" name="Straight Connector 484"/>
            <p:cNvCxnSpPr>
              <a:stCxn id="465" idx="4"/>
              <a:endCxn id="468" idx="0"/>
            </p:cNvCxnSpPr>
            <p:nvPr/>
          </p:nvCxnSpPr>
          <p:spPr>
            <a:xfrm>
              <a:off x="209514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6" name="Straight Connector 485"/>
            <p:cNvCxnSpPr>
              <a:stCxn id="468" idx="4"/>
              <a:endCxn id="471" idx="0"/>
            </p:cNvCxnSpPr>
            <p:nvPr/>
          </p:nvCxnSpPr>
          <p:spPr>
            <a:xfrm>
              <a:off x="209514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7" name="Straight Connector 486"/>
            <p:cNvCxnSpPr>
              <a:stCxn id="467" idx="4"/>
              <a:endCxn id="470" idx="0"/>
            </p:cNvCxnSpPr>
            <p:nvPr/>
          </p:nvCxnSpPr>
          <p:spPr>
            <a:xfrm>
              <a:off x="173682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8" name="Straight Connector 487"/>
            <p:cNvCxnSpPr>
              <a:stCxn id="471" idx="4"/>
              <a:endCxn id="474" idx="0"/>
            </p:cNvCxnSpPr>
            <p:nvPr/>
          </p:nvCxnSpPr>
          <p:spPr>
            <a:xfrm>
              <a:off x="209514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9" name="Straight Connector 488"/>
            <p:cNvCxnSpPr>
              <a:stCxn id="470" idx="4"/>
              <a:endCxn id="473" idx="0"/>
            </p:cNvCxnSpPr>
            <p:nvPr/>
          </p:nvCxnSpPr>
          <p:spPr>
            <a:xfrm>
              <a:off x="173682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74" name="Group 173"/>
          <p:cNvGrpSpPr/>
          <p:nvPr/>
        </p:nvGrpSpPr>
        <p:grpSpPr>
          <a:xfrm>
            <a:off x="1710267" y="3081866"/>
            <a:ext cx="1625600" cy="804334"/>
            <a:chOff x="1405467" y="4605866"/>
            <a:chExt cx="1625600" cy="804334"/>
          </a:xfrm>
        </p:grpSpPr>
        <p:sp>
          <p:nvSpPr>
            <p:cNvPr id="175" name="Rounded Rectangle 174"/>
            <p:cNvSpPr/>
            <p:nvPr/>
          </p:nvSpPr>
          <p:spPr>
            <a:xfrm>
              <a:off x="1405467" y="4605866"/>
              <a:ext cx="1625600" cy="8043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541666" y="4876800"/>
              <a:ext cx="1338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Primal Block</a:t>
              </a:r>
              <a:endParaRPr lang="en-US" sz="1600" dirty="0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689600" y="3089247"/>
            <a:ext cx="1625600" cy="804334"/>
            <a:chOff x="6223000" y="4715933"/>
            <a:chExt cx="1625600" cy="804334"/>
          </a:xfrm>
        </p:grpSpPr>
        <p:sp>
          <p:nvSpPr>
            <p:cNvPr id="181" name="Rounded Rectangle 180"/>
            <p:cNvSpPr/>
            <p:nvPr/>
          </p:nvSpPr>
          <p:spPr>
            <a:xfrm>
              <a:off x="6223000" y="4715933"/>
              <a:ext cx="1625600" cy="8043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477000" y="4979486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Dual Block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57600" y="1617133"/>
            <a:ext cx="1625600" cy="804334"/>
            <a:chOff x="3657600" y="1617133"/>
            <a:chExt cx="1625600" cy="804334"/>
          </a:xfrm>
        </p:grpSpPr>
        <p:sp>
          <p:nvSpPr>
            <p:cNvPr id="193" name="Rounded Rectangle 192"/>
            <p:cNvSpPr/>
            <p:nvPr/>
          </p:nvSpPr>
          <p:spPr>
            <a:xfrm>
              <a:off x="3657600" y="1617133"/>
              <a:ext cx="1625600" cy="8043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797377" y="1710258"/>
              <a:ext cx="13823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Constraint </a:t>
              </a:r>
              <a:br>
                <a:rPr lang="en-US" sz="1600" dirty="0" smtClean="0"/>
              </a:br>
              <a:r>
                <a:rPr lang="en-US" sz="1600" dirty="0" smtClean="0"/>
                <a:t>Management </a:t>
              </a:r>
              <a:endParaRPr lang="en-US" sz="1600" dirty="0"/>
            </a:p>
          </p:txBody>
        </p:sp>
      </p:grpSp>
      <p:cxnSp>
        <p:nvCxnSpPr>
          <p:cNvPr id="195" name="Straight Arrow Connector 194"/>
          <p:cNvCxnSpPr/>
          <p:nvPr/>
        </p:nvCxnSpPr>
        <p:spPr>
          <a:xfrm flipV="1">
            <a:off x="2667000" y="21336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5410200" y="21336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3429000" y="35052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99010" y="2238784"/>
            <a:ext cx="1334790" cy="504416"/>
            <a:chOff x="2399010" y="2238784"/>
            <a:chExt cx="1334790" cy="504416"/>
          </a:xfrm>
        </p:grpSpPr>
        <p:sp>
          <p:nvSpPr>
            <p:cNvPr id="204" name="TextBox 203"/>
            <p:cNvSpPr txBox="1"/>
            <p:nvPr/>
          </p:nvSpPr>
          <p:spPr>
            <a:xfrm rot="18924126">
              <a:off x="2399010" y="2238784"/>
              <a:ext cx="107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dirty="0" smtClean="0"/>
                <a:t>rimal point</a:t>
              </a:r>
              <a:endParaRPr lang="en-US" sz="1400" dirty="0"/>
            </a:p>
          </p:txBody>
        </p:sp>
        <p:pic>
          <p:nvPicPr>
            <p:cNvPr id="205" name="Picture 20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500" y="2489200"/>
              <a:ext cx="622300" cy="254000"/>
            </a:xfrm>
            <a:prstGeom prst="rect">
              <a:avLst/>
            </a:prstGeom>
          </p:spPr>
        </p:pic>
      </p:grpSp>
      <p:grpSp>
        <p:nvGrpSpPr>
          <p:cNvPr id="207" name="Group 206"/>
          <p:cNvGrpSpPr/>
          <p:nvPr/>
        </p:nvGrpSpPr>
        <p:grpSpPr>
          <a:xfrm>
            <a:off x="4028886" y="3200400"/>
            <a:ext cx="924114" cy="609600"/>
            <a:chOff x="3810000" y="5410200"/>
            <a:chExt cx="924114" cy="609600"/>
          </a:xfrm>
        </p:grpSpPr>
        <p:sp>
          <p:nvSpPr>
            <p:cNvPr id="208" name="TextBox 207"/>
            <p:cNvSpPr txBox="1"/>
            <p:nvPr/>
          </p:nvSpPr>
          <p:spPr>
            <a:xfrm>
              <a:off x="3810000" y="5712023"/>
              <a:ext cx="92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dual point</a:t>
              </a:r>
              <a:endParaRPr lang="en-US" sz="1400" dirty="0"/>
            </a:p>
          </p:txBody>
        </p:sp>
        <p:pic>
          <p:nvPicPr>
            <p:cNvPr id="209" name="Picture 208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2400" y="5410200"/>
              <a:ext cx="508000" cy="2032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478780" y="2175713"/>
            <a:ext cx="1159292" cy="554787"/>
            <a:chOff x="5478780" y="2175713"/>
            <a:chExt cx="1159292" cy="554787"/>
          </a:xfrm>
        </p:grpSpPr>
        <p:sp>
          <p:nvSpPr>
            <p:cNvPr id="211" name="TextBox 210"/>
            <p:cNvSpPr txBox="1"/>
            <p:nvPr/>
          </p:nvSpPr>
          <p:spPr>
            <a:xfrm rot="2393265">
              <a:off x="5478780" y="2175713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Tree Subset</a:t>
              </a:r>
              <a:endParaRPr lang="en-US" sz="14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2514600"/>
              <a:ext cx="393700" cy="215900"/>
            </a:xfrm>
            <a:prstGeom prst="rect">
              <a:avLst/>
            </a:prstGeom>
          </p:spPr>
        </p:pic>
      </p:grpSp>
      <p:sp>
        <p:nvSpPr>
          <p:cNvPr id="185" name="TextBox 184"/>
          <p:cNvSpPr txBox="1"/>
          <p:nvPr/>
        </p:nvSpPr>
        <p:spPr>
          <a:xfrm>
            <a:off x="8305800" y="5697354"/>
            <a:ext cx="263068" cy="258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grpSp>
        <p:nvGrpSpPr>
          <p:cNvPr id="192" name="Group 191"/>
          <p:cNvGrpSpPr/>
          <p:nvPr/>
        </p:nvGrpSpPr>
        <p:grpSpPr>
          <a:xfrm>
            <a:off x="6020321" y="5629977"/>
            <a:ext cx="536348" cy="481665"/>
            <a:chOff x="4953000" y="5105400"/>
            <a:chExt cx="1213168" cy="1089480"/>
          </a:xfrm>
        </p:grpSpPr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495300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53130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2" name="Straight Connector 241"/>
            <p:cNvCxnSpPr>
              <a:stCxn id="240" idx="6"/>
              <a:endCxn id="241" idx="2"/>
            </p:cNvCxnSpPr>
            <p:nvPr/>
          </p:nvCxnSpPr>
          <p:spPr>
            <a:xfrm>
              <a:off x="5090160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495300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53130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5" name="Straight Connector 244"/>
            <p:cNvCxnSpPr>
              <a:stCxn id="243" idx="6"/>
              <a:endCxn id="244" idx="2"/>
            </p:cNvCxnSpPr>
            <p:nvPr/>
          </p:nvCxnSpPr>
          <p:spPr>
            <a:xfrm>
              <a:off x="5090160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6" name="Straight Connector 245"/>
            <p:cNvCxnSpPr>
              <a:stCxn id="240" idx="4"/>
              <a:endCxn id="243" idx="0"/>
            </p:cNvCxnSpPr>
            <p:nvPr/>
          </p:nvCxnSpPr>
          <p:spPr>
            <a:xfrm>
              <a:off x="502158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495300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53130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9" name="Straight Connector 248"/>
            <p:cNvCxnSpPr>
              <a:stCxn id="247" idx="6"/>
              <a:endCxn id="248" idx="2"/>
            </p:cNvCxnSpPr>
            <p:nvPr/>
          </p:nvCxnSpPr>
          <p:spPr>
            <a:xfrm>
              <a:off x="5090160" y="580626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495300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53130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2" name="Straight Connector 251"/>
            <p:cNvCxnSpPr>
              <a:stCxn id="250" idx="6"/>
              <a:endCxn id="251" idx="2"/>
            </p:cNvCxnSpPr>
            <p:nvPr/>
          </p:nvCxnSpPr>
          <p:spPr>
            <a:xfrm>
              <a:off x="5090160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56706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602900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56706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602900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7" name="Straight Connector 256"/>
            <p:cNvCxnSpPr>
              <a:stCxn id="255" idx="6"/>
              <a:endCxn id="256" idx="2"/>
            </p:cNvCxnSpPr>
            <p:nvPr/>
          </p:nvCxnSpPr>
          <p:spPr>
            <a:xfrm>
              <a:off x="5807848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56706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602900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56706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602900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2" name="Straight Connector 261"/>
            <p:cNvCxnSpPr>
              <a:stCxn id="258" idx="2"/>
              <a:endCxn id="248" idx="6"/>
            </p:cNvCxnSpPr>
            <p:nvPr/>
          </p:nvCxnSpPr>
          <p:spPr>
            <a:xfrm flipH="1">
              <a:off x="5450248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3" name="Straight Connector 262"/>
            <p:cNvCxnSpPr>
              <a:stCxn id="241" idx="6"/>
              <a:endCxn id="253" idx="2"/>
            </p:cNvCxnSpPr>
            <p:nvPr/>
          </p:nvCxnSpPr>
          <p:spPr>
            <a:xfrm>
              <a:off x="5450248" y="517398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4" name="Straight Connector 263"/>
            <p:cNvCxnSpPr>
              <a:stCxn id="243" idx="4"/>
              <a:endCxn id="247" idx="0"/>
            </p:cNvCxnSpPr>
            <p:nvPr/>
          </p:nvCxnSpPr>
          <p:spPr>
            <a:xfrm>
              <a:off x="502158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5" name="Straight Connector 264"/>
            <p:cNvCxnSpPr>
              <a:stCxn id="248" idx="4"/>
              <a:endCxn id="251" idx="0"/>
            </p:cNvCxnSpPr>
            <p:nvPr/>
          </p:nvCxnSpPr>
          <p:spPr>
            <a:xfrm>
              <a:off x="538166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6" name="Straight Connector 265"/>
            <p:cNvCxnSpPr>
              <a:stCxn id="253" idx="4"/>
              <a:endCxn id="255" idx="0"/>
            </p:cNvCxnSpPr>
            <p:nvPr/>
          </p:nvCxnSpPr>
          <p:spPr>
            <a:xfrm>
              <a:off x="5739268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7" name="Straight Connector 266"/>
            <p:cNvCxnSpPr>
              <a:stCxn id="254" idx="4"/>
              <a:endCxn id="256" idx="0"/>
            </p:cNvCxnSpPr>
            <p:nvPr/>
          </p:nvCxnSpPr>
          <p:spPr>
            <a:xfrm>
              <a:off x="6097588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8" name="Straight Connector 267"/>
            <p:cNvCxnSpPr>
              <a:stCxn id="256" idx="4"/>
              <a:endCxn id="259" idx="0"/>
            </p:cNvCxnSpPr>
            <p:nvPr/>
          </p:nvCxnSpPr>
          <p:spPr>
            <a:xfrm>
              <a:off x="6097588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9" name="Straight Connector 268"/>
            <p:cNvCxnSpPr>
              <a:stCxn id="259" idx="4"/>
              <a:endCxn id="261" idx="0"/>
            </p:cNvCxnSpPr>
            <p:nvPr/>
          </p:nvCxnSpPr>
          <p:spPr>
            <a:xfrm>
              <a:off x="609758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70" name="Straight Connector 269"/>
            <p:cNvCxnSpPr>
              <a:stCxn id="258" idx="4"/>
              <a:endCxn id="260" idx="0"/>
            </p:cNvCxnSpPr>
            <p:nvPr/>
          </p:nvCxnSpPr>
          <p:spPr>
            <a:xfrm>
              <a:off x="573926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8" name="Group 197"/>
          <p:cNvGrpSpPr/>
          <p:nvPr/>
        </p:nvGrpSpPr>
        <p:grpSpPr>
          <a:xfrm>
            <a:off x="6828843" y="5629977"/>
            <a:ext cx="536348" cy="481665"/>
            <a:chOff x="6553200" y="5105400"/>
            <a:chExt cx="1213168" cy="1089480"/>
          </a:xfrm>
        </p:grpSpPr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55320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69132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0" name="Straight Connector 209"/>
            <p:cNvCxnSpPr>
              <a:stCxn id="203" idx="6"/>
              <a:endCxn id="206" idx="2"/>
            </p:cNvCxnSpPr>
            <p:nvPr/>
          </p:nvCxnSpPr>
          <p:spPr>
            <a:xfrm>
              <a:off x="6690360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655320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69132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4" name="Straight Connector 213"/>
            <p:cNvCxnSpPr>
              <a:stCxn id="212" idx="6"/>
              <a:endCxn id="213" idx="2"/>
            </p:cNvCxnSpPr>
            <p:nvPr/>
          </p:nvCxnSpPr>
          <p:spPr>
            <a:xfrm>
              <a:off x="6690360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5" name="Straight Connector 214"/>
            <p:cNvCxnSpPr>
              <a:stCxn id="206" idx="4"/>
              <a:endCxn id="213" idx="0"/>
            </p:cNvCxnSpPr>
            <p:nvPr/>
          </p:nvCxnSpPr>
          <p:spPr>
            <a:xfrm>
              <a:off x="6981868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655320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69132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655320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69132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0" name="Straight Connector 219"/>
            <p:cNvCxnSpPr>
              <a:stCxn id="218" idx="6"/>
              <a:endCxn id="219" idx="2"/>
            </p:cNvCxnSpPr>
            <p:nvPr/>
          </p:nvCxnSpPr>
          <p:spPr>
            <a:xfrm>
              <a:off x="6690360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72708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762920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3" name="Straight Connector 222"/>
            <p:cNvCxnSpPr>
              <a:stCxn id="221" idx="6"/>
              <a:endCxn id="222" idx="2"/>
            </p:cNvCxnSpPr>
            <p:nvPr/>
          </p:nvCxnSpPr>
          <p:spPr>
            <a:xfrm>
              <a:off x="7408048" y="517398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72708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>
              <a:off x="762920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6" name="Straight Connector 225"/>
            <p:cNvCxnSpPr>
              <a:stCxn id="224" idx="6"/>
              <a:endCxn id="225" idx="2"/>
            </p:cNvCxnSpPr>
            <p:nvPr/>
          </p:nvCxnSpPr>
          <p:spPr>
            <a:xfrm>
              <a:off x="7408048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7" name="Oval 226"/>
            <p:cNvSpPr>
              <a:spLocks noChangeAspect="1"/>
            </p:cNvSpPr>
            <p:nvPr/>
          </p:nvSpPr>
          <p:spPr>
            <a:xfrm>
              <a:off x="72708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>
              <a:off x="762920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9" name="Straight Connector 228"/>
            <p:cNvCxnSpPr>
              <a:stCxn id="227" idx="6"/>
              <a:endCxn id="228" idx="2"/>
            </p:cNvCxnSpPr>
            <p:nvPr/>
          </p:nvCxnSpPr>
          <p:spPr>
            <a:xfrm>
              <a:off x="7408048" y="580626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0" name="Oval 229"/>
            <p:cNvSpPr>
              <a:spLocks noChangeAspect="1"/>
            </p:cNvSpPr>
            <p:nvPr/>
          </p:nvSpPr>
          <p:spPr>
            <a:xfrm>
              <a:off x="72708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762920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2" name="Straight Connector 231"/>
            <p:cNvCxnSpPr>
              <a:stCxn id="230" idx="6"/>
              <a:endCxn id="231" idx="2"/>
            </p:cNvCxnSpPr>
            <p:nvPr/>
          </p:nvCxnSpPr>
          <p:spPr>
            <a:xfrm>
              <a:off x="7408048" y="612630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3" name="Straight Connector 232"/>
            <p:cNvCxnSpPr>
              <a:stCxn id="227" idx="2"/>
              <a:endCxn id="217" idx="6"/>
            </p:cNvCxnSpPr>
            <p:nvPr/>
          </p:nvCxnSpPr>
          <p:spPr>
            <a:xfrm flipH="1">
              <a:off x="7050448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4" name="Straight Connector 233"/>
            <p:cNvCxnSpPr>
              <a:stCxn id="230" idx="2"/>
              <a:endCxn id="219" idx="6"/>
            </p:cNvCxnSpPr>
            <p:nvPr/>
          </p:nvCxnSpPr>
          <p:spPr>
            <a:xfrm flipH="1">
              <a:off x="7050448" y="612630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5" name="Straight Connector 234"/>
            <p:cNvCxnSpPr>
              <a:stCxn id="213" idx="4"/>
              <a:endCxn id="217" idx="0"/>
            </p:cNvCxnSpPr>
            <p:nvPr/>
          </p:nvCxnSpPr>
          <p:spPr>
            <a:xfrm>
              <a:off x="6981868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6" name="Straight Connector 235"/>
            <p:cNvCxnSpPr>
              <a:stCxn id="212" idx="4"/>
              <a:endCxn id="216" idx="0"/>
            </p:cNvCxnSpPr>
            <p:nvPr/>
          </p:nvCxnSpPr>
          <p:spPr>
            <a:xfrm>
              <a:off x="662178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7" name="Straight Connector 236"/>
            <p:cNvCxnSpPr>
              <a:stCxn id="217" idx="4"/>
              <a:endCxn id="219" idx="0"/>
            </p:cNvCxnSpPr>
            <p:nvPr/>
          </p:nvCxnSpPr>
          <p:spPr>
            <a:xfrm>
              <a:off x="698186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8" name="Straight Connector 237"/>
            <p:cNvCxnSpPr>
              <a:stCxn id="221" idx="4"/>
              <a:endCxn id="224" idx="0"/>
            </p:cNvCxnSpPr>
            <p:nvPr/>
          </p:nvCxnSpPr>
          <p:spPr>
            <a:xfrm>
              <a:off x="7339468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9" name="Straight Connector 238"/>
            <p:cNvCxnSpPr>
              <a:stCxn id="224" idx="4"/>
              <a:endCxn id="227" idx="0"/>
            </p:cNvCxnSpPr>
            <p:nvPr/>
          </p:nvCxnSpPr>
          <p:spPr>
            <a:xfrm>
              <a:off x="7339468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99" name="Double Brace 198"/>
          <p:cNvSpPr/>
          <p:nvPr/>
        </p:nvSpPr>
        <p:spPr bwMode="auto">
          <a:xfrm>
            <a:off x="5867400" y="5562600"/>
            <a:ext cx="2895600" cy="640080"/>
          </a:xfrm>
          <a:prstGeom prst="brace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626752" y="5697354"/>
            <a:ext cx="132048" cy="258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,</a:t>
            </a:r>
            <a:endParaRPr lang="en-US" sz="3200" dirty="0"/>
          </a:p>
        </p:txBody>
      </p:sp>
      <p:sp>
        <p:nvSpPr>
          <p:cNvPr id="338" name="TextBox 337"/>
          <p:cNvSpPr txBox="1"/>
          <p:nvPr/>
        </p:nvSpPr>
        <p:spPr>
          <a:xfrm>
            <a:off x="7411752" y="5715000"/>
            <a:ext cx="132048" cy="258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,</a:t>
            </a:r>
            <a:endParaRPr lang="en-US" sz="32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620000" y="5638800"/>
            <a:ext cx="539651" cy="484631"/>
            <a:chOff x="3657600" y="5334000"/>
            <a:chExt cx="1213168" cy="1089480"/>
          </a:xfrm>
        </p:grpSpPr>
        <p:sp>
          <p:nvSpPr>
            <p:cNvPr id="340" name="Oval 339"/>
            <p:cNvSpPr>
              <a:spLocks noChangeAspect="1"/>
            </p:cNvSpPr>
            <p:nvPr/>
          </p:nvSpPr>
          <p:spPr>
            <a:xfrm>
              <a:off x="3657600" y="5334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Oval 340"/>
            <p:cNvSpPr>
              <a:spLocks noChangeAspect="1"/>
            </p:cNvSpPr>
            <p:nvPr/>
          </p:nvSpPr>
          <p:spPr>
            <a:xfrm>
              <a:off x="4017688" y="5334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2" name="Straight Connector 341"/>
            <p:cNvCxnSpPr>
              <a:stCxn id="340" idx="6"/>
              <a:endCxn id="341" idx="2"/>
            </p:cNvCxnSpPr>
            <p:nvPr/>
          </p:nvCxnSpPr>
          <p:spPr>
            <a:xfrm>
              <a:off x="3794760" y="54025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43" name="Oval 342"/>
            <p:cNvSpPr>
              <a:spLocks noChangeAspect="1"/>
            </p:cNvSpPr>
            <p:nvPr/>
          </p:nvSpPr>
          <p:spPr>
            <a:xfrm>
              <a:off x="3657600" y="56540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Oval 343"/>
            <p:cNvSpPr>
              <a:spLocks noChangeAspect="1"/>
            </p:cNvSpPr>
            <p:nvPr/>
          </p:nvSpPr>
          <p:spPr>
            <a:xfrm>
              <a:off x="4017688" y="56540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6" name="Straight Connector 345"/>
            <p:cNvCxnSpPr>
              <a:stCxn id="340" idx="4"/>
              <a:endCxn id="343" idx="0"/>
            </p:cNvCxnSpPr>
            <p:nvPr/>
          </p:nvCxnSpPr>
          <p:spPr>
            <a:xfrm>
              <a:off x="3726180" y="54711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7" name="Straight Connector 346"/>
            <p:cNvCxnSpPr>
              <a:stCxn id="341" idx="4"/>
              <a:endCxn id="344" idx="0"/>
            </p:cNvCxnSpPr>
            <p:nvPr/>
          </p:nvCxnSpPr>
          <p:spPr>
            <a:xfrm>
              <a:off x="4086268" y="54711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48" name="Oval 347"/>
            <p:cNvSpPr>
              <a:spLocks noChangeAspect="1"/>
            </p:cNvSpPr>
            <p:nvPr/>
          </p:nvSpPr>
          <p:spPr>
            <a:xfrm>
              <a:off x="3657600" y="59662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Oval 348"/>
            <p:cNvSpPr>
              <a:spLocks noChangeAspect="1"/>
            </p:cNvSpPr>
            <p:nvPr/>
          </p:nvSpPr>
          <p:spPr>
            <a:xfrm>
              <a:off x="4017688" y="59662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Oval 350"/>
            <p:cNvSpPr>
              <a:spLocks noChangeAspect="1"/>
            </p:cNvSpPr>
            <p:nvPr/>
          </p:nvSpPr>
          <p:spPr>
            <a:xfrm>
              <a:off x="3657600" y="62863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Oval 351"/>
            <p:cNvSpPr>
              <a:spLocks noChangeAspect="1"/>
            </p:cNvSpPr>
            <p:nvPr/>
          </p:nvSpPr>
          <p:spPr>
            <a:xfrm>
              <a:off x="4017688" y="62863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3" name="Straight Connector 352"/>
            <p:cNvCxnSpPr>
              <a:stCxn id="351" idx="6"/>
              <a:endCxn id="352" idx="2"/>
            </p:cNvCxnSpPr>
            <p:nvPr/>
          </p:nvCxnSpPr>
          <p:spPr>
            <a:xfrm>
              <a:off x="3794760" y="63549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54" name="Oval 353"/>
            <p:cNvSpPr>
              <a:spLocks noChangeAspect="1"/>
            </p:cNvSpPr>
            <p:nvPr/>
          </p:nvSpPr>
          <p:spPr>
            <a:xfrm>
              <a:off x="4375288" y="5334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Oval 354"/>
            <p:cNvSpPr>
              <a:spLocks noChangeAspect="1"/>
            </p:cNvSpPr>
            <p:nvPr/>
          </p:nvSpPr>
          <p:spPr>
            <a:xfrm>
              <a:off x="4733608" y="5334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Oval 356"/>
            <p:cNvSpPr>
              <a:spLocks noChangeAspect="1"/>
            </p:cNvSpPr>
            <p:nvPr/>
          </p:nvSpPr>
          <p:spPr>
            <a:xfrm>
              <a:off x="4375288" y="56540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Oval 357"/>
            <p:cNvSpPr>
              <a:spLocks noChangeAspect="1"/>
            </p:cNvSpPr>
            <p:nvPr/>
          </p:nvSpPr>
          <p:spPr>
            <a:xfrm>
              <a:off x="4733608" y="56540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9" name="Straight Connector 358"/>
            <p:cNvCxnSpPr>
              <a:stCxn id="357" idx="6"/>
              <a:endCxn id="358" idx="2"/>
            </p:cNvCxnSpPr>
            <p:nvPr/>
          </p:nvCxnSpPr>
          <p:spPr>
            <a:xfrm>
              <a:off x="4512448" y="57226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60" name="Oval 359"/>
            <p:cNvSpPr>
              <a:spLocks noChangeAspect="1"/>
            </p:cNvSpPr>
            <p:nvPr/>
          </p:nvSpPr>
          <p:spPr>
            <a:xfrm>
              <a:off x="4375288" y="59662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Oval 360"/>
            <p:cNvSpPr>
              <a:spLocks noChangeAspect="1"/>
            </p:cNvSpPr>
            <p:nvPr/>
          </p:nvSpPr>
          <p:spPr>
            <a:xfrm>
              <a:off x="4733608" y="59662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2" name="Straight Connector 361"/>
            <p:cNvCxnSpPr>
              <a:stCxn id="360" idx="6"/>
              <a:endCxn id="361" idx="2"/>
            </p:cNvCxnSpPr>
            <p:nvPr/>
          </p:nvCxnSpPr>
          <p:spPr>
            <a:xfrm>
              <a:off x="4512448" y="603486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63" name="Oval 362"/>
            <p:cNvSpPr>
              <a:spLocks noChangeAspect="1"/>
            </p:cNvSpPr>
            <p:nvPr/>
          </p:nvSpPr>
          <p:spPr>
            <a:xfrm>
              <a:off x="4375288" y="62863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Oval 363"/>
            <p:cNvSpPr>
              <a:spLocks noChangeAspect="1"/>
            </p:cNvSpPr>
            <p:nvPr/>
          </p:nvSpPr>
          <p:spPr>
            <a:xfrm>
              <a:off x="4733608" y="62863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7" name="Straight Connector 366"/>
            <p:cNvCxnSpPr>
              <a:stCxn id="363" idx="2"/>
              <a:endCxn id="352" idx="6"/>
            </p:cNvCxnSpPr>
            <p:nvPr/>
          </p:nvCxnSpPr>
          <p:spPr>
            <a:xfrm flipH="1">
              <a:off x="4154848" y="635490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8" name="Straight Connector 367"/>
            <p:cNvCxnSpPr>
              <a:stCxn id="344" idx="6"/>
              <a:endCxn id="357" idx="2"/>
            </p:cNvCxnSpPr>
            <p:nvPr/>
          </p:nvCxnSpPr>
          <p:spPr>
            <a:xfrm>
              <a:off x="4154848" y="572262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2" name="Straight Connector 371"/>
            <p:cNvCxnSpPr>
              <a:stCxn id="349" idx="4"/>
              <a:endCxn id="352" idx="0"/>
            </p:cNvCxnSpPr>
            <p:nvPr/>
          </p:nvCxnSpPr>
          <p:spPr>
            <a:xfrm>
              <a:off x="4086268" y="61034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3" name="Straight Connector 372"/>
            <p:cNvCxnSpPr>
              <a:stCxn id="348" idx="4"/>
              <a:endCxn id="351" idx="0"/>
            </p:cNvCxnSpPr>
            <p:nvPr/>
          </p:nvCxnSpPr>
          <p:spPr>
            <a:xfrm>
              <a:off x="3726180" y="61034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4" name="Straight Connector 373"/>
            <p:cNvCxnSpPr>
              <a:stCxn id="354" idx="4"/>
              <a:endCxn id="357" idx="0"/>
            </p:cNvCxnSpPr>
            <p:nvPr/>
          </p:nvCxnSpPr>
          <p:spPr>
            <a:xfrm>
              <a:off x="4443868" y="54711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5" name="Straight Connector 374"/>
            <p:cNvCxnSpPr>
              <a:stCxn id="355" idx="4"/>
              <a:endCxn id="358" idx="0"/>
            </p:cNvCxnSpPr>
            <p:nvPr/>
          </p:nvCxnSpPr>
          <p:spPr>
            <a:xfrm>
              <a:off x="4802188" y="54711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6" name="Straight Connector 375"/>
            <p:cNvCxnSpPr>
              <a:stCxn id="358" idx="4"/>
              <a:endCxn id="361" idx="0"/>
            </p:cNvCxnSpPr>
            <p:nvPr/>
          </p:nvCxnSpPr>
          <p:spPr>
            <a:xfrm>
              <a:off x="4802188" y="57912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8" name="Straight Connector 377"/>
            <p:cNvCxnSpPr>
              <a:stCxn id="361" idx="4"/>
              <a:endCxn id="364" idx="0"/>
            </p:cNvCxnSpPr>
            <p:nvPr/>
          </p:nvCxnSpPr>
          <p:spPr>
            <a:xfrm>
              <a:off x="4802188" y="61034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9" name="Straight Connector 378"/>
            <p:cNvCxnSpPr>
              <a:stCxn id="360" idx="4"/>
              <a:endCxn id="363" idx="0"/>
            </p:cNvCxnSpPr>
            <p:nvPr/>
          </p:nvCxnSpPr>
          <p:spPr>
            <a:xfrm>
              <a:off x="4443868" y="61034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412" name="Cross 411"/>
          <p:cNvSpPr>
            <a:spLocks noChangeAspect="1"/>
          </p:cNvSpPr>
          <p:nvPr/>
        </p:nvSpPr>
        <p:spPr bwMode="auto">
          <a:xfrm>
            <a:off x="2286000" y="5638800"/>
            <a:ext cx="381000" cy="381000"/>
          </a:xfrm>
          <a:prstGeom prst="plus">
            <a:avLst>
              <a:gd name="adj" fmla="val 458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14" name="Group 413"/>
          <p:cNvGrpSpPr/>
          <p:nvPr/>
        </p:nvGrpSpPr>
        <p:grpSpPr>
          <a:xfrm>
            <a:off x="2895600" y="5257800"/>
            <a:ext cx="1213168" cy="1089480"/>
            <a:chOff x="4953000" y="5105400"/>
            <a:chExt cx="1213168" cy="1089480"/>
          </a:xfrm>
        </p:grpSpPr>
        <p:sp>
          <p:nvSpPr>
            <p:cNvPr id="415" name="Oval 414"/>
            <p:cNvSpPr>
              <a:spLocks noChangeAspect="1"/>
            </p:cNvSpPr>
            <p:nvPr/>
          </p:nvSpPr>
          <p:spPr>
            <a:xfrm>
              <a:off x="495300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Oval 415"/>
            <p:cNvSpPr>
              <a:spLocks noChangeAspect="1"/>
            </p:cNvSpPr>
            <p:nvPr/>
          </p:nvSpPr>
          <p:spPr>
            <a:xfrm>
              <a:off x="53130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7" name="Straight Connector 416"/>
            <p:cNvCxnSpPr>
              <a:stCxn id="415" idx="6"/>
              <a:endCxn id="416" idx="2"/>
            </p:cNvCxnSpPr>
            <p:nvPr/>
          </p:nvCxnSpPr>
          <p:spPr>
            <a:xfrm>
              <a:off x="5090160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8" name="Oval 417"/>
            <p:cNvSpPr>
              <a:spLocks noChangeAspect="1"/>
            </p:cNvSpPr>
            <p:nvPr/>
          </p:nvSpPr>
          <p:spPr>
            <a:xfrm>
              <a:off x="495300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Oval 418"/>
            <p:cNvSpPr>
              <a:spLocks noChangeAspect="1"/>
            </p:cNvSpPr>
            <p:nvPr/>
          </p:nvSpPr>
          <p:spPr>
            <a:xfrm>
              <a:off x="53130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0" name="Straight Connector 419"/>
            <p:cNvCxnSpPr>
              <a:stCxn id="418" idx="6"/>
              <a:endCxn id="419" idx="2"/>
            </p:cNvCxnSpPr>
            <p:nvPr/>
          </p:nvCxnSpPr>
          <p:spPr>
            <a:xfrm>
              <a:off x="5090160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1" name="Straight Connector 420"/>
            <p:cNvCxnSpPr>
              <a:stCxn id="415" idx="4"/>
              <a:endCxn id="418" idx="0"/>
            </p:cNvCxnSpPr>
            <p:nvPr/>
          </p:nvCxnSpPr>
          <p:spPr>
            <a:xfrm>
              <a:off x="502158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22" name="Oval 421"/>
            <p:cNvSpPr>
              <a:spLocks noChangeAspect="1"/>
            </p:cNvSpPr>
            <p:nvPr/>
          </p:nvSpPr>
          <p:spPr>
            <a:xfrm>
              <a:off x="495300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Oval 422"/>
            <p:cNvSpPr>
              <a:spLocks noChangeAspect="1"/>
            </p:cNvSpPr>
            <p:nvPr/>
          </p:nvSpPr>
          <p:spPr>
            <a:xfrm>
              <a:off x="53130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4" name="Straight Connector 423"/>
            <p:cNvCxnSpPr>
              <a:stCxn id="422" idx="6"/>
              <a:endCxn id="423" idx="2"/>
            </p:cNvCxnSpPr>
            <p:nvPr/>
          </p:nvCxnSpPr>
          <p:spPr>
            <a:xfrm>
              <a:off x="5090160" y="580626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25" name="Oval 424"/>
            <p:cNvSpPr>
              <a:spLocks noChangeAspect="1"/>
            </p:cNvSpPr>
            <p:nvPr/>
          </p:nvSpPr>
          <p:spPr>
            <a:xfrm>
              <a:off x="495300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Oval 425"/>
            <p:cNvSpPr>
              <a:spLocks noChangeAspect="1"/>
            </p:cNvSpPr>
            <p:nvPr/>
          </p:nvSpPr>
          <p:spPr>
            <a:xfrm>
              <a:off x="53130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7" name="Straight Connector 426"/>
            <p:cNvCxnSpPr>
              <a:stCxn id="425" idx="6"/>
              <a:endCxn id="426" idx="2"/>
            </p:cNvCxnSpPr>
            <p:nvPr/>
          </p:nvCxnSpPr>
          <p:spPr>
            <a:xfrm>
              <a:off x="5090160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28" name="Oval 427"/>
            <p:cNvSpPr>
              <a:spLocks noChangeAspect="1"/>
            </p:cNvSpPr>
            <p:nvPr/>
          </p:nvSpPr>
          <p:spPr>
            <a:xfrm>
              <a:off x="56706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9" name="Oval 428"/>
            <p:cNvSpPr>
              <a:spLocks noChangeAspect="1"/>
            </p:cNvSpPr>
            <p:nvPr/>
          </p:nvSpPr>
          <p:spPr>
            <a:xfrm>
              <a:off x="602900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" name="Oval 429"/>
            <p:cNvSpPr>
              <a:spLocks noChangeAspect="1"/>
            </p:cNvSpPr>
            <p:nvPr/>
          </p:nvSpPr>
          <p:spPr>
            <a:xfrm>
              <a:off x="56706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1" name="Oval 430"/>
            <p:cNvSpPr>
              <a:spLocks noChangeAspect="1"/>
            </p:cNvSpPr>
            <p:nvPr/>
          </p:nvSpPr>
          <p:spPr>
            <a:xfrm>
              <a:off x="602900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2" name="Straight Connector 431"/>
            <p:cNvCxnSpPr>
              <a:stCxn id="430" idx="6"/>
              <a:endCxn id="431" idx="2"/>
            </p:cNvCxnSpPr>
            <p:nvPr/>
          </p:nvCxnSpPr>
          <p:spPr>
            <a:xfrm>
              <a:off x="5807848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33" name="Oval 432"/>
            <p:cNvSpPr>
              <a:spLocks noChangeAspect="1"/>
            </p:cNvSpPr>
            <p:nvPr/>
          </p:nvSpPr>
          <p:spPr>
            <a:xfrm>
              <a:off x="56706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4" name="Oval 433"/>
            <p:cNvSpPr>
              <a:spLocks noChangeAspect="1"/>
            </p:cNvSpPr>
            <p:nvPr/>
          </p:nvSpPr>
          <p:spPr>
            <a:xfrm>
              <a:off x="602900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Oval 434"/>
            <p:cNvSpPr>
              <a:spLocks noChangeAspect="1"/>
            </p:cNvSpPr>
            <p:nvPr/>
          </p:nvSpPr>
          <p:spPr>
            <a:xfrm>
              <a:off x="56706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Oval 435"/>
            <p:cNvSpPr>
              <a:spLocks noChangeAspect="1"/>
            </p:cNvSpPr>
            <p:nvPr/>
          </p:nvSpPr>
          <p:spPr>
            <a:xfrm>
              <a:off x="602900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7" name="Straight Connector 436"/>
            <p:cNvCxnSpPr>
              <a:stCxn id="433" idx="2"/>
              <a:endCxn id="423" idx="6"/>
            </p:cNvCxnSpPr>
            <p:nvPr/>
          </p:nvCxnSpPr>
          <p:spPr>
            <a:xfrm flipH="1">
              <a:off x="5450248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8" name="Straight Connector 437"/>
            <p:cNvCxnSpPr>
              <a:stCxn id="416" idx="6"/>
              <a:endCxn id="428" idx="2"/>
            </p:cNvCxnSpPr>
            <p:nvPr/>
          </p:nvCxnSpPr>
          <p:spPr>
            <a:xfrm>
              <a:off x="5450248" y="517398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9" name="Straight Connector 438"/>
            <p:cNvCxnSpPr>
              <a:stCxn id="418" idx="4"/>
              <a:endCxn id="422" idx="0"/>
            </p:cNvCxnSpPr>
            <p:nvPr/>
          </p:nvCxnSpPr>
          <p:spPr>
            <a:xfrm>
              <a:off x="502158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0" name="Straight Connector 439"/>
            <p:cNvCxnSpPr>
              <a:stCxn id="423" idx="4"/>
              <a:endCxn id="426" idx="0"/>
            </p:cNvCxnSpPr>
            <p:nvPr/>
          </p:nvCxnSpPr>
          <p:spPr>
            <a:xfrm>
              <a:off x="538166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1" name="Straight Connector 440"/>
            <p:cNvCxnSpPr>
              <a:stCxn id="428" idx="4"/>
              <a:endCxn id="430" idx="0"/>
            </p:cNvCxnSpPr>
            <p:nvPr/>
          </p:nvCxnSpPr>
          <p:spPr>
            <a:xfrm>
              <a:off x="5739268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2" name="Straight Connector 441"/>
            <p:cNvCxnSpPr>
              <a:stCxn id="429" idx="4"/>
              <a:endCxn id="431" idx="0"/>
            </p:cNvCxnSpPr>
            <p:nvPr/>
          </p:nvCxnSpPr>
          <p:spPr>
            <a:xfrm>
              <a:off x="6097588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3" name="Straight Connector 442"/>
            <p:cNvCxnSpPr>
              <a:stCxn id="431" idx="4"/>
              <a:endCxn id="434" idx="0"/>
            </p:cNvCxnSpPr>
            <p:nvPr/>
          </p:nvCxnSpPr>
          <p:spPr>
            <a:xfrm>
              <a:off x="6097588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4" name="Straight Connector 443"/>
            <p:cNvCxnSpPr>
              <a:stCxn id="434" idx="4"/>
              <a:endCxn id="436" idx="0"/>
            </p:cNvCxnSpPr>
            <p:nvPr/>
          </p:nvCxnSpPr>
          <p:spPr>
            <a:xfrm>
              <a:off x="609758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5" name="Straight Connector 444"/>
            <p:cNvCxnSpPr>
              <a:stCxn id="433" idx="4"/>
              <a:endCxn id="435" idx="0"/>
            </p:cNvCxnSpPr>
            <p:nvPr/>
          </p:nvCxnSpPr>
          <p:spPr>
            <a:xfrm>
              <a:off x="5739268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192360"/>
            <a:ext cx="3086100" cy="673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6980" y="4182840"/>
            <a:ext cx="139700" cy="55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200" y="4230460"/>
            <a:ext cx="1905000" cy="4064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191000" y="5257800"/>
            <a:ext cx="1676400" cy="1097279"/>
            <a:chOff x="4114800" y="5257800"/>
            <a:chExt cx="1676400" cy="1097279"/>
          </a:xfrm>
        </p:grpSpPr>
        <p:grpSp>
          <p:nvGrpSpPr>
            <p:cNvPr id="448" name="Group 447"/>
            <p:cNvGrpSpPr>
              <a:grpSpLocks noChangeAspect="1"/>
            </p:cNvGrpSpPr>
            <p:nvPr/>
          </p:nvGrpSpPr>
          <p:grpSpPr>
            <a:xfrm>
              <a:off x="4569347" y="5257800"/>
              <a:ext cx="1221853" cy="1097279"/>
              <a:chOff x="3657600" y="5334000"/>
              <a:chExt cx="1213168" cy="1089480"/>
            </a:xfrm>
          </p:grpSpPr>
          <p:sp>
            <p:nvSpPr>
              <p:cNvPr id="490" name="Oval 489"/>
              <p:cNvSpPr>
                <a:spLocks noChangeAspect="1"/>
              </p:cNvSpPr>
              <p:nvPr/>
            </p:nvSpPr>
            <p:spPr>
              <a:xfrm>
                <a:off x="3657600" y="53340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1" name="Oval 490"/>
              <p:cNvSpPr>
                <a:spLocks noChangeAspect="1"/>
              </p:cNvSpPr>
              <p:nvPr/>
            </p:nvSpPr>
            <p:spPr>
              <a:xfrm>
                <a:off x="4017688" y="53340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96" name="Straight Connector 495"/>
              <p:cNvCxnSpPr>
                <a:stCxn id="490" idx="6"/>
                <a:endCxn id="491" idx="2"/>
              </p:cNvCxnSpPr>
              <p:nvPr/>
            </p:nvCxnSpPr>
            <p:spPr>
              <a:xfrm>
                <a:off x="3794760" y="540258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97" name="Oval 496"/>
              <p:cNvSpPr>
                <a:spLocks noChangeAspect="1"/>
              </p:cNvSpPr>
              <p:nvPr/>
            </p:nvSpPr>
            <p:spPr>
              <a:xfrm>
                <a:off x="3657600" y="56540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8" name="Oval 497"/>
              <p:cNvSpPr>
                <a:spLocks noChangeAspect="1"/>
              </p:cNvSpPr>
              <p:nvPr/>
            </p:nvSpPr>
            <p:spPr>
              <a:xfrm>
                <a:off x="4017688" y="56540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92" name="Straight Connector 591"/>
              <p:cNvCxnSpPr>
                <a:stCxn id="490" idx="4"/>
                <a:endCxn id="497" idx="0"/>
              </p:cNvCxnSpPr>
              <p:nvPr/>
            </p:nvCxnSpPr>
            <p:spPr>
              <a:xfrm>
                <a:off x="3726180" y="54711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3" name="Straight Connector 592"/>
              <p:cNvCxnSpPr>
                <a:stCxn id="491" idx="4"/>
                <a:endCxn id="498" idx="0"/>
              </p:cNvCxnSpPr>
              <p:nvPr/>
            </p:nvCxnSpPr>
            <p:spPr>
              <a:xfrm>
                <a:off x="4086268" y="54711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94" name="Oval 593"/>
              <p:cNvSpPr>
                <a:spLocks noChangeAspect="1"/>
              </p:cNvSpPr>
              <p:nvPr/>
            </p:nvSpPr>
            <p:spPr>
              <a:xfrm>
                <a:off x="3657600" y="59662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7" name="Oval 596"/>
              <p:cNvSpPr>
                <a:spLocks noChangeAspect="1"/>
              </p:cNvSpPr>
              <p:nvPr/>
            </p:nvSpPr>
            <p:spPr>
              <a:xfrm>
                <a:off x="4017688" y="59662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8" name="Oval 597"/>
              <p:cNvSpPr>
                <a:spLocks noChangeAspect="1"/>
              </p:cNvSpPr>
              <p:nvPr/>
            </p:nvSpPr>
            <p:spPr>
              <a:xfrm>
                <a:off x="3657600" y="62863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9" name="Oval 598"/>
              <p:cNvSpPr>
                <a:spLocks noChangeAspect="1"/>
              </p:cNvSpPr>
              <p:nvPr/>
            </p:nvSpPr>
            <p:spPr>
              <a:xfrm>
                <a:off x="4017688" y="62863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0" name="Straight Connector 599"/>
              <p:cNvCxnSpPr>
                <a:stCxn id="598" idx="6"/>
                <a:endCxn id="599" idx="2"/>
              </p:cNvCxnSpPr>
              <p:nvPr/>
            </p:nvCxnSpPr>
            <p:spPr>
              <a:xfrm>
                <a:off x="3794760" y="635490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01" name="Oval 600"/>
              <p:cNvSpPr>
                <a:spLocks noChangeAspect="1"/>
              </p:cNvSpPr>
              <p:nvPr/>
            </p:nvSpPr>
            <p:spPr>
              <a:xfrm>
                <a:off x="4375288" y="53340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2" name="Oval 601"/>
              <p:cNvSpPr>
                <a:spLocks noChangeAspect="1"/>
              </p:cNvSpPr>
              <p:nvPr/>
            </p:nvSpPr>
            <p:spPr>
              <a:xfrm>
                <a:off x="4733608" y="53340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3" name="Oval 602"/>
              <p:cNvSpPr>
                <a:spLocks noChangeAspect="1"/>
              </p:cNvSpPr>
              <p:nvPr/>
            </p:nvSpPr>
            <p:spPr>
              <a:xfrm>
                <a:off x="4375288" y="56540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4" name="Oval 603"/>
              <p:cNvSpPr>
                <a:spLocks noChangeAspect="1"/>
              </p:cNvSpPr>
              <p:nvPr/>
            </p:nvSpPr>
            <p:spPr>
              <a:xfrm>
                <a:off x="4733608" y="56540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5" name="Straight Connector 604"/>
              <p:cNvCxnSpPr>
                <a:stCxn id="603" idx="6"/>
                <a:endCxn id="604" idx="2"/>
              </p:cNvCxnSpPr>
              <p:nvPr/>
            </p:nvCxnSpPr>
            <p:spPr>
              <a:xfrm>
                <a:off x="4512448" y="572262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06" name="Oval 605"/>
              <p:cNvSpPr>
                <a:spLocks noChangeAspect="1"/>
              </p:cNvSpPr>
              <p:nvPr/>
            </p:nvSpPr>
            <p:spPr>
              <a:xfrm>
                <a:off x="4375288" y="59662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7" name="Oval 606"/>
              <p:cNvSpPr>
                <a:spLocks noChangeAspect="1"/>
              </p:cNvSpPr>
              <p:nvPr/>
            </p:nvSpPr>
            <p:spPr>
              <a:xfrm>
                <a:off x="4733608" y="59662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8" name="Straight Connector 607"/>
              <p:cNvCxnSpPr>
                <a:stCxn id="606" idx="6"/>
                <a:endCxn id="607" idx="2"/>
              </p:cNvCxnSpPr>
              <p:nvPr/>
            </p:nvCxnSpPr>
            <p:spPr>
              <a:xfrm>
                <a:off x="4512448" y="603486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09" name="Oval 608"/>
              <p:cNvSpPr>
                <a:spLocks noChangeAspect="1"/>
              </p:cNvSpPr>
              <p:nvPr/>
            </p:nvSpPr>
            <p:spPr>
              <a:xfrm>
                <a:off x="4375288" y="62863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0" name="Oval 609"/>
              <p:cNvSpPr>
                <a:spLocks noChangeAspect="1"/>
              </p:cNvSpPr>
              <p:nvPr/>
            </p:nvSpPr>
            <p:spPr>
              <a:xfrm>
                <a:off x="4733608" y="62863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1" name="Straight Connector 610"/>
              <p:cNvCxnSpPr>
                <a:stCxn id="609" idx="2"/>
                <a:endCxn id="599" idx="6"/>
              </p:cNvCxnSpPr>
              <p:nvPr/>
            </p:nvCxnSpPr>
            <p:spPr>
              <a:xfrm flipH="1">
                <a:off x="4154848" y="635490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2" name="Straight Connector 611"/>
              <p:cNvCxnSpPr>
                <a:stCxn id="498" idx="6"/>
                <a:endCxn id="603" idx="2"/>
              </p:cNvCxnSpPr>
              <p:nvPr/>
            </p:nvCxnSpPr>
            <p:spPr>
              <a:xfrm>
                <a:off x="4154848" y="572262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3" name="Straight Connector 612"/>
              <p:cNvCxnSpPr>
                <a:stCxn id="597" idx="4"/>
                <a:endCxn id="599" idx="0"/>
              </p:cNvCxnSpPr>
              <p:nvPr/>
            </p:nvCxnSpPr>
            <p:spPr>
              <a:xfrm>
                <a:off x="4086268" y="61034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4" name="Straight Connector 613"/>
              <p:cNvCxnSpPr>
                <a:stCxn id="594" idx="4"/>
                <a:endCxn id="598" idx="0"/>
              </p:cNvCxnSpPr>
              <p:nvPr/>
            </p:nvCxnSpPr>
            <p:spPr>
              <a:xfrm>
                <a:off x="3726180" y="61034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5" name="Straight Connector 614"/>
              <p:cNvCxnSpPr>
                <a:stCxn id="601" idx="4"/>
                <a:endCxn id="603" idx="0"/>
              </p:cNvCxnSpPr>
              <p:nvPr/>
            </p:nvCxnSpPr>
            <p:spPr>
              <a:xfrm>
                <a:off x="4443868" y="54711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6" name="Straight Connector 615"/>
              <p:cNvCxnSpPr>
                <a:stCxn id="602" idx="4"/>
                <a:endCxn id="604" idx="0"/>
              </p:cNvCxnSpPr>
              <p:nvPr/>
            </p:nvCxnSpPr>
            <p:spPr>
              <a:xfrm>
                <a:off x="4802188" y="54711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7" name="Straight Connector 616"/>
              <p:cNvCxnSpPr>
                <a:stCxn id="604" idx="4"/>
                <a:endCxn id="607" idx="0"/>
              </p:cNvCxnSpPr>
              <p:nvPr/>
            </p:nvCxnSpPr>
            <p:spPr>
              <a:xfrm>
                <a:off x="4802188" y="57912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8" name="Straight Connector 617"/>
              <p:cNvCxnSpPr>
                <a:stCxn id="607" idx="4"/>
                <a:endCxn id="610" idx="0"/>
              </p:cNvCxnSpPr>
              <p:nvPr/>
            </p:nvCxnSpPr>
            <p:spPr>
              <a:xfrm>
                <a:off x="4802188" y="61034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9" name="Straight Connector 618"/>
              <p:cNvCxnSpPr>
                <a:stCxn id="606" idx="4"/>
                <a:endCxn id="609" idx="0"/>
              </p:cNvCxnSpPr>
              <p:nvPr/>
            </p:nvCxnSpPr>
            <p:spPr>
              <a:xfrm>
                <a:off x="4443868" y="61034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620" name="Cross 619"/>
            <p:cNvSpPr>
              <a:spLocks noChangeAspect="1"/>
            </p:cNvSpPr>
            <p:nvPr/>
          </p:nvSpPr>
          <p:spPr bwMode="auto">
            <a:xfrm>
              <a:off x="4114800" y="5638800"/>
              <a:ext cx="381000" cy="381000"/>
            </a:xfrm>
            <a:prstGeom prst="plus">
              <a:avLst>
                <a:gd name="adj" fmla="val 4585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4267200"/>
            <a:ext cx="1905000" cy="406400"/>
          </a:xfrm>
          <a:prstGeom prst="rect">
            <a:avLst/>
          </a:prstGeom>
        </p:spPr>
      </p:pic>
      <p:grpSp>
        <p:nvGrpSpPr>
          <p:cNvPr id="302" name="Group 301"/>
          <p:cNvGrpSpPr/>
          <p:nvPr/>
        </p:nvGrpSpPr>
        <p:grpSpPr>
          <a:xfrm>
            <a:off x="6172200" y="1219200"/>
            <a:ext cx="2575249" cy="914400"/>
            <a:chOff x="6172200" y="1219200"/>
            <a:chExt cx="2575249" cy="914400"/>
          </a:xfrm>
        </p:grpSpPr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87751" y="1508642"/>
              <a:ext cx="822649" cy="624958"/>
            </a:xfrm>
            <a:prstGeom prst="rect">
              <a:avLst/>
            </a:prstGeom>
          </p:spPr>
        </p:pic>
        <p:sp>
          <p:nvSpPr>
            <p:cNvPr id="304" name="TextBox 303"/>
            <p:cNvSpPr txBox="1"/>
            <p:nvPr/>
          </p:nvSpPr>
          <p:spPr>
            <a:xfrm>
              <a:off x="6737664" y="1752600"/>
              <a:ext cx="2009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upergradient</a:t>
              </a:r>
              <a:r>
                <a:rPr lang="en-US" sz="1600" dirty="0" smtClean="0"/>
                <a:t> Ascent</a:t>
              </a:r>
              <a:endParaRPr lang="en-US" sz="1600" dirty="0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6172200" y="1219200"/>
              <a:ext cx="9827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Dynamic</a:t>
              </a:r>
              <a:endParaRPr lang="en-US" sz="1600" dirty="0"/>
            </a:p>
          </p:txBody>
        </p:sp>
      </p:grpSp>
      <p:pic>
        <p:nvPicPr>
          <p:cNvPr id="306" name="Picture 30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5300" y="4953000"/>
            <a:ext cx="1003300" cy="24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2122" y="4215824"/>
            <a:ext cx="30240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Max-Weight Spanning Tree</a:t>
            </a:r>
            <a:br>
              <a:rPr lang="en-US" sz="1600" dirty="0" smtClean="0"/>
            </a:br>
            <a:r>
              <a:rPr lang="en-US" sz="1600" dirty="0" smtClean="0"/>
              <a:t>Same as [</a:t>
            </a:r>
            <a:r>
              <a:rPr lang="en-US" sz="1600" dirty="0" err="1" smtClean="0"/>
              <a:t>Fromer</a:t>
            </a:r>
            <a:r>
              <a:rPr lang="en-US" sz="1600" dirty="0" smtClean="0"/>
              <a:t> &amp; </a:t>
            </a:r>
            <a:r>
              <a:rPr lang="en-US" sz="1600" dirty="0" err="1" smtClean="0"/>
              <a:t>Globerson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pic>
        <p:nvPicPr>
          <p:cNvPr id="308" name="Picture 3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7900" y="4940300"/>
            <a:ext cx="1003300" cy="24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7600" y="4929698"/>
            <a:ext cx="218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3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109E-6 -0.0118 L -0.08181 -0.07751 C -0.09883 -0.09232 -0.12437 -0.10041 -0.15129 -0.10041 C -0.18169 -0.10041 -0.20601 -0.09232 -0.2232 -0.07751 L -0.3045 -0.0118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4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064E-6 -3.33642E-6 L 0.22946 0.0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4" y="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352E-6 -2.3988E-6 L -0.08851 -0.07541 C -0.10674 -0.09229 -0.1345 -0.10178 -0.16366 -0.10178 C -0.19664 -0.10178 -0.22302 -0.09229 -0.24141 -0.07541 L -0.32958 -2.3988E-6 " pathEditMode="relative" rAng="0" ptsTypes="FffFF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7" y="-50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44 0.00486 L 0.4377 0.0048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/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Loopy 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4978400"/>
            <a:ext cx="406400" cy="203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8032" y="5257800"/>
            <a:ext cx="1213168" cy="1089480"/>
            <a:chOff x="762000" y="5257800"/>
            <a:chExt cx="1213168" cy="1089480"/>
          </a:xfrm>
        </p:grpSpPr>
        <p:sp>
          <p:nvSpPr>
            <p:cNvPr id="450" name="Oval 449"/>
            <p:cNvSpPr>
              <a:spLocks noChangeAspect="1"/>
            </p:cNvSpPr>
            <p:nvPr/>
          </p:nvSpPr>
          <p:spPr>
            <a:xfrm>
              <a:off x="762000" y="5257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Oval 450"/>
            <p:cNvSpPr>
              <a:spLocks noChangeAspect="1"/>
            </p:cNvSpPr>
            <p:nvPr/>
          </p:nvSpPr>
          <p:spPr>
            <a:xfrm>
              <a:off x="1122088" y="5257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2" name="Straight Connector 451"/>
            <p:cNvCxnSpPr>
              <a:stCxn id="450" idx="6"/>
              <a:endCxn id="451" idx="2"/>
            </p:cNvCxnSpPr>
            <p:nvPr/>
          </p:nvCxnSpPr>
          <p:spPr>
            <a:xfrm>
              <a:off x="899160" y="53263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3" name="Oval 452"/>
            <p:cNvSpPr>
              <a:spLocks noChangeAspect="1"/>
            </p:cNvSpPr>
            <p:nvPr/>
          </p:nvSpPr>
          <p:spPr>
            <a:xfrm>
              <a:off x="762000" y="55778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453"/>
            <p:cNvSpPr>
              <a:spLocks noChangeAspect="1"/>
            </p:cNvSpPr>
            <p:nvPr/>
          </p:nvSpPr>
          <p:spPr>
            <a:xfrm>
              <a:off x="1122088" y="55778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6" name="Straight Connector 455"/>
            <p:cNvCxnSpPr>
              <a:stCxn id="450" idx="4"/>
              <a:endCxn id="453" idx="0"/>
            </p:cNvCxnSpPr>
            <p:nvPr/>
          </p:nvCxnSpPr>
          <p:spPr>
            <a:xfrm>
              <a:off x="830580" y="53949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7" name="Straight Connector 456"/>
            <p:cNvCxnSpPr>
              <a:stCxn id="451" idx="4"/>
              <a:endCxn id="454" idx="0"/>
            </p:cNvCxnSpPr>
            <p:nvPr/>
          </p:nvCxnSpPr>
          <p:spPr>
            <a:xfrm>
              <a:off x="1190668" y="53949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8" name="Oval 457"/>
            <p:cNvSpPr>
              <a:spLocks noChangeAspect="1"/>
            </p:cNvSpPr>
            <p:nvPr/>
          </p:nvSpPr>
          <p:spPr>
            <a:xfrm>
              <a:off x="762000" y="58900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Oval 458"/>
            <p:cNvSpPr>
              <a:spLocks noChangeAspect="1"/>
            </p:cNvSpPr>
            <p:nvPr/>
          </p:nvSpPr>
          <p:spPr>
            <a:xfrm>
              <a:off x="1122088" y="58900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Oval 460"/>
            <p:cNvSpPr>
              <a:spLocks noChangeAspect="1"/>
            </p:cNvSpPr>
            <p:nvPr/>
          </p:nvSpPr>
          <p:spPr>
            <a:xfrm>
              <a:off x="762000" y="62101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Oval 461"/>
            <p:cNvSpPr>
              <a:spLocks noChangeAspect="1"/>
            </p:cNvSpPr>
            <p:nvPr/>
          </p:nvSpPr>
          <p:spPr>
            <a:xfrm>
              <a:off x="1122088" y="62101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4" name="Oval 463"/>
            <p:cNvSpPr>
              <a:spLocks noChangeAspect="1"/>
            </p:cNvSpPr>
            <p:nvPr/>
          </p:nvSpPr>
          <p:spPr>
            <a:xfrm>
              <a:off x="1479688" y="5257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Oval 464"/>
            <p:cNvSpPr>
              <a:spLocks noChangeAspect="1"/>
            </p:cNvSpPr>
            <p:nvPr/>
          </p:nvSpPr>
          <p:spPr>
            <a:xfrm>
              <a:off x="1838008" y="5257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6" name="Straight Connector 465"/>
            <p:cNvCxnSpPr>
              <a:stCxn id="464" idx="6"/>
              <a:endCxn id="465" idx="2"/>
            </p:cNvCxnSpPr>
            <p:nvPr/>
          </p:nvCxnSpPr>
          <p:spPr>
            <a:xfrm>
              <a:off x="1616848" y="532638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7" name="Oval 466"/>
            <p:cNvSpPr>
              <a:spLocks noChangeAspect="1"/>
            </p:cNvSpPr>
            <p:nvPr/>
          </p:nvSpPr>
          <p:spPr>
            <a:xfrm>
              <a:off x="1479688" y="55778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Oval 467"/>
            <p:cNvSpPr>
              <a:spLocks noChangeAspect="1"/>
            </p:cNvSpPr>
            <p:nvPr/>
          </p:nvSpPr>
          <p:spPr>
            <a:xfrm>
              <a:off x="1838008" y="55778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Oval 469"/>
            <p:cNvSpPr>
              <a:spLocks noChangeAspect="1"/>
            </p:cNvSpPr>
            <p:nvPr/>
          </p:nvSpPr>
          <p:spPr>
            <a:xfrm>
              <a:off x="1479688" y="58900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Oval 470"/>
            <p:cNvSpPr>
              <a:spLocks noChangeAspect="1"/>
            </p:cNvSpPr>
            <p:nvPr/>
          </p:nvSpPr>
          <p:spPr>
            <a:xfrm>
              <a:off x="1838008" y="58900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Oval 472"/>
            <p:cNvSpPr>
              <a:spLocks noChangeAspect="1"/>
            </p:cNvSpPr>
            <p:nvPr/>
          </p:nvSpPr>
          <p:spPr>
            <a:xfrm>
              <a:off x="1479688" y="62101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Oval 473"/>
            <p:cNvSpPr>
              <a:spLocks noChangeAspect="1"/>
            </p:cNvSpPr>
            <p:nvPr/>
          </p:nvSpPr>
          <p:spPr>
            <a:xfrm>
              <a:off x="1838008" y="62101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9" name="Straight Connector 478"/>
            <p:cNvCxnSpPr>
              <a:stCxn id="451" idx="6"/>
              <a:endCxn id="464" idx="2"/>
            </p:cNvCxnSpPr>
            <p:nvPr/>
          </p:nvCxnSpPr>
          <p:spPr>
            <a:xfrm>
              <a:off x="1259248" y="532638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0" name="Straight Connector 479"/>
            <p:cNvCxnSpPr>
              <a:stCxn id="454" idx="4"/>
              <a:endCxn id="459" idx="0"/>
            </p:cNvCxnSpPr>
            <p:nvPr/>
          </p:nvCxnSpPr>
          <p:spPr>
            <a:xfrm>
              <a:off x="1190668" y="57150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1" name="Straight Connector 480"/>
            <p:cNvCxnSpPr>
              <a:stCxn id="453" idx="4"/>
              <a:endCxn id="458" idx="0"/>
            </p:cNvCxnSpPr>
            <p:nvPr/>
          </p:nvCxnSpPr>
          <p:spPr>
            <a:xfrm>
              <a:off x="830580" y="57150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2" name="Straight Connector 481"/>
            <p:cNvCxnSpPr>
              <a:stCxn id="459" idx="4"/>
              <a:endCxn id="462" idx="0"/>
            </p:cNvCxnSpPr>
            <p:nvPr/>
          </p:nvCxnSpPr>
          <p:spPr>
            <a:xfrm>
              <a:off x="1190668" y="60272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3" name="Straight Connector 482"/>
            <p:cNvCxnSpPr>
              <a:stCxn id="458" idx="4"/>
              <a:endCxn id="461" idx="0"/>
            </p:cNvCxnSpPr>
            <p:nvPr/>
          </p:nvCxnSpPr>
          <p:spPr>
            <a:xfrm>
              <a:off x="830580" y="60272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4" name="Straight Connector 483"/>
            <p:cNvCxnSpPr>
              <a:stCxn id="464" idx="4"/>
              <a:endCxn id="467" idx="0"/>
            </p:cNvCxnSpPr>
            <p:nvPr/>
          </p:nvCxnSpPr>
          <p:spPr>
            <a:xfrm>
              <a:off x="1548268" y="53949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5" name="Straight Connector 484"/>
            <p:cNvCxnSpPr>
              <a:stCxn id="465" idx="4"/>
              <a:endCxn id="468" idx="0"/>
            </p:cNvCxnSpPr>
            <p:nvPr/>
          </p:nvCxnSpPr>
          <p:spPr>
            <a:xfrm>
              <a:off x="1906588" y="53949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6" name="Straight Connector 485"/>
            <p:cNvCxnSpPr>
              <a:stCxn id="468" idx="4"/>
              <a:endCxn id="471" idx="0"/>
            </p:cNvCxnSpPr>
            <p:nvPr/>
          </p:nvCxnSpPr>
          <p:spPr>
            <a:xfrm>
              <a:off x="1906588" y="57150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7" name="Straight Connector 486"/>
            <p:cNvCxnSpPr>
              <a:stCxn id="467" idx="4"/>
              <a:endCxn id="470" idx="0"/>
            </p:cNvCxnSpPr>
            <p:nvPr/>
          </p:nvCxnSpPr>
          <p:spPr>
            <a:xfrm>
              <a:off x="1548268" y="57150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8" name="Straight Connector 487"/>
            <p:cNvCxnSpPr>
              <a:stCxn id="471" idx="4"/>
              <a:endCxn id="474" idx="0"/>
            </p:cNvCxnSpPr>
            <p:nvPr/>
          </p:nvCxnSpPr>
          <p:spPr>
            <a:xfrm>
              <a:off x="1906588" y="60272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9" name="Straight Connector 488"/>
            <p:cNvCxnSpPr>
              <a:stCxn id="470" idx="4"/>
              <a:endCxn id="473" idx="0"/>
            </p:cNvCxnSpPr>
            <p:nvPr/>
          </p:nvCxnSpPr>
          <p:spPr>
            <a:xfrm>
              <a:off x="1548268" y="60272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493" name="Group 492"/>
          <p:cNvGrpSpPr/>
          <p:nvPr/>
        </p:nvGrpSpPr>
        <p:grpSpPr>
          <a:xfrm>
            <a:off x="768032" y="5257800"/>
            <a:ext cx="1213168" cy="1089480"/>
            <a:chOff x="3276600" y="5105400"/>
            <a:chExt cx="1213168" cy="1089480"/>
          </a:xfrm>
        </p:grpSpPr>
        <p:sp>
          <p:nvSpPr>
            <p:cNvPr id="561" name="Oval 560"/>
            <p:cNvSpPr>
              <a:spLocks noChangeAspect="1"/>
            </p:cNvSpPr>
            <p:nvPr/>
          </p:nvSpPr>
          <p:spPr>
            <a:xfrm>
              <a:off x="327660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>
              <a:off x="36366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3" name="Straight Connector 562"/>
            <p:cNvCxnSpPr>
              <a:stCxn id="561" idx="6"/>
              <a:endCxn id="562" idx="2"/>
            </p:cNvCxnSpPr>
            <p:nvPr/>
          </p:nvCxnSpPr>
          <p:spPr>
            <a:xfrm>
              <a:off x="3413760" y="517398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64" name="Oval 563"/>
            <p:cNvSpPr>
              <a:spLocks noChangeAspect="1"/>
            </p:cNvSpPr>
            <p:nvPr/>
          </p:nvSpPr>
          <p:spPr>
            <a:xfrm>
              <a:off x="3276600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5" name="Oval 564"/>
            <p:cNvSpPr>
              <a:spLocks noChangeAspect="1"/>
            </p:cNvSpPr>
            <p:nvPr/>
          </p:nvSpPr>
          <p:spPr>
            <a:xfrm>
              <a:off x="36366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6" name="Straight Connector 565"/>
            <p:cNvCxnSpPr>
              <a:stCxn id="564" idx="6"/>
              <a:endCxn id="565" idx="2"/>
            </p:cNvCxnSpPr>
            <p:nvPr/>
          </p:nvCxnSpPr>
          <p:spPr>
            <a:xfrm>
              <a:off x="3413760" y="549402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67" name="Straight Connector 566"/>
            <p:cNvCxnSpPr>
              <a:stCxn id="561" idx="4"/>
              <a:endCxn id="564" idx="0"/>
            </p:cNvCxnSpPr>
            <p:nvPr/>
          </p:nvCxnSpPr>
          <p:spPr>
            <a:xfrm>
              <a:off x="3345180" y="524256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68" name="Oval 567"/>
            <p:cNvSpPr>
              <a:spLocks noChangeAspect="1"/>
            </p:cNvSpPr>
            <p:nvPr/>
          </p:nvSpPr>
          <p:spPr>
            <a:xfrm>
              <a:off x="3276600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9" name="Oval 568"/>
            <p:cNvSpPr>
              <a:spLocks noChangeAspect="1"/>
            </p:cNvSpPr>
            <p:nvPr/>
          </p:nvSpPr>
          <p:spPr>
            <a:xfrm>
              <a:off x="36366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0" name="Straight Connector 569"/>
            <p:cNvCxnSpPr>
              <a:stCxn id="568" idx="6"/>
              <a:endCxn id="569" idx="2"/>
            </p:cNvCxnSpPr>
            <p:nvPr/>
          </p:nvCxnSpPr>
          <p:spPr>
            <a:xfrm>
              <a:off x="3413760" y="580626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71" name="Oval 570"/>
            <p:cNvSpPr>
              <a:spLocks noChangeAspect="1"/>
            </p:cNvSpPr>
            <p:nvPr/>
          </p:nvSpPr>
          <p:spPr>
            <a:xfrm>
              <a:off x="3276600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2" name="Oval 571"/>
            <p:cNvSpPr>
              <a:spLocks noChangeAspect="1"/>
            </p:cNvSpPr>
            <p:nvPr/>
          </p:nvSpPr>
          <p:spPr>
            <a:xfrm>
              <a:off x="36366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3" name="Straight Connector 572"/>
            <p:cNvCxnSpPr>
              <a:stCxn id="571" idx="6"/>
              <a:endCxn id="572" idx="2"/>
            </p:cNvCxnSpPr>
            <p:nvPr/>
          </p:nvCxnSpPr>
          <p:spPr>
            <a:xfrm>
              <a:off x="3413760" y="6126300"/>
              <a:ext cx="22292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74" name="Oval 573"/>
            <p:cNvSpPr>
              <a:spLocks noChangeAspect="1"/>
            </p:cNvSpPr>
            <p:nvPr/>
          </p:nvSpPr>
          <p:spPr>
            <a:xfrm>
              <a:off x="399428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5" name="Oval 574"/>
            <p:cNvSpPr>
              <a:spLocks noChangeAspect="1"/>
            </p:cNvSpPr>
            <p:nvPr/>
          </p:nvSpPr>
          <p:spPr>
            <a:xfrm>
              <a:off x="4352608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6" name="Straight Connector 575"/>
            <p:cNvCxnSpPr>
              <a:stCxn id="574" idx="6"/>
              <a:endCxn id="575" idx="2"/>
            </p:cNvCxnSpPr>
            <p:nvPr/>
          </p:nvCxnSpPr>
          <p:spPr>
            <a:xfrm>
              <a:off x="4131448" y="517398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77" name="Oval 576"/>
            <p:cNvSpPr>
              <a:spLocks noChangeAspect="1"/>
            </p:cNvSpPr>
            <p:nvPr/>
          </p:nvSpPr>
          <p:spPr>
            <a:xfrm>
              <a:off x="399428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8" name="Oval 577"/>
            <p:cNvSpPr>
              <a:spLocks noChangeAspect="1"/>
            </p:cNvSpPr>
            <p:nvPr/>
          </p:nvSpPr>
          <p:spPr>
            <a:xfrm>
              <a:off x="4352608" y="54254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9" name="Straight Connector 578"/>
            <p:cNvCxnSpPr>
              <a:stCxn id="577" idx="6"/>
              <a:endCxn id="578" idx="2"/>
            </p:cNvCxnSpPr>
            <p:nvPr/>
          </p:nvCxnSpPr>
          <p:spPr>
            <a:xfrm>
              <a:off x="4131448" y="549402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80" name="Oval 579"/>
            <p:cNvSpPr>
              <a:spLocks noChangeAspect="1"/>
            </p:cNvSpPr>
            <p:nvPr/>
          </p:nvSpPr>
          <p:spPr>
            <a:xfrm>
              <a:off x="399428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1" name="Oval 580"/>
            <p:cNvSpPr>
              <a:spLocks noChangeAspect="1"/>
            </p:cNvSpPr>
            <p:nvPr/>
          </p:nvSpPr>
          <p:spPr>
            <a:xfrm>
              <a:off x="4352608" y="573768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2" name="Straight Connector 581"/>
            <p:cNvCxnSpPr>
              <a:stCxn id="580" idx="6"/>
              <a:endCxn id="581" idx="2"/>
            </p:cNvCxnSpPr>
            <p:nvPr/>
          </p:nvCxnSpPr>
          <p:spPr>
            <a:xfrm>
              <a:off x="4131448" y="580626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83" name="Oval 582"/>
            <p:cNvSpPr>
              <a:spLocks noChangeAspect="1"/>
            </p:cNvSpPr>
            <p:nvPr/>
          </p:nvSpPr>
          <p:spPr>
            <a:xfrm>
              <a:off x="399428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>
              <a:off x="4352608" y="605772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5" name="Straight Connector 584"/>
            <p:cNvCxnSpPr>
              <a:stCxn id="583" idx="6"/>
              <a:endCxn id="584" idx="2"/>
            </p:cNvCxnSpPr>
            <p:nvPr/>
          </p:nvCxnSpPr>
          <p:spPr>
            <a:xfrm>
              <a:off x="4131448" y="6126300"/>
              <a:ext cx="22116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6" name="Straight Connector 585"/>
            <p:cNvCxnSpPr>
              <a:stCxn id="580" idx="2"/>
              <a:endCxn id="569" idx="6"/>
            </p:cNvCxnSpPr>
            <p:nvPr/>
          </p:nvCxnSpPr>
          <p:spPr>
            <a:xfrm flipH="1">
              <a:off x="3773848" y="580626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7" name="Straight Connector 586"/>
            <p:cNvCxnSpPr>
              <a:stCxn id="583" idx="2"/>
              <a:endCxn id="572" idx="6"/>
            </p:cNvCxnSpPr>
            <p:nvPr/>
          </p:nvCxnSpPr>
          <p:spPr>
            <a:xfrm flipH="1">
              <a:off x="3773848" y="612630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8" name="Straight Connector 587"/>
            <p:cNvCxnSpPr>
              <a:stCxn id="565" idx="6"/>
              <a:endCxn id="577" idx="2"/>
            </p:cNvCxnSpPr>
            <p:nvPr/>
          </p:nvCxnSpPr>
          <p:spPr>
            <a:xfrm>
              <a:off x="3773848" y="549402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9" name="Straight Connector 588"/>
            <p:cNvCxnSpPr>
              <a:stCxn id="562" idx="6"/>
              <a:endCxn id="574" idx="2"/>
            </p:cNvCxnSpPr>
            <p:nvPr/>
          </p:nvCxnSpPr>
          <p:spPr>
            <a:xfrm>
              <a:off x="3773848" y="5173980"/>
              <a:ext cx="22044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0" name="Straight Connector 589"/>
            <p:cNvCxnSpPr>
              <a:stCxn id="564" idx="4"/>
              <a:endCxn id="568" idx="0"/>
            </p:cNvCxnSpPr>
            <p:nvPr/>
          </p:nvCxnSpPr>
          <p:spPr>
            <a:xfrm>
              <a:off x="3345180" y="5562600"/>
              <a:ext cx="0" cy="1750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1" name="Straight Connector 590"/>
            <p:cNvCxnSpPr>
              <a:stCxn id="568" idx="4"/>
              <a:endCxn id="571" idx="0"/>
            </p:cNvCxnSpPr>
            <p:nvPr/>
          </p:nvCxnSpPr>
          <p:spPr>
            <a:xfrm>
              <a:off x="3345180" y="5874840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183" name="Straight Arrow Connector 182"/>
          <p:cNvCxnSpPr/>
          <p:nvPr/>
        </p:nvCxnSpPr>
        <p:spPr bwMode="auto">
          <a:xfrm>
            <a:off x="3581400" y="3124200"/>
            <a:ext cx="22860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4" name="Rounded Rectangle 183"/>
          <p:cNvSpPr/>
          <p:nvPr/>
        </p:nvSpPr>
        <p:spPr bwMode="auto">
          <a:xfrm>
            <a:off x="1828800" y="1600200"/>
            <a:ext cx="48768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874160" y="1668817"/>
            <a:ext cx="4813462" cy="12721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Problems</a:t>
            </a:r>
          </a:p>
          <a:p>
            <a:pPr algn="l">
              <a:lnSpc>
                <a:spcPct val="80000"/>
              </a:lnSpc>
            </a:pPr>
            <a:r>
              <a:rPr lang="en-US" sz="2000" dirty="0" smtClean="0"/>
              <a:t>1. Exponentially many </a:t>
            </a:r>
            <a:r>
              <a:rPr lang="en-US" sz="2000" dirty="0" err="1" smtClean="0"/>
              <a:t>Lagrangian</a:t>
            </a:r>
            <a:r>
              <a:rPr lang="en-US" sz="2000" dirty="0" smtClean="0"/>
              <a:t> Terms</a:t>
            </a:r>
          </a:p>
          <a:p>
            <a:pPr algn="l">
              <a:lnSpc>
                <a:spcPct val="80000"/>
              </a:lnSpc>
            </a:pPr>
            <a:r>
              <a:rPr lang="en-US" sz="2000" dirty="0" smtClean="0"/>
              <a:t>2. Collection of factors not a tree</a:t>
            </a: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 rotWithShape="1">
          <a:blip r:embed="rId3"/>
          <a:srcRect r="19409"/>
          <a:stretch/>
        </p:blipFill>
        <p:spPr>
          <a:xfrm>
            <a:off x="1066800" y="4192360"/>
            <a:ext cx="2487096" cy="6731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267200" y="4182840"/>
            <a:ext cx="2120900" cy="558800"/>
            <a:chOff x="4267200" y="4182840"/>
            <a:chExt cx="2120900" cy="558800"/>
          </a:xfrm>
        </p:grpSpPr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200" y="4230460"/>
              <a:ext cx="1905000" cy="406400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4182840"/>
              <a:ext cx="139700" cy="558800"/>
            </a:xfrm>
            <a:prstGeom prst="rect">
              <a:avLst/>
            </a:prstGeom>
          </p:spPr>
        </p:pic>
      </p:grpSp>
      <p:sp>
        <p:nvSpPr>
          <p:cNvPr id="274" name="Cross 273"/>
          <p:cNvSpPr>
            <a:spLocks noChangeAspect="1"/>
          </p:cNvSpPr>
          <p:nvPr/>
        </p:nvSpPr>
        <p:spPr bwMode="auto">
          <a:xfrm>
            <a:off x="2362200" y="5638800"/>
            <a:ext cx="381000" cy="381000"/>
          </a:xfrm>
          <a:prstGeom prst="plus">
            <a:avLst>
              <a:gd name="adj" fmla="val 458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100" y="4953000"/>
            <a:ext cx="495300" cy="228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900" y="4953000"/>
            <a:ext cx="49530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8096" y="4278851"/>
            <a:ext cx="1866900" cy="342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8096" y="4331749"/>
            <a:ext cx="596900" cy="279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86000" y="4940300"/>
            <a:ext cx="4405035" cy="1414779"/>
            <a:chOff x="2286000" y="4940300"/>
            <a:chExt cx="4405035" cy="1414779"/>
          </a:xfrm>
        </p:grpSpPr>
        <p:sp>
          <p:nvSpPr>
            <p:cNvPr id="492" name="TextBox 491"/>
            <p:cNvSpPr txBox="1"/>
            <p:nvPr/>
          </p:nvSpPr>
          <p:spPr>
            <a:xfrm>
              <a:off x="6096000" y="5410200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201" name="Cross 200"/>
            <p:cNvSpPr>
              <a:spLocks noChangeAspect="1"/>
            </p:cNvSpPr>
            <p:nvPr/>
          </p:nvSpPr>
          <p:spPr bwMode="auto">
            <a:xfrm>
              <a:off x="2286000" y="5638800"/>
              <a:ext cx="381000" cy="381000"/>
            </a:xfrm>
            <a:prstGeom prst="plus">
              <a:avLst>
                <a:gd name="adj" fmla="val 4585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2895600" y="5257800"/>
              <a:ext cx="1213168" cy="1089480"/>
              <a:chOff x="4953000" y="5105400"/>
              <a:chExt cx="1213168" cy="1089480"/>
            </a:xfrm>
          </p:grpSpPr>
          <p:sp>
            <p:nvSpPr>
              <p:cNvPr id="203" name="Oval 202"/>
              <p:cNvSpPr>
                <a:spLocks noChangeAspect="1"/>
              </p:cNvSpPr>
              <p:nvPr/>
            </p:nvSpPr>
            <p:spPr>
              <a:xfrm>
                <a:off x="4953000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Oval 205"/>
              <p:cNvSpPr>
                <a:spLocks noChangeAspect="1"/>
              </p:cNvSpPr>
              <p:nvPr/>
            </p:nvSpPr>
            <p:spPr>
              <a:xfrm>
                <a:off x="53130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0" name="Straight Connector 209"/>
              <p:cNvCxnSpPr>
                <a:stCxn id="203" idx="6"/>
                <a:endCxn id="206" idx="2"/>
              </p:cNvCxnSpPr>
              <p:nvPr/>
            </p:nvCxnSpPr>
            <p:spPr>
              <a:xfrm>
                <a:off x="5090160" y="517398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12" name="Oval 211"/>
              <p:cNvSpPr>
                <a:spLocks noChangeAspect="1"/>
              </p:cNvSpPr>
              <p:nvPr/>
            </p:nvSpPr>
            <p:spPr>
              <a:xfrm>
                <a:off x="4953000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Oval 212"/>
              <p:cNvSpPr>
                <a:spLocks noChangeAspect="1"/>
              </p:cNvSpPr>
              <p:nvPr/>
            </p:nvSpPr>
            <p:spPr>
              <a:xfrm>
                <a:off x="53130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4" name="Straight Connector 213"/>
              <p:cNvCxnSpPr>
                <a:stCxn id="212" idx="6"/>
                <a:endCxn id="213" idx="2"/>
              </p:cNvCxnSpPr>
              <p:nvPr/>
            </p:nvCxnSpPr>
            <p:spPr>
              <a:xfrm>
                <a:off x="5090160" y="549402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5" name="Straight Connector 214"/>
              <p:cNvCxnSpPr>
                <a:stCxn id="203" idx="4"/>
                <a:endCxn id="212" idx="0"/>
              </p:cNvCxnSpPr>
              <p:nvPr/>
            </p:nvCxnSpPr>
            <p:spPr>
              <a:xfrm>
                <a:off x="5021580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16" name="Oval 215"/>
              <p:cNvSpPr>
                <a:spLocks noChangeAspect="1"/>
              </p:cNvSpPr>
              <p:nvPr/>
            </p:nvSpPr>
            <p:spPr>
              <a:xfrm>
                <a:off x="4953000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Oval 216"/>
              <p:cNvSpPr>
                <a:spLocks noChangeAspect="1"/>
              </p:cNvSpPr>
              <p:nvPr/>
            </p:nvSpPr>
            <p:spPr>
              <a:xfrm>
                <a:off x="53130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8" name="Straight Connector 217"/>
              <p:cNvCxnSpPr>
                <a:stCxn id="216" idx="6"/>
                <a:endCxn id="217" idx="2"/>
              </p:cNvCxnSpPr>
              <p:nvPr/>
            </p:nvCxnSpPr>
            <p:spPr>
              <a:xfrm>
                <a:off x="5090160" y="580626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19" name="Oval 218"/>
              <p:cNvSpPr>
                <a:spLocks noChangeAspect="1"/>
              </p:cNvSpPr>
              <p:nvPr/>
            </p:nvSpPr>
            <p:spPr>
              <a:xfrm>
                <a:off x="4953000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Oval 219"/>
              <p:cNvSpPr>
                <a:spLocks noChangeAspect="1"/>
              </p:cNvSpPr>
              <p:nvPr/>
            </p:nvSpPr>
            <p:spPr>
              <a:xfrm>
                <a:off x="53130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21" name="Straight Connector 220"/>
              <p:cNvCxnSpPr>
                <a:stCxn id="219" idx="6"/>
                <a:endCxn id="220" idx="2"/>
              </p:cNvCxnSpPr>
              <p:nvPr/>
            </p:nvCxnSpPr>
            <p:spPr>
              <a:xfrm>
                <a:off x="5090160" y="612630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22" name="Oval 221"/>
              <p:cNvSpPr>
                <a:spLocks noChangeAspect="1"/>
              </p:cNvSpPr>
              <p:nvPr/>
            </p:nvSpPr>
            <p:spPr>
              <a:xfrm>
                <a:off x="567068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Oval 222"/>
              <p:cNvSpPr>
                <a:spLocks noChangeAspect="1"/>
              </p:cNvSpPr>
              <p:nvPr/>
            </p:nvSpPr>
            <p:spPr>
              <a:xfrm>
                <a:off x="6029008" y="51054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Oval 223"/>
              <p:cNvSpPr>
                <a:spLocks noChangeAspect="1"/>
              </p:cNvSpPr>
              <p:nvPr/>
            </p:nvSpPr>
            <p:spPr>
              <a:xfrm>
                <a:off x="567068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Oval 224"/>
              <p:cNvSpPr>
                <a:spLocks noChangeAspect="1"/>
              </p:cNvSpPr>
              <p:nvPr/>
            </p:nvSpPr>
            <p:spPr>
              <a:xfrm>
                <a:off x="6029008" y="54254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26" name="Straight Connector 225"/>
              <p:cNvCxnSpPr>
                <a:stCxn id="224" idx="6"/>
                <a:endCxn id="225" idx="2"/>
              </p:cNvCxnSpPr>
              <p:nvPr/>
            </p:nvCxnSpPr>
            <p:spPr>
              <a:xfrm>
                <a:off x="5807848" y="549402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27" name="Oval 226"/>
              <p:cNvSpPr>
                <a:spLocks noChangeAspect="1"/>
              </p:cNvSpPr>
              <p:nvPr/>
            </p:nvSpPr>
            <p:spPr>
              <a:xfrm>
                <a:off x="567068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6029008" y="57376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Oval 228"/>
              <p:cNvSpPr>
                <a:spLocks noChangeAspect="1"/>
              </p:cNvSpPr>
              <p:nvPr/>
            </p:nvSpPr>
            <p:spPr>
              <a:xfrm>
                <a:off x="567068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6029008" y="60577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1" name="Straight Connector 230"/>
              <p:cNvCxnSpPr>
                <a:stCxn id="227" idx="2"/>
                <a:endCxn id="217" idx="6"/>
              </p:cNvCxnSpPr>
              <p:nvPr/>
            </p:nvCxnSpPr>
            <p:spPr>
              <a:xfrm flipH="1">
                <a:off x="5450248" y="580626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2" name="Straight Connector 231"/>
              <p:cNvCxnSpPr>
                <a:stCxn id="206" idx="6"/>
                <a:endCxn id="222" idx="2"/>
              </p:cNvCxnSpPr>
              <p:nvPr/>
            </p:nvCxnSpPr>
            <p:spPr>
              <a:xfrm>
                <a:off x="5450248" y="517398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3" name="Straight Connector 232"/>
              <p:cNvCxnSpPr>
                <a:stCxn id="212" idx="4"/>
                <a:endCxn id="216" idx="0"/>
              </p:cNvCxnSpPr>
              <p:nvPr/>
            </p:nvCxnSpPr>
            <p:spPr>
              <a:xfrm>
                <a:off x="5021580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4" name="Straight Connector 233"/>
              <p:cNvCxnSpPr>
                <a:stCxn id="217" idx="4"/>
                <a:endCxn id="220" idx="0"/>
              </p:cNvCxnSpPr>
              <p:nvPr/>
            </p:nvCxnSpPr>
            <p:spPr>
              <a:xfrm>
                <a:off x="538166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5" name="Straight Connector 234"/>
              <p:cNvCxnSpPr>
                <a:stCxn id="222" idx="4"/>
                <a:endCxn id="224" idx="0"/>
              </p:cNvCxnSpPr>
              <p:nvPr/>
            </p:nvCxnSpPr>
            <p:spPr>
              <a:xfrm>
                <a:off x="5739268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6" name="Straight Connector 235"/>
              <p:cNvCxnSpPr>
                <a:stCxn id="223" idx="4"/>
                <a:endCxn id="225" idx="0"/>
              </p:cNvCxnSpPr>
              <p:nvPr/>
            </p:nvCxnSpPr>
            <p:spPr>
              <a:xfrm>
                <a:off x="6097588" y="52425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7" name="Straight Connector 236"/>
              <p:cNvCxnSpPr>
                <a:stCxn id="225" idx="4"/>
                <a:endCxn id="228" idx="0"/>
              </p:cNvCxnSpPr>
              <p:nvPr/>
            </p:nvCxnSpPr>
            <p:spPr>
              <a:xfrm>
                <a:off x="6097588" y="55626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8" name="Straight Connector 237"/>
              <p:cNvCxnSpPr>
                <a:stCxn id="228" idx="4"/>
                <a:endCxn id="230" idx="0"/>
              </p:cNvCxnSpPr>
              <p:nvPr/>
            </p:nvCxnSpPr>
            <p:spPr>
              <a:xfrm>
                <a:off x="609758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9" name="Straight Connector 238"/>
              <p:cNvCxnSpPr>
                <a:stCxn id="227" idx="4"/>
                <a:endCxn id="229" idx="0"/>
              </p:cNvCxnSpPr>
              <p:nvPr/>
            </p:nvCxnSpPr>
            <p:spPr>
              <a:xfrm>
                <a:off x="5739268" y="58748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41" name="Group 240"/>
            <p:cNvGrpSpPr>
              <a:grpSpLocks noChangeAspect="1"/>
            </p:cNvGrpSpPr>
            <p:nvPr/>
          </p:nvGrpSpPr>
          <p:grpSpPr>
            <a:xfrm>
              <a:off x="4645547" y="5257800"/>
              <a:ext cx="1221853" cy="1097279"/>
              <a:chOff x="3657600" y="5334000"/>
              <a:chExt cx="1213168" cy="1089480"/>
            </a:xfrm>
          </p:grpSpPr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3657600" y="53340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Oval 243"/>
              <p:cNvSpPr>
                <a:spLocks noChangeAspect="1"/>
              </p:cNvSpPr>
              <p:nvPr/>
            </p:nvSpPr>
            <p:spPr>
              <a:xfrm>
                <a:off x="4017688" y="53340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45" name="Straight Connector 244"/>
              <p:cNvCxnSpPr>
                <a:stCxn id="243" idx="6"/>
                <a:endCxn id="244" idx="2"/>
              </p:cNvCxnSpPr>
              <p:nvPr/>
            </p:nvCxnSpPr>
            <p:spPr>
              <a:xfrm>
                <a:off x="3794760" y="540258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6" name="Oval 245"/>
              <p:cNvSpPr>
                <a:spLocks noChangeAspect="1"/>
              </p:cNvSpPr>
              <p:nvPr/>
            </p:nvSpPr>
            <p:spPr>
              <a:xfrm>
                <a:off x="3657600" y="56540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Oval 246"/>
              <p:cNvSpPr>
                <a:spLocks noChangeAspect="1"/>
              </p:cNvSpPr>
              <p:nvPr/>
            </p:nvSpPr>
            <p:spPr>
              <a:xfrm>
                <a:off x="4017688" y="56540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48" name="Straight Connector 247"/>
              <p:cNvCxnSpPr>
                <a:stCxn id="243" idx="4"/>
                <a:endCxn id="246" idx="0"/>
              </p:cNvCxnSpPr>
              <p:nvPr/>
            </p:nvCxnSpPr>
            <p:spPr>
              <a:xfrm>
                <a:off x="3726180" y="54711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9" name="Straight Connector 248"/>
              <p:cNvCxnSpPr>
                <a:stCxn id="244" idx="4"/>
                <a:endCxn id="247" idx="0"/>
              </p:cNvCxnSpPr>
              <p:nvPr/>
            </p:nvCxnSpPr>
            <p:spPr>
              <a:xfrm>
                <a:off x="4086268" y="54711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50" name="Oval 249"/>
              <p:cNvSpPr>
                <a:spLocks noChangeAspect="1"/>
              </p:cNvSpPr>
              <p:nvPr/>
            </p:nvSpPr>
            <p:spPr>
              <a:xfrm>
                <a:off x="3657600" y="59662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Oval 250"/>
              <p:cNvSpPr>
                <a:spLocks noChangeAspect="1"/>
              </p:cNvSpPr>
              <p:nvPr/>
            </p:nvSpPr>
            <p:spPr>
              <a:xfrm>
                <a:off x="4017688" y="59662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Oval 251"/>
              <p:cNvSpPr>
                <a:spLocks noChangeAspect="1"/>
              </p:cNvSpPr>
              <p:nvPr/>
            </p:nvSpPr>
            <p:spPr>
              <a:xfrm>
                <a:off x="3657600" y="62863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Oval 252"/>
              <p:cNvSpPr>
                <a:spLocks noChangeAspect="1"/>
              </p:cNvSpPr>
              <p:nvPr/>
            </p:nvSpPr>
            <p:spPr>
              <a:xfrm>
                <a:off x="4017688" y="62863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4" name="Straight Connector 253"/>
              <p:cNvCxnSpPr>
                <a:stCxn id="252" idx="6"/>
                <a:endCxn id="253" idx="2"/>
              </p:cNvCxnSpPr>
              <p:nvPr/>
            </p:nvCxnSpPr>
            <p:spPr>
              <a:xfrm>
                <a:off x="3794760" y="6354900"/>
                <a:ext cx="2229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55" name="Oval 254"/>
              <p:cNvSpPr>
                <a:spLocks noChangeAspect="1"/>
              </p:cNvSpPr>
              <p:nvPr/>
            </p:nvSpPr>
            <p:spPr>
              <a:xfrm>
                <a:off x="4375288" y="53340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Oval 255"/>
              <p:cNvSpPr>
                <a:spLocks noChangeAspect="1"/>
              </p:cNvSpPr>
              <p:nvPr/>
            </p:nvSpPr>
            <p:spPr>
              <a:xfrm>
                <a:off x="4733608" y="533400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Oval 256"/>
              <p:cNvSpPr>
                <a:spLocks noChangeAspect="1"/>
              </p:cNvSpPr>
              <p:nvPr/>
            </p:nvSpPr>
            <p:spPr>
              <a:xfrm>
                <a:off x="4375288" y="56540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Oval 257"/>
              <p:cNvSpPr>
                <a:spLocks noChangeAspect="1"/>
              </p:cNvSpPr>
              <p:nvPr/>
            </p:nvSpPr>
            <p:spPr>
              <a:xfrm>
                <a:off x="4733608" y="565404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9" name="Straight Connector 258"/>
              <p:cNvCxnSpPr>
                <a:stCxn id="257" idx="6"/>
                <a:endCxn id="258" idx="2"/>
              </p:cNvCxnSpPr>
              <p:nvPr/>
            </p:nvCxnSpPr>
            <p:spPr>
              <a:xfrm>
                <a:off x="4512448" y="572262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60" name="Oval 259"/>
              <p:cNvSpPr>
                <a:spLocks noChangeAspect="1"/>
              </p:cNvSpPr>
              <p:nvPr/>
            </p:nvSpPr>
            <p:spPr>
              <a:xfrm>
                <a:off x="4375288" y="59662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Oval 260"/>
              <p:cNvSpPr>
                <a:spLocks noChangeAspect="1"/>
              </p:cNvSpPr>
              <p:nvPr/>
            </p:nvSpPr>
            <p:spPr>
              <a:xfrm>
                <a:off x="4733608" y="596628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2" name="Straight Connector 261"/>
              <p:cNvCxnSpPr>
                <a:stCxn id="260" idx="6"/>
                <a:endCxn id="261" idx="2"/>
              </p:cNvCxnSpPr>
              <p:nvPr/>
            </p:nvCxnSpPr>
            <p:spPr>
              <a:xfrm>
                <a:off x="4512448" y="6034860"/>
                <a:ext cx="2211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63" name="Oval 262"/>
              <p:cNvSpPr>
                <a:spLocks noChangeAspect="1"/>
              </p:cNvSpPr>
              <p:nvPr/>
            </p:nvSpPr>
            <p:spPr>
              <a:xfrm>
                <a:off x="4375288" y="62863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Oval 263"/>
              <p:cNvSpPr>
                <a:spLocks noChangeAspect="1"/>
              </p:cNvSpPr>
              <p:nvPr/>
            </p:nvSpPr>
            <p:spPr>
              <a:xfrm>
                <a:off x="4733608" y="6286320"/>
                <a:ext cx="137160" cy="137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5" name="Straight Connector 264"/>
              <p:cNvCxnSpPr>
                <a:stCxn id="263" idx="2"/>
                <a:endCxn id="253" idx="6"/>
              </p:cNvCxnSpPr>
              <p:nvPr/>
            </p:nvCxnSpPr>
            <p:spPr>
              <a:xfrm flipH="1">
                <a:off x="4154848" y="635490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6" name="Straight Connector 265"/>
              <p:cNvCxnSpPr>
                <a:stCxn id="247" idx="6"/>
                <a:endCxn id="257" idx="2"/>
              </p:cNvCxnSpPr>
              <p:nvPr/>
            </p:nvCxnSpPr>
            <p:spPr>
              <a:xfrm>
                <a:off x="4154848" y="5722620"/>
                <a:ext cx="2204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7" name="Straight Connector 266"/>
              <p:cNvCxnSpPr>
                <a:stCxn id="251" idx="4"/>
                <a:endCxn id="253" idx="0"/>
              </p:cNvCxnSpPr>
              <p:nvPr/>
            </p:nvCxnSpPr>
            <p:spPr>
              <a:xfrm>
                <a:off x="4086268" y="61034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8" name="Straight Connector 267"/>
              <p:cNvCxnSpPr>
                <a:stCxn id="250" idx="4"/>
                <a:endCxn id="252" idx="0"/>
              </p:cNvCxnSpPr>
              <p:nvPr/>
            </p:nvCxnSpPr>
            <p:spPr>
              <a:xfrm>
                <a:off x="3726180" y="61034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9" name="Straight Connector 268"/>
              <p:cNvCxnSpPr>
                <a:stCxn id="255" idx="4"/>
                <a:endCxn id="257" idx="0"/>
              </p:cNvCxnSpPr>
              <p:nvPr/>
            </p:nvCxnSpPr>
            <p:spPr>
              <a:xfrm>
                <a:off x="4443868" y="54711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0" name="Straight Connector 269"/>
              <p:cNvCxnSpPr>
                <a:stCxn id="256" idx="4"/>
                <a:endCxn id="258" idx="0"/>
              </p:cNvCxnSpPr>
              <p:nvPr/>
            </p:nvCxnSpPr>
            <p:spPr>
              <a:xfrm>
                <a:off x="4802188" y="547116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1" name="Straight Connector 270"/>
              <p:cNvCxnSpPr>
                <a:stCxn id="258" idx="4"/>
                <a:endCxn id="261" idx="0"/>
              </p:cNvCxnSpPr>
              <p:nvPr/>
            </p:nvCxnSpPr>
            <p:spPr>
              <a:xfrm>
                <a:off x="4802188" y="5791200"/>
                <a:ext cx="0" cy="1750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2" name="Straight Connector 271"/>
              <p:cNvCxnSpPr>
                <a:stCxn id="261" idx="4"/>
                <a:endCxn id="264" idx="0"/>
              </p:cNvCxnSpPr>
              <p:nvPr/>
            </p:nvCxnSpPr>
            <p:spPr>
              <a:xfrm>
                <a:off x="4802188" y="61034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3" name="Straight Connector 272"/>
              <p:cNvCxnSpPr>
                <a:stCxn id="260" idx="4"/>
                <a:endCxn id="263" idx="0"/>
              </p:cNvCxnSpPr>
              <p:nvPr/>
            </p:nvCxnSpPr>
            <p:spPr>
              <a:xfrm>
                <a:off x="4443868" y="6103440"/>
                <a:ext cx="0" cy="18288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42" name="Cross 241"/>
            <p:cNvSpPr>
              <a:spLocks noChangeAspect="1"/>
            </p:cNvSpPr>
            <p:nvPr/>
          </p:nvSpPr>
          <p:spPr bwMode="auto">
            <a:xfrm>
              <a:off x="4191000" y="5638800"/>
              <a:ext cx="381000" cy="381000"/>
            </a:xfrm>
            <a:prstGeom prst="plus">
              <a:avLst>
                <a:gd name="adj" fmla="val 4585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35300" y="4953000"/>
              <a:ext cx="1003300" cy="241300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7900" y="4940300"/>
              <a:ext cx="1003300" cy="2413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920042" y="3352800"/>
            <a:ext cx="27093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Dual Decomposition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2879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859E-6 1.38825E-6 L 0.23242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1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4606E-6 -2.88688E-6 L 0.13554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M-Best MAP LP: Loopy-MRFs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Guarantees</a:t>
            </a:r>
          </a:p>
          <a:p>
            <a:pPr lvl="1"/>
            <a:r>
              <a:rPr lang="en-US" dirty="0" smtClean="0"/>
              <a:t>Dynamic </a:t>
            </a:r>
            <a:r>
              <a:rPr lang="en-US" dirty="0" err="1" smtClean="0"/>
              <a:t>Supergradient</a:t>
            </a:r>
            <a:r>
              <a:rPr lang="en-US" dirty="0" smtClean="0"/>
              <a:t> Ascent w/ Max-Violation Oracle solves </a:t>
            </a:r>
            <a:r>
              <a:rPr lang="en-US" dirty="0" err="1" smtClean="0"/>
              <a:t>Lagrangian</a:t>
            </a:r>
            <a:r>
              <a:rPr lang="en-US" dirty="0" smtClean="0"/>
              <a:t> Relaxation </a:t>
            </a:r>
            <a:r>
              <a:rPr lang="en-US" sz="1400" dirty="0" smtClean="0"/>
              <a:t>[</a:t>
            </a:r>
            <a:r>
              <a:rPr lang="en-US" sz="1400" dirty="0" err="1" smtClean="0"/>
              <a:t>Emiel</a:t>
            </a:r>
            <a:r>
              <a:rPr lang="en-US" sz="1400" dirty="0" smtClean="0"/>
              <a:t> &amp; </a:t>
            </a:r>
            <a:r>
              <a:rPr lang="hu-HU" sz="1400" dirty="0" smtClean="0"/>
              <a:t>Sagastizabal ‘08]</a:t>
            </a:r>
            <a:endParaRPr lang="en-US" sz="14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LP </a:t>
            </a:r>
            <a:r>
              <a:rPr lang="en-US" dirty="0"/>
              <a:t>=&gt; Strong Duality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1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24800" cy="5257800"/>
          </a:xfrm>
        </p:spPr>
        <p:txBody>
          <a:bodyPr/>
          <a:lstStyle/>
          <a:p>
            <a:r>
              <a:rPr lang="en-US" dirty="0" smtClean="0"/>
              <a:t>Synthetic Data</a:t>
            </a:r>
          </a:p>
          <a:p>
            <a:pPr lvl="1"/>
            <a:r>
              <a:rPr lang="en-US" dirty="0" smtClean="0"/>
              <a:t>Trees</a:t>
            </a:r>
          </a:p>
          <a:p>
            <a:pPr lvl="1"/>
            <a:r>
              <a:rPr lang="en-US" dirty="0" smtClean="0"/>
              <a:t>Grid Graphs</a:t>
            </a:r>
          </a:p>
          <a:p>
            <a:pPr lvl="1"/>
            <a:r>
              <a:rPr lang="en-US" dirty="0" smtClean="0"/>
              <a:t>Energies sampled from Gaussians</a:t>
            </a:r>
          </a:p>
          <a:p>
            <a:endParaRPr lang="en-US" dirty="0" smtClean="0"/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STEELARS: Spanning TREE </a:t>
            </a:r>
            <a:r>
              <a:rPr lang="en-US" dirty="0" err="1" smtClean="0"/>
              <a:t>LAgrangian</a:t>
            </a:r>
            <a:r>
              <a:rPr lang="en-US" dirty="0" smtClean="0"/>
              <a:t> Relaxation Scheme [Proposed]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STRIPES [</a:t>
            </a:r>
            <a:r>
              <a:rPr lang="en-US" dirty="0" err="1" smtClean="0"/>
              <a:t>Fromer</a:t>
            </a:r>
            <a:r>
              <a:rPr lang="en-US" dirty="0" smtClean="0"/>
              <a:t> &amp; </a:t>
            </a:r>
            <a:r>
              <a:rPr lang="en-US" dirty="0" err="1" smtClean="0"/>
              <a:t>Globerson</a:t>
            </a:r>
            <a:r>
              <a:rPr lang="en-US" dirty="0" smtClean="0"/>
              <a:t> NIPS09]</a:t>
            </a:r>
          </a:p>
          <a:p>
            <a:pPr lvl="1"/>
            <a:r>
              <a:rPr lang="en-US" dirty="0" smtClean="0"/>
              <a:t>BMMF [</a:t>
            </a:r>
            <a:r>
              <a:rPr lang="en-US" dirty="0" err="1" smtClean="0"/>
              <a:t>Yanover</a:t>
            </a:r>
            <a:r>
              <a:rPr lang="en-US" dirty="0" smtClean="0"/>
              <a:t> &amp; Weiss NIPS03]</a:t>
            </a:r>
          </a:p>
          <a:p>
            <a:pPr lvl="1"/>
            <a:r>
              <a:rPr lang="en-US" dirty="0" smtClean="0"/>
              <a:t>NILSSON [Nilsson Stat. &amp; Comp. 98]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3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2200" dirty="0" smtClean="0"/>
              <a:t>While hunting in Africa, I shot an elephant in my pajamas.</a:t>
            </a:r>
          </a:p>
          <a:p>
            <a:pPr>
              <a:buNone/>
            </a:pPr>
            <a:r>
              <a:rPr lang="en-US" sz="2200" dirty="0" smtClean="0"/>
              <a:t>	How an elephant got into my pajamas, I’ll never know!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Groucho</a:t>
            </a:r>
            <a:r>
              <a:rPr lang="en-US" dirty="0" smtClean="0"/>
              <a:t> Marx (1930)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49690"/>
            <a:ext cx="4096917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9624"/>
            <a:ext cx="4817973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Tree-MRFs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 descr="tree_time_vs_n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43000"/>
            <a:ext cx="7112000" cy="53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25780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Better</a:t>
            </a:r>
            <a:endParaRPr lang="en-US" sz="2000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457200" y="2362200"/>
            <a:ext cx="381000" cy="2743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73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Loopy-MRFs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 descr="cut_time_vs_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112000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25780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Better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57200" y="2362200"/>
            <a:ext cx="381000" cy="2743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15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Extension: </a:t>
            </a:r>
            <a:r>
              <a:rPr lang="en-US" b="1" i="1" dirty="0" smtClean="0"/>
              <a:t>Diverse</a:t>
            </a:r>
            <a:r>
              <a:rPr lang="en-US" dirty="0" smtClean="0"/>
              <a:t> M-Best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064080" y="1981200"/>
            <a:ext cx="2060120" cy="1619700"/>
            <a:chOff x="1064080" y="1981200"/>
            <a:chExt cx="2060120" cy="1619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4080" y="1981200"/>
              <a:ext cx="1879600" cy="11557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3296100"/>
              <a:ext cx="1371600" cy="3048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607584" y="5080337"/>
            <a:ext cx="5402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Diverse M-Best Solutions in MRFs</a:t>
            </a:r>
            <a:b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</a:b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Batra, </a:t>
            </a: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Yadollahpour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, Guzman, </a:t>
            </a: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Shakhnarovich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/>
            </a:r>
            <a:b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</a:b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ECCV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2012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486104" y="2895600"/>
            <a:ext cx="1695496" cy="1031051"/>
            <a:chOff x="3486104" y="2895600"/>
            <a:chExt cx="1695496" cy="1031051"/>
          </a:xfrm>
        </p:grpSpPr>
        <p:sp>
          <p:nvSpPr>
            <p:cNvPr id="38" name="Right Arrow 37"/>
            <p:cNvSpPr/>
            <p:nvPr/>
          </p:nvSpPr>
          <p:spPr bwMode="auto">
            <a:xfrm>
              <a:off x="3810000" y="3276600"/>
              <a:ext cx="11430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86104" y="2895600"/>
              <a:ext cx="1695496" cy="1031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 smtClean="0"/>
                <a:t>Task-Specific</a:t>
              </a:r>
            </a:p>
            <a:p>
              <a:pPr>
                <a:lnSpc>
                  <a:spcPct val="130000"/>
                </a:lnSpc>
              </a:pPr>
              <a:r>
                <a:rPr lang="en-US" sz="2000" dirty="0" smtClean="0"/>
                <a:t>Diversity</a:t>
              </a:r>
              <a:endParaRPr lang="en-US" sz="2000" dirty="0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100" y="3276600"/>
            <a:ext cx="17399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9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Extension: </a:t>
            </a:r>
            <a:r>
              <a:rPr lang="en-US" b="1" i="1" dirty="0"/>
              <a:t>Diverse</a:t>
            </a:r>
            <a:r>
              <a:rPr lang="en-US" dirty="0"/>
              <a:t> M-Best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Segmentation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82337" y="2266890"/>
            <a:ext cx="2244650" cy="3467220"/>
            <a:chOff x="182337" y="1561980"/>
            <a:chExt cx="2244650" cy="3467220"/>
          </a:xfrm>
        </p:grpSpPr>
        <p:pic>
          <p:nvPicPr>
            <p:cNvPr id="21" name="Picture 20" descr="2007_001423_comp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3657600"/>
              <a:ext cx="2059459" cy="1371600"/>
            </a:xfrm>
            <a:prstGeom prst="rect">
              <a:avLst/>
            </a:prstGeom>
          </p:spPr>
        </p:pic>
        <p:pic>
          <p:nvPicPr>
            <p:cNvPr id="29" name="Picture 28" descr="2007_000042_com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981200"/>
              <a:ext cx="2047164" cy="13716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82337" y="1561980"/>
              <a:ext cx="22446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Image + Scribbles</a:t>
              </a:r>
              <a:endParaRPr lang="en-US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02716" y="2266890"/>
            <a:ext cx="2060284" cy="3467220"/>
            <a:chOff x="6702716" y="1561980"/>
            <a:chExt cx="2060284" cy="3467220"/>
          </a:xfrm>
        </p:grpSpPr>
        <p:pic>
          <p:nvPicPr>
            <p:cNvPr id="23" name="Picture 22" descr="2007_001423_C018_S0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2716" y="3657600"/>
              <a:ext cx="2060284" cy="1371600"/>
            </a:xfrm>
            <a:prstGeom prst="rect">
              <a:avLst/>
            </a:prstGeom>
          </p:spPr>
        </p:pic>
        <p:pic>
          <p:nvPicPr>
            <p:cNvPr id="28" name="Picture 27" descr="2007_000042_C011_S0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1981200"/>
              <a:ext cx="2048225" cy="13716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751589" y="1561980"/>
              <a:ext cx="17910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n-US" sz="2000" baseline="30000" dirty="0" smtClean="0"/>
                <a:t>nd </a:t>
              </a:r>
              <a:r>
                <a:rPr lang="en-US" sz="2000" dirty="0" smtClean="0"/>
                <a:t>Best Mode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69116" y="2286000"/>
            <a:ext cx="2064579" cy="3448110"/>
            <a:chOff x="4569116" y="1581090"/>
            <a:chExt cx="2064579" cy="3448110"/>
          </a:xfrm>
        </p:grpSpPr>
        <p:pic>
          <p:nvPicPr>
            <p:cNvPr id="25" name="Picture 24" descr="2007_001423_BS0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9116" y="3657600"/>
              <a:ext cx="2060284" cy="13716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720282" y="1581090"/>
              <a:ext cx="17006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n-US" sz="2000" baseline="30000" dirty="0" smtClean="0"/>
                <a:t>nd </a:t>
              </a:r>
              <a:r>
                <a:rPr lang="en-US" sz="2000" dirty="0" smtClean="0"/>
                <a:t>Best MAP</a:t>
              </a:r>
              <a:endParaRPr lang="en-US" sz="2000" dirty="0"/>
            </a:p>
          </p:txBody>
        </p:sp>
        <p:pic>
          <p:nvPicPr>
            <p:cNvPr id="20" name="Picture 19" descr="2007_000042_BS02_croppedfrombig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1981200"/>
              <a:ext cx="2061695" cy="13716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438400" y="2286000"/>
            <a:ext cx="2060284" cy="3448110"/>
            <a:chOff x="2438400" y="1581090"/>
            <a:chExt cx="2060284" cy="3448110"/>
          </a:xfrm>
        </p:grpSpPr>
        <p:pic>
          <p:nvPicPr>
            <p:cNvPr id="24" name="Picture 23" descr="2007_001423_C018_S01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8400" y="3657600"/>
              <a:ext cx="2060284" cy="13716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081955" y="1581090"/>
              <a:ext cx="735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MAP</a:t>
              </a:r>
              <a:endParaRPr lang="en-US" sz="2000" dirty="0"/>
            </a:p>
          </p:txBody>
        </p:sp>
        <p:pic>
          <p:nvPicPr>
            <p:cNvPr id="36" name="Picture 35" descr="2007_000042_C011_S01_croppedfrombig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8400" y="1981200"/>
              <a:ext cx="2052056" cy="13716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749073" y="5906997"/>
            <a:ext cx="1651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1-2 Nodes Flipped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11875" y="5918503"/>
            <a:ext cx="2051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100-500 Nodes Flipped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536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Extension: </a:t>
            </a:r>
            <a:r>
              <a:rPr lang="en-US" b="1" i="1" dirty="0"/>
              <a:t>Diverse</a:t>
            </a:r>
            <a:r>
              <a:rPr lang="en-US" dirty="0"/>
              <a:t> M-Best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447800"/>
            <a:ext cx="75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447800"/>
            <a:ext cx="735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MAP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80687" y="1447800"/>
            <a:ext cx="141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Best Mode</a:t>
            </a:r>
            <a:endParaRPr lang="en-US" sz="2000" dirty="0"/>
          </a:p>
        </p:txBody>
      </p:sp>
      <p:pic>
        <p:nvPicPr>
          <p:cNvPr id="10" name="Picture 9" descr="2008_000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1828800" cy="1371600"/>
          </a:xfrm>
          <a:prstGeom prst="rect">
            <a:avLst/>
          </a:prstGeom>
        </p:spPr>
      </p:pic>
      <p:pic>
        <p:nvPicPr>
          <p:cNvPr id="11" name="Picture 10" descr="2008_000030_S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828800"/>
            <a:ext cx="1824404" cy="1371600"/>
          </a:xfrm>
          <a:prstGeom prst="rect">
            <a:avLst/>
          </a:prstGeom>
        </p:spPr>
      </p:pic>
      <p:pic>
        <p:nvPicPr>
          <p:cNvPr id="12" name="Picture 11" descr="2008_000030_S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828800"/>
            <a:ext cx="1824404" cy="1371600"/>
          </a:xfrm>
          <a:prstGeom prst="rect">
            <a:avLst/>
          </a:prstGeom>
        </p:spPr>
      </p:pic>
      <p:pic>
        <p:nvPicPr>
          <p:cNvPr id="13" name="Picture 12" descr="2008_0000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006" y="4572000"/>
            <a:ext cx="1091794" cy="1371600"/>
          </a:xfrm>
          <a:prstGeom prst="rect">
            <a:avLst/>
          </a:prstGeom>
        </p:spPr>
      </p:pic>
      <p:pic>
        <p:nvPicPr>
          <p:cNvPr id="14" name="Picture 13" descr="2008_000048_S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572000"/>
            <a:ext cx="1090966" cy="1371600"/>
          </a:xfrm>
          <a:prstGeom prst="rect">
            <a:avLst/>
          </a:prstGeom>
        </p:spPr>
      </p:pic>
      <p:pic>
        <p:nvPicPr>
          <p:cNvPr id="15" name="Picture 14" descr="2008_000048_S4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572000"/>
            <a:ext cx="1094474" cy="1371600"/>
          </a:xfrm>
          <a:prstGeom prst="rect">
            <a:avLst/>
          </a:prstGeom>
        </p:spPr>
      </p:pic>
      <p:pic>
        <p:nvPicPr>
          <p:cNvPr id="19" name="Picture 18" descr="2009_00186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3200400"/>
            <a:ext cx="1828800" cy="1371600"/>
          </a:xfrm>
          <a:prstGeom prst="rect">
            <a:avLst/>
          </a:prstGeom>
        </p:spPr>
      </p:pic>
      <p:pic>
        <p:nvPicPr>
          <p:cNvPr id="20" name="Picture 19" descr="2009_001866_S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3200400"/>
            <a:ext cx="1830270" cy="1371600"/>
          </a:xfrm>
          <a:prstGeom prst="rect">
            <a:avLst/>
          </a:prstGeom>
        </p:spPr>
      </p:pic>
      <p:pic>
        <p:nvPicPr>
          <p:cNvPr id="21" name="Picture 20" descr="2009_001866_S3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3200400"/>
            <a:ext cx="18156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2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5257800"/>
          </a:xfrm>
        </p:spPr>
        <p:txBody>
          <a:bodyPr/>
          <a:lstStyle/>
          <a:p>
            <a:r>
              <a:rPr lang="en-US" dirty="0"/>
              <a:t>First message-passing </a:t>
            </a:r>
            <a:r>
              <a:rPr lang="en-US" dirty="0" err="1"/>
              <a:t>alg</a:t>
            </a:r>
            <a:r>
              <a:rPr lang="en-US" dirty="0"/>
              <a:t> for solving M-Best MAP LP </a:t>
            </a:r>
          </a:p>
          <a:p>
            <a:r>
              <a:rPr lang="en-US" dirty="0"/>
              <a:t>Guaranteed to get exact solution to LP</a:t>
            </a:r>
          </a:p>
          <a:p>
            <a:r>
              <a:rPr lang="en-US" i="1" dirty="0"/>
              <a:t>Orders of magnitude</a:t>
            </a:r>
            <a:r>
              <a:rPr lang="en-US" dirty="0"/>
              <a:t> faster than a generic LP solver</a:t>
            </a:r>
          </a:p>
          <a:p>
            <a:endParaRPr lang="en-US" dirty="0" smtClean="0"/>
          </a:p>
          <a:p>
            <a:r>
              <a:rPr lang="en-US" dirty="0" smtClean="0"/>
              <a:t>Extension: </a:t>
            </a:r>
          </a:p>
          <a:p>
            <a:pPr lvl="1"/>
            <a:r>
              <a:rPr lang="en-US" dirty="0" smtClean="0"/>
              <a:t>Diverse M-Best Solutions in MRFs</a:t>
            </a:r>
            <a:br>
              <a:rPr lang="en-US" dirty="0" smtClean="0"/>
            </a:br>
            <a:r>
              <a:rPr lang="en-US" dirty="0" smtClean="0"/>
              <a:t>Batra, </a:t>
            </a:r>
            <a:r>
              <a:rPr lang="en-US" dirty="0" err="1" smtClean="0"/>
              <a:t>Yadollahpour</a:t>
            </a:r>
            <a:r>
              <a:rPr lang="en-US" dirty="0" smtClean="0"/>
              <a:t>, Guzman, </a:t>
            </a:r>
            <a:r>
              <a:rPr lang="en-US" dirty="0" err="1" smtClean="0"/>
              <a:t>Shakhnarovich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ECCV 2012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Tree-MRFs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 descr="tree_nit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0993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Solutions: Loopy-MRFs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 descr="cut_ac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Loopy-MRFs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 descr="cut_pditer_ann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17600"/>
            <a:ext cx="71247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2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M-Best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Useful for:</a:t>
            </a:r>
          </a:p>
          <a:p>
            <a:pPr lvl="1"/>
            <a:r>
              <a:rPr lang="en-US" dirty="0" smtClean="0"/>
              <a:t>Generating multiple hypotheses when model is inaccurate</a:t>
            </a:r>
          </a:p>
          <a:p>
            <a:pPr lvl="1"/>
            <a:r>
              <a:rPr lang="en-US" dirty="0" smtClean="0"/>
              <a:t>Passing on hypotheses to next stage in cascade</a:t>
            </a:r>
          </a:p>
          <a:p>
            <a:pPr lvl="1"/>
            <a:r>
              <a:rPr lang="en-US" dirty="0" smtClean="0"/>
              <a:t>Show </a:t>
            </a:r>
            <a:r>
              <a:rPr lang="en-US" smtClean="0"/>
              <a:t>multiple solutions to users</a:t>
            </a:r>
            <a:endParaRPr lang="en-US" dirty="0" smtClean="0"/>
          </a:p>
          <a:p>
            <a:pPr lvl="1"/>
            <a:endParaRPr lang="en-US" dirty="0" smtClean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Generalization of MAP, thus NP-Hard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49690"/>
            <a:ext cx="4096917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9624"/>
            <a:ext cx="4817973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447800"/>
            <a:ext cx="175199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12" y="2743200"/>
            <a:ext cx="1489788" cy="914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724400" y="1752600"/>
            <a:ext cx="1638300" cy="1689100"/>
            <a:chOff x="4724400" y="1752600"/>
            <a:chExt cx="1638300" cy="16891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1752600"/>
              <a:ext cx="1638300" cy="355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3048000"/>
              <a:ext cx="1638300" cy="393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21E-6 -1.32809E-6 L 0.09501 -0.4777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7436E-7 -1.32809E-6 L -0.42418 -0.2778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do with multiple solutions?</a:t>
            </a:r>
          </a:p>
          <a:p>
            <a:pPr lvl="1"/>
            <a:r>
              <a:rPr lang="en-US" dirty="0" smtClean="0"/>
              <a:t>More choices for “human/expert in the loop”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38400"/>
            <a:ext cx="4953000" cy="35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9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do with multiple solutions?</a:t>
            </a:r>
          </a:p>
          <a:p>
            <a:pPr lvl="1"/>
            <a:r>
              <a:rPr lang="en-US" dirty="0" smtClean="0"/>
              <a:t>More choices for “human/expert in the loop”</a:t>
            </a:r>
          </a:p>
          <a:p>
            <a:pPr lvl="1"/>
            <a:r>
              <a:rPr lang="en-US" dirty="0" smtClean="0"/>
              <a:t>Input to next system in cascade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1143000" y="3810000"/>
            <a:ext cx="14478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971" y="4038600"/>
            <a:ext cx="85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Step 1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3962400" y="3810000"/>
            <a:ext cx="14478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3371" y="4038600"/>
            <a:ext cx="85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Step 2</a:t>
            </a:r>
            <a:endParaRPr lang="en-US" sz="1800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6934200" y="3810000"/>
            <a:ext cx="14478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5171" y="4038600"/>
            <a:ext cx="85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Step 3</a:t>
            </a:r>
            <a:endParaRPr lang="en-US" sz="1800" dirty="0"/>
          </a:p>
        </p:txBody>
      </p:sp>
      <p:sp>
        <p:nvSpPr>
          <p:cNvPr id="21" name="Right Arrow 20"/>
          <p:cNvSpPr/>
          <p:nvPr/>
        </p:nvSpPr>
        <p:spPr bwMode="auto">
          <a:xfrm>
            <a:off x="2819400" y="4114800"/>
            <a:ext cx="9144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715000" y="4114800"/>
            <a:ext cx="9144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3914001"/>
            <a:ext cx="603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2035" y="4295001"/>
            <a:ext cx="97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hypotheses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1200" y="3914001"/>
            <a:ext cx="603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7635" y="4295001"/>
            <a:ext cx="97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359790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do with multiple solutions?</a:t>
            </a:r>
          </a:p>
          <a:p>
            <a:pPr lvl="1"/>
            <a:r>
              <a:rPr lang="en-US" dirty="0" smtClean="0"/>
              <a:t>More choices for “human in the loop”</a:t>
            </a:r>
          </a:p>
          <a:p>
            <a:pPr lvl="1"/>
            <a:r>
              <a:rPr lang="en-US" dirty="0" smtClean="0"/>
              <a:t>Rank solutions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6" name="Group 13"/>
          <p:cNvGrpSpPr/>
          <p:nvPr/>
        </p:nvGrpSpPr>
        <p:grpSpPr>
          <a:xfrm>
            <a:off x="838200" y="2895600"/>
            <a:ext cx="7086600" cy="3142543"/>
            <a:chOff x="838200" y="2895600"/>
            <a:chExt cx="7086600" cy="31425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895600"/>
              <a:ext cx="6934200" cy="299038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1320800" y="3226074"/>
              <a:ext cx="990600" cy="6609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518920" y="3292169"/>
              <a:ext cx="990600" cy="33047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509520" y="5123497"/>
              <a:ext cx="3037840" cy="72704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5407201"/>
              <a:ext cx="4648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[</a:t>
              </a:r>
              <a:r>
                <a:rPr lang="en-US" sz="1400" dirty="0" err="1" smtClean="0"/>
                <a:t>Carreira</a:t>
              </a:r>
              <a:r>
                <a:rPr lang="en-US" sz="1400" dirty="0" smtClean="0"/>
                <a:t> and </a:t>
              </a:r>
              <a:r>
                <a:rPr lang="en-US" sz="1400" dirty="0" err="1" smtClean="0"/>
                <a:t>Sminchisescu</a:t>
              </a:r>
              <a:r>
                <a:rPr lang="en-US" sz="1400" dirty="0" smtClean="0"/>
                <a:t>, CVPR10]</a:t>
              </a:r>
            </a:p>
            <a:p>
              <a:r>
                <a:rPr lang="en-US" sz="1400" dirty="0" smtClean="0"/>
                <a:t>State-of-art segmentation on PASCAL Challenge 2011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7384" y="5181600"/>
              <a:ext cx="7452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~10,000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772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685800" y="1478280"/>
          <a:ext cx="7848600" cy="1021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00"/>
                <a:gridCol w="2616200"/>
                <a:gridCol w="2616200"/>
              </a:tblGrid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MAP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M-Best MAP</a:t>
                      </a:r>
                      <a:endParaRPr lang="en-US" sz="2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685800" y="1478280"/>
          <a:ext cx="7848600" cy="204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00"/>
                <a:gridCol w="2616200"/>
                <a:gridCol w="2616200"/>
              </a:tblGrid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MAP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M-Best MAP</a:t>
                      </a:r>
                      <a:endParaRPr lang="en-US" sz="2600" dirty="0"/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Message-Passing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Algs</a:t>
                      </a:r>
                      <a:endParaRPr lang="en-US" dirty="0" smtClean="0"/>
                    </a:p>
                    <a:p>
                      <a:pPr algn="just">
                        <a:buFont typeface="Lucida Grande"/>
                        <a:buChar char="-"/>
                      </a:pPr>
                      <a:r>
                        <a:rPr lang="en-US" sz="1200" dirty="0" smtClean="0"/>
                        <a:t> Dynamic Programming</a:t>
                      </a:r>
                    </a:p>
                    <a:p>
                      <a:pPr algn="just">
                        <a:buFont typeface="Lucida Grande"/>
                        <a:buChar char="-"/>
                      </a:pPr>
                      <a:r>
                        <a:rPr lang="en-US" sz="1200" dirty="0" smtClean="0"/>
                        <a:t> Belief</a:t>
                      </a:r>
                      <a:r>
                        <a:rPr lang="en-US" sz="1200" baseline="0" dirty="0" smtClean="0"/>
                        <a:t> Propagation style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[Pearl</a:t>
                      </a:r>
                      <a:r>
                        <a:rPr lang="en-US" sz="1300" baseline="0" dirty="0" smtClean="0"/>
                        <a:t> ’82], </a:t>
                      </a:r>
                      <a:br>
                        <a:rPr lang="en-US" sz="1300" baseline="0" dirty="0" smtClean="0"/>
                      </a:br>
                      <a:r>
                        <a:rPr lang="en-US" sz="1300" baseline="0" dirty="0" smtClean="0"/>
                        <a:t>[</a:t>
                      </a:r>
                      <a:r>
                        <a:rPr lang="en-US" sz="1300" baseline="0" dirty="0" err="1" smtClean="0"/>
                        <a:t>Lauritzen</a:t>
                      </a:r>
                      <a:r>
                        <a:rPr lang="en-US" sz="1300" baseline="0" dirty="0" smtClean="0"/>
                        <a:t> &amp; </a:t>
                      </a:r>
                      <a:r>
                        <a:rPr lang="en-US" sz="1300" baseline="0" dirty="0" err="1" smtClean="0"/>
                        <a:t>Spiegelhalter</a:t>
                      </a:r>
                      <a:r>
                        <a:rPr lang="en-US" sz="1300" baseline="0" dirty="0" smtClean="0"/>
                        <a:t> ‘88], [Shafer &amp; </a:t>
                      </a:r>
                      <a:r>
                        <a:rPr lang="en-US" sz="1300" baseline="0" dirty="0" err="1" smtClean="0"/>
                        <a:t>Shenoy</a:t>
                      </a:r>
                      <a:r>
                        <a:rPr lang="en-US" sz="1300" baseline="0" dirty="0" smtClean="0"/>
                        <a:t> ‘86]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Seroussi</a:t>
                      </a:r>
                      <a:r>
                        <a:rPr lang="en-US" sz="1300" dirty="0" smtClean="0"/>
                        <a:t> &amp;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err="1" smtClean="0"/>
                        <a:t>Golmard</a:t>
                      </a:r>
                      <a:r>
                        <a:rPr lang="en-US" sz="1300" dirty="0" smtClean="0"/>
                        <a:t> ‘94], [</a:t>
                      </a:r>
                      <a:r>
                        <a:rPr lang="en-US" sz="1300" dirty="0" err="1" smtClean="0"/>
                        <a:t>Flerova</a:t>
                      </a:r>
                      <a:r>
                        <a:rPr lang="en-US" sz="1300" dirty="0" smtClean="0"/>
                        <a:t> &amp; </a:t>
                      </a:r>
                      <a:r>
                        <a:rPr lang="en-US" sz="1300" dirty="0" err="1" smtClean="0"/>
                        <a:t>Dechter</a:t>
                      </a:r>
                      <a:r>
                        <a:rPr lang="en-US" sz="1300" dirty="0" smtClean="0"/>
                        <a:t> ‘10], </a:t>
                      </a:r>
                      <a:br>
                        <a:rPr lang="en-US" sz="1300" dirty="0" smtClean="0"/>
                      </a:br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Yanover</a:t>
                      </a:r>
                      <a:r>
                        <a:rPr lang="en-US" sz="1300" dirty="0" smtClean="0"/>
                        <a:t> &amp; Weiss</a:t>
                      </a:r>
                      <a:r>
                        <a:rPr lang="en-US" sz="1300" baseline="0" dirty="0" smtClean="0"/>
                        <a:t> ‘03], </a:t>
                      </a:r>
                      <a:br>
                        <a:rPr lang="en-US" sz="1300" baseline="0" dirty="0" smtClean="0"/>
                      </a:br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Flerova</a:t>
                      </a:r>
                      <a:r>
                        <a:rPr lang="en-US" sz="1300" dirty="0" smtClean="0"/>
                        <a:t> &amp; </a:t>
                      </a:r>
                      <a:r>
                        <a:rPr lang="en-US" sz="1300" dirty="0" err="1" smtClean="0"/>
                        <a:t>Dechter</a:t>
                      </a:r>
                      <a:r>
                        <a:rPr lang="en-US" sz="1300" dirty="0" smtClean="0"/>
                        <a:t> ’11]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685800" y="1478280"/>
          <a:ext cx="7848600" cy="3063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00"/>
                <a:gridCol w="2616200"/>
                <a:gridCol w="2616200"/>
              </a:tblGrid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MAP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M-Best MAP</a:t>
                      </a:r>
                      <a:endParaRPr lang="en-US" sz="2600" dirty="0"/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Message-Passing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Algs</a:t>
                      </a:r>
                      <a:endParaRPr lang="en-US" dirty="0" smtClean="0"/>
                    </a:p>
                    <a:p>
                      <a:pPr algn="just">
                        <a:buFont typeface="Lucida Grande"/>
                        <a:buChar char="-"/>
                      </a:pPr>
                      <a:r>
                        <a:rPr lang="en-US" sz="1200" dirty="0" smtClean="0"/>
                        <a:t> Dynamic Programming</a:t>
                      </a:r>
                    </a:p>
                    <a:p>
                      <a:pPr algn="just">
                        <a:buFont typeface="Lucida Grande"/>
                        <a:buChar char="-"/>
                      </a:pPr>
                      <a:r>
                        <a:rPr lang="en-US" sz="1200" dirty="0" smtClean="0"/>
                        <a:t> Belief</a:t>
                      </a:r>
                      <a:r>
                        <a:rPr lang="en-US" sz="1200" baseline="0" dirty="0" smtClean="0"/>
                        <a:t> Propagation style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[Pearl</a:t>
                      </a:r>
                      <a:r>
                        <a:rPr lang="en-US" sz="1300" baseline="0" dirty="0" smtClean="0"/>
                        <a:t> ’82], </a:t>
                      </a:r>
                      <a:br>
                        <a:rPr lang="en-US" sz="1300" baseline="0" dirty="0" smtClean="0"/>
                      </a:br>
                      <a:r>
                        <a:rPr lang="en-US" sz="1300" baseline="0" dirty="0" smtClean="0"/>
                        <a:t>[</a:t>
                      </a:r>
                      <a:r>
                        <a:rPr lang="en-US" sz="1300" baseline="0" dirty="0" err="1" smtClean="0"/>
                        <a:t>Lauritzen</a:t>
                      </a:r>
                      <a:r>
                        <a:rPr lang="en-US" sz="1300" baseline="0" dirty="0" smtClean="0"/>
                        <a:t> &amp; </a:t>
                      </a:r>
                      <a:r>
                        <a:rPr lang="en-US" sz="1300" baseline="0" dirty="0" err="1" smtClean="0"/>
                        <a:t>Spiegelhalter</a:t>
                      </a:r>
                      <a:r>
                        <a:rPr lang="en-US" sz="1300" baseline="0" dirty="0" smtClean="0"/>
                        <a:t> ‘88], [Shafer &amp; </a:t>
                      </a:r>
                      <a:r>
                        <a:rPr lang="en-US" sz="1300" baseline="0" dirty="0" err="1" smtClean="0"/>
                        <a:t>Shenoy</a:t>
                      </a:r>
                      <a:r>
                        <a:rPr lang="en-US" sz="1300" baseline="0" dirty="0" smtClean="0"/>
                        <a:t> ‘86]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Seroussi</a:t>
                      </a:r>
                      <a:r>
                        <a:rPr lang="en-US" sz="1300" dirty="0" smtClean="0"/>
                        <a:t> &amp;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err="1" smtClean="0"/>
                        <a:t>Golmard</a:t>
                      </a:r>
                      <a:r>
                        <a:rPr lang="en-US" sz="1300" dirty="0" smtClean="0"/>
                        <a:t> ‘94], [</a:t>
                      </a:r>
                      <a:r>
                        <a:rPr lang="en-US" sz="1300" dirty="0" err="1" smtClean="0"/>
                        <a:t>Flerova</a:t>
                      </a:r>
                      <a:r>
                        <a:rPr lang="en-US" sz="1300" dirty="0" smtClean="0"/>
                        <a:t> &amp; </a:t>
                      </a:r>
                      <a:r>
                        <a:rPr lang="en-US" sz="1300" dirty="0" err="1" smtClean="0"/>
                        <a:t>Dechter</a:t>
                      </a:r>
                      <a:r>
                        <a:rPr lang="en-US" sz="1300" dirty="0" smtClean="0"/>
                        <a:t> ‘10], </a:t>
                      </a:r>
                      <a:br>
                        <a:rPr lang="en-US" sz="1300" dirty="0" smtClean="0"/>
                      </a:br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Yanover</a:t>
                      </a:r>
                      <a:r>
                        <a:rPr lang="en-US" sz="1300" dirty="0" smtClean="0"/>
                        <a:t> &amp; Weiss</a:t>
                      </a:r>
                      <a:r>
                        <a:rPr lang="en-US" sz="1300" baseline="0" dirty="0" smtClean="0"/>
                        <a:t> ‘03], </a:t>
                      </a:r>
                      <a:br>
                        <a:rPr lang="en-US" sz="1300" baseline="0" dirty="0" smtClean="0"/>
                      </a:br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Flerova</a:t>
                      </a:r>
                      <a:r>
                        <a:rPr lang="en-US" sz="1300" dirty="0" smtClean="0"/>
                        <a:t> &amp; </a:t>
                      </a:r>
                      <a:r>
                        <a:rPr lang="en-US" sz="1300" dirty="0" err="1" smtClean="0"/>
                        <a:t>Dechter</a:t>
                      </a:r>
                      <a:r>
                        <a:rPr lang="en-US" sz="1300" dirty="0" smtClean="0"/>
                        <a:t> ’11]</a:t>
                      </a:r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 Programming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Formulation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[Schlesinger</a:t>
                      </a:r>
                      <a:r>
                        <a:rPr lang="en-US" sz="1300" baseline="0" dirty="0" smtClean="0"/>
                        <a:t> ‘76], </a:t>
                      </a:r>
                      <a:br>
                        <a:rPr lang="en-US" sz="1300" baseline="0" dirty="0" smtClean="0"/>
                      </a:br>
                      <a:r>
                        <a:rPr lang="en-US" sz="1300" baseline="0" dirty="0" smtClean="0"/>
                        <a:t>[Wainwright et al. ‘05], [</a:t>
                      </a:r>
                      <a:r>
                        <a:rPr lang="en-US" sz="1300" baseline="0" dirty="0" err="1" smtClean="0"/>
                        <a:t>Komodakis</a:t>
                      </a:r>
                      <a:r>
                        <a:rPr lang="en-US" sz="1300" baseline="0" dirty="0" smtClean="0"/>
                        <a:t> ’07]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Fromer</a:t>
                      </a:r>
                      <a:r>
                        <a:rPr lang="en-US" sz="1300" dirty="0" smtClean="0"/>
                        <a:t> &amp; </a:t>
                      </a:r>
                      <a:r>
                        <a:rPr lang="en-US" sz="1300" dirty="0" err="1" smtClean="0"/>
                        <a:t>Globerson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baseline="0" dirty="0" smtClean="0"/>
                        <a:t>’09]</a:t>
                      </a:r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685800" y="1478280"/>
          <a:ext cx="7848600" cy="408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00"/>
                <a:gridCol w="2616200"/>
                <a:gridCol w="2616200"/>
              </a:tblGrid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MAP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M-Best MAP</a:t>
                      </a:r>
                      <a:endParaRPr lang="en-US" sz="2600" dirty="0"/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Message-Passing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Algs</a:t>
                      </a:r>
                      <a:endParaRPr lang="en-US" dirty="0" smtClean="0"/>
                    </a:p>
                    <a:p>
                      <a:pPr algn="just">
                        <a:buFont typeface="Lucida Grande"/>
                        <a:buChar char="-"/>
                      </a:pPr>
                      <a:r>
                        <a:rPr lang="en-US" sz="1200" dirty="0" smtClean="0"/>
                        <a:t> Dynamic Programming</a:t>
                      </a:r>
                    </a:p>
                    <a:p>
                      <a:pPr algn="just">
                        <a:buFont typeface="Lucida Grande"/>
                        <a:buChar char="-"/>
                      </a:pPr>
                      <a:r>
                        <a:rPr lang="en-US" sz="1200" dirty="0" smtClean="0"/>
                        <a:t> Belief</a:t>
                      </a:r>
                      <a:r>
                        <a:rPr lang="en-US" sz="1200" baseline="0" dirty="0" smtClean="0"/>
                        <a:t> Propagation style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[Pearl</a:t>
                      </a:r>
                      <a:r>
                        <a:rPr lang="en-US" sz="1300" baseline="0" dirty="0" smtClean="0"/>
                        <a:t> ’82], </a:t>
                      </a:r>
                      <a:br>
                        <a:rPr lang="en-US" sz="1300" baseline="0" dirty="0" smtClean="0"/>
                      </a:br>
                      <a:r>
                        <a:rPr lang="en-US" sz="1300" baseline="0" dirty="0" smtClean="0"/>
                        <a:t>[</a:t>
                      </a:r>
                      <a:r>
                        <a:rPr lang="en-US" sz="1300" baseline="0" dirty="0" err="1" smtClean="0"/>
                        <a:t>Lauritzen</a:t>
                      </a:r>
                      <a:r>
                        <a:rPr lang="en-US" sz="1300" baseline="0" dirty="0" smtClean="0"/>
                        <a:t> &amp; </a:t>
                      </a:r>
                      <a:r>
                        <a:rPr lang="en-US" sz="1300" baseline="0" dirty="0" err="1" smtClean="0"/>
                        <a:t>Spiegelhalter</a:t>
                      </a:r>
                      <a:r>
                        <a:rPr lang="en-US" sz="1300" baseline="0" dirty="0" smtClean="0"/>
                        <a:t> ‘88], [Shafer &amp; </a:t>
                      </a:r>
                      <a:r>
                        <a:rPr lang="en-US" sz="1300" baseline="0" dirty="0" err="1" smtClean="0"/>
                        <a:t>Shenoy</a:t>
                      </a:r>
                      <a:r>
                        <a:rPr lang="en-US" sz="1300" baseline="0" dirty="0" smtClean="0"/>
                        <a:t> ‘86]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Seroussi</a:t>
                      </a:r>
                      <a:r>
                        <a:rPr lang="en-US" sz="1300" dirty="0" smtClean="0"/>
                        <a:t> &amp;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err="1" smtClean="0"/>
                        <a:t>Golmard</a:t>
                      </a:r>
                      <a:r>
                        <a:rPr lang="en-US" sz="1300" dirty="0" smtClean="0"/>
                        <a:t> ‘94], [</a:t>
                      </a:r>
                      <a:r>
                        <a:rPr lang="en-US" sz="1300" dirty="0" err="1" smtClean="0"/>
                        <a:t>Flerova</a:t>
                      </a:r>
                      <a:r>
                        <a:rPr lang="en-US" sz="1300" dirty="0" smtClean="0"/>
                        <a:t> &amp; </a:t>
                      </a:r>
                      <a:r>
                        <a:rPr lang="en-US" sz="1300" dirty="0" err="1" smtClean="0"/>
                        <a:t>Dechter</a:t>
                      </a:r>
                      <a:r>
                        <a:rPr lang="en-US" sz="1300" dirty="0" smtClean="0"/>
                        <a:t> ‘10], </a:t>
                      </a:r>
                      <a:br>
                        <a:rPr lang="en-US" sz="1300" dirty="0" smtClean="0"/>
                      </a:br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Yanover</a:t>
                      </a:r>
                      <a:r>
                        <a:rPr lang="en-US" sz="1300" dirty="0" smtClean="0"/>
                        <a:t> &amp; Weiss</a:t>
                      </a:r>
                      <a:r>
                        <a:rPr lang="en-US" sz="1300" baseline="0" dirty="0" smtClean="0"/>
                        <a:t> ‘03], </a:t>
                      </a:r>
                      <a:br>
                        <a:rPr lang="en-US" sz="1300" baseline="0" dirty="0" smtClean="0"/>
                      </a:br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Flerova</a:t>
                      </a:r>
                      <a:r>
                        <a:rPr lang="en-US" sz="1300" dirty="0" smtClean="0"/>
                        <a:t> &amp; </a:t>
                      </a:r>
                      <a:r>
                        <a:rPr lang="en-US" sz="1300" dirty="0" err="1" smtClean="0"/>
                        <a:t>Dechter</a:t>
                      </a:r>
                      <a:r>
                        <a:rPr lang="en-US" sz="1300" dirty="0" smtClean="0"/>
                        <a:t> ’11]</a:t>
                      </a:r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 Programming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Formulation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[Schlesinger</a:t>
                      </a:r>
                      <a:r>
                        <a:rPr lang="en-US" sz="1300" baseline="0" dirty="0" smtClean="0"/>
                        <a:t> ‘76], </a:t>
                      </a:r>
                      <a:br>
                        <a:rPr lang="en-US" sz="1300" baseline="0" dirty="0" smtClean="0"/>
                      </a:br>
                      <a:r>
                        <a:rPr lang="en-US" sz="1300" baseline="0" dirty="0" smtClean="0"/>
                        <a:t>[Wainwright et al. ‘05], [</a:t>
                      </a:r>
                      <a:r>
                        <a:rPr lang="en-US" sz="1300" baseline="0" dirty="0" err="1" smtClean="0"/>
                        <a:t>Komodakis</a:t>
                      </a:r>
                      <a:r>
                        <a:rPr lang="en-US" sz="1300" baseline="0" dirty="0" smtClean="0"/>
                        <a:t> ’07]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[</a:t>
                      </a:r>
                      <a:r>
                        <a:rPr lang="en-US" sz="1300" dirty="0" err="1" smtClean="0"/>
                        <a:t>Fromer</a:t>
                      </a:r>
                      <a:r>
                        <a:rPr lang="en-US" sz="1300" dirty="0" smtClean="0"/>
                        <a:t> &amp; </a:t>
                      </a:r>
                      <a:r>
                        <a:rPr lang="en-US" sz="1300" dirty="0" err="1" smtClean="0"/>
                        <a:t>Globerson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baseline="0" dirty="0" smtClean="0"/>
                        <a:t>’09]</a:t>
                      </a:r>
                      <a:endParaRPr lang="en-US" sz="1300" dirty="0"/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Message-Passing for</a:t>
                      </a:r>
                      <a:r>
                        <a:rPr lang="en-US" baseline="0" dirty="0" smtClean="0"/>
                        <a:t> solving LP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[Schlesinger</a:t>
                      </a:r>
                      <a:r>
                        <a:rPr lang="en-US" sz="1300" baseline="0" dirty="0" smtClean="0"/>
                        <a:t> ‘76], </a:t>
                      </a:r>
                      <a:br>
                        <a:rPr lang="en-US" sz="1300" baseline="0" dirty="0" smtClean="0"/>
                      </a:br>
                      <a:r>
                        <a:rPr lang="en-US" sz="1300" baseline="0" dirty="0" smtClean="0"/>
                        <a:t>[Wainwright et al. ‘05], [</a:t>
                      </a:r>
                      <a:r>
                        <a:rPr lang="en-US" sz="1300" baseline="0" dirty="0" err="1" smtClean="0"/>
                        <a:t>Kolmogorov</a:t>
                      </a:r>
                      <a:r>
                        <a:rPr lang="en-US" sz="1300" baseline="0" dirty="0" smtClean="0"/>
                        <a:t> ‘06], </a:t>
                      </a:r>
                      <a:br>
                        <a:rPr lang="en-US" sz="1300" baseline="0" dirty="0" smtClean="0"/>
                      </a:br>
                      <a:r>
                        <a:rPr lang="en-US" sz="1300" baseline="0" dirty="0" smtClean="0"/>
                        <a:t>[</a:t>
                      </a:r>
                      <a:r>
                        <a:rPr lang="en-US" sz="1300" baseline="0" dirty="0" err="1" smtClean="0"/>
                        <a:t>Komodakis</a:t>
                      </a:r>
                      <a:r>
                        <a:rPr lang="en-US" sz="1300" baseline="0" dirty="0" smtClean="0"/>
                        <a:t> ’07], [Werner ’07]</a:t>
                      </a:r>
                      <a:endParaRPr lang="en-US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91447" y="4724400"/>
            <a:ext cx="168575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This Work</a:t>
            </a:r>
            <a:br>
              <a:rPr lang="en-US" sz="180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</a:br>
            <a:r>
              <a:rPr lang="en-US" sz="180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[Batra UAI ’12]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?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Curved Left Arrow 10"/>
          <p:cNvSpPr/>
          <p:nvPr/>
        </p:nvSpPr>
        <p:spPr bwMode="auto">
          <a:xfrm>
            <a:off x="8305800" y="3962400"/>
            <a:ext cx="457200" cy="1219200"/>
          </a:xfrm>
          <a:prstGeom prst="curvedLeftArrow">
            <a:avLst>
              <a:gd name="adj1" fmla="val 25000"/>
              <a:gd name="adj2" fmla="val 50000"/>
              <a:gd name="adj3" fmla="val 452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257800"/>
          </a:xfrm>
        </p:spPr>
        <p:txBody>
          <a:bodyPr/>
          <a:lstStyle/>
          <a:p>
            <a:r>
              <a:rPr lang="en-US" dirty="0" smtClean="0"/>
              <a:t>First message-passing </a:t>
            </a:r>
            <a:r>
              <a:rPr lang="en-US" dirty="0" err="1" smtClean="0"/>
              <a:t>alg</a:t>
            </a:r>
            <a:r>
              <a:rPr lang="en-US" dirty="0" smtClean="0"/>
              <a:t> for solving M-Best MAP LP of [</a:t>
            </a:r>
            <a:r>
              <a:rPr lang="en-US" dirty="0" err="1" smtClean="0"/>
              <a:t>Fromer</a:t>
            </a:r>
            <a:r>
              <a:rPr lang="en-US" dirty="0" smtClean="0"/>
              <a:t> &amp; </a:t>
            </a:r>
            <a:r>
              <a:rPr lang="en-US" dirty="0" err="1" smtClean="0"/>
              <a:t>Globerson</a:t>
            </a:r>
            <a:r>
              <a:rPr lang="en-US" dirty="0" smtClean="0"/>
              <a:t> NIPS09] </a:t>
            </a:r>
          </a:p>
          <a:p>
            <a:r>
              <a:rPr lang="en-US" dirty="0" smtClean="0"/>
              <a:t>Guaranteed to get exact solution to LP</a:t>
            </a:r>
            <a:endParaRPr lang="en-US" sz="1400" dirty="0" smtClean="0"/>
          </a:p>
          <a:p>
            <a:r>
              <a:rPr lang="en-US" i="1" dirty="0" smtClean="0"/>
              <a:t>Orders of magnitude</a:t>
            </a:r>
            <a:r>
              <a:rPr lang="en-US" dirty="0" smtClean="0"/>
              <a:t> faster than a generic LP solver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1524000" y="3124200"/>
          <a:ext cx="5486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5029200" y="3581400"/>
            <a:ext cx="1752600" cy="307777"/>
            <a:chOff x="5029200" y="3581400"/>
            <a:chExt cx="1752600" cy="307777"/>
          </a:xfrm>
        </p:grpSpPr>
        <p:sp>
          <p:nvSpPr>
            <p:cNvPr id="14" name="TextBox 13"/>
            <p:cNvSpPr txBox="1"/>
            <p:nvPr/>
          </p:nvSpPr>
          <p:spPr>
            <a:xfrm>
              <a:off x="5838839" y="3581400"/>
              <a:ext cx="94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LP-solver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10800000">
              <a:off x="5029200" y="3733800"/>
              <a:ext cx="7620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705600" y="5181600"/>
            <a:ext cx="1828800" cy="381000"/>
            <a:chOff x="6705600" y="5181600"/>
            <a:chExt cx="1828800" cy="381000"/>
          </a:xfrm>
        </p:grpSpPr>
        <p:sp>
          <p:nvSpPr>
            <p:cNvPr id="15" name="TextBox 14"/>
            <p:cNvSpPr txBox="1"/>
            <p:nvPr/>
          </p:nvSpPr>
          <p:spPr>
            <a:xfrm>
              <a:off x="7241921" y="5181600"/>
              <a:ext cx="1292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Our Approach</a:t>
              </a:r>
              <a:endParaRPr lang="en-US" sz="1400" dirty="0"/>
            </a:p>
          </p:txBody>
        </p:sp>
        <p:cxnSp>
          <p:nvCxnSpPr>
            <p:cNvPr id="19" name="Straight Arrow Connector 18"/>
            <p:cNvCxnSpPr>
              <a:stCxn id="15" idx="1"/>
            </p:cNvCxnSpPr>
            <p:nvPr/>
          </p:nvCxnSpPr>
          <p:spPr bwMode="auto">
            <a:xfrm flipH="1">
              <a:off x="6705600" y="5335489"/>
              <a:ext cx="536321" cy="22711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050803" y="6248400"/>
            <a:ext cx="80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#Nodes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14400" y="3429000"/>
            <a:ext cx="685799" cy="2822377"/>
            <a:chOff x="914400" y="3429000"/>
            <a:chExt cx="685799" cy="2822377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933409" y="4321414"/>
              <a:ext cx="1025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Time (sec)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" y="5943600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Better</a:t>
              </a:r>
              <a:endParaRPr lang="en-US" sz="1400" dirty="0"/>
            </a:p>
          </p:txBody>
        </p:sp>
        <p:sp>
          <p:nvSpPr>
            <p:cNvPr id="22" name="Down Arrow 21"/>
            <p:cNvSpPr/>
            <p:nvPr/>
          </p:nvSpPr>
          <p:spPr bwMode="auto">
            <a:xfrm>
              <a:off x="1143000" y="3429000"/>
              <a:ext cx="152400" cy="24384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 uiExpand="1">
        <p:bldSub>
          <a:bldChart bld="series"/>
        </p:bldSub>
      </p:bldGraphic>
      <p:bldP spid="13" grpId="0"/>
    </p:bld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35380</TotalTime>
  <Words>1276</Words>
  <Application>Microsoft Macintosh PowerPoint</Application>
  <PresentationFormat>On-screen Show (4:3)</PresentationFormat>
  <Paragraphs>464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pictures</vt:lpstr>
      <vt:lpstr>Blank Presentation</vt:lpstr>
      <vt:lpstr>An Efficient Message-Passing Algorithm for the M-Best MAP Problem</vt:lpstr>
      <vt:lpstr>Local Ambiguity</vt:lpstr>
      <vt:lpstr>Global Ambiguity</vt:lpstr>
      <vt:lpstr>M-Best MAP</vt:lpstr>
      <vt:lpstr>History</vt:lpstr>
      <vt:lpstr>History</vt:lpstr>
      <vt:lpstr>History</vt:lpstr>
      <vt:lpstr>History</vt:lpstr>
      <vt:lpstr>Contributions</vt:lpstr>
      <vt:lpstr>Outline</vt:lpstr>
      <vt:lpstr>Background</vt:lpstr>
      <vt:lpstr>Background</vt:lpstr>
      <vt:lpstr>Background</vt:lpstr>
      <vt:lpstr>Background</vt:lpstr>
      <vt:lpstr>Outline</vt:lpstr>
      <vt:lpstr>M-Best MAP LP: Tree</vt:lpstr>
      <vt:lpstr>M-Best MAP LP: Tree</vt:lpstr>
      <vt:lpstr>M-Best MAP LP: Tree</vt:lpstr>
      <vt:lpstr>M-Best MAP LP: Tree</vt:lpstr>
      <vt:lpstr>M-Best MAP LP: Tree</vt:lpstr>
      <vt:lpstr>M-Best MAP LP: Tree</vt:lpstr>
      <vt:lpstr>Outline</vt:lpstr>
      <vt:lpstr>M-Best MAP LP: Loopy-MRFs</vt:lpstr>
      <vt:lpstr>M-Best MAP LP: Loopy-MRFs</vt:lpstr>
      <vt:lpstr>Exponentially Many Terms</vt:lpstr>
      <vt:lpstr>Exponentially Many Terms</vt:lpstr>
      <vt:lpstr>Loopy Graph</vt:lpstr>
      <vt:lpstr>M-Best MAP LP: Loopy-MRFs</vt:lpstr>
      <vt:lpstr>Experiments</vt:lpstr>
      <vt:lpstr>Results: Tree-MRFs</vt:lpstr>
      <vt:lpstr>Results: Loopy-MRFs</vt:lpstr>
      <vt:lpstr>Extension: Diverse M-Best</vt:lpstr>
      <vt:lpstr>Extension: Diverse M-Best</vt:lpstr>
      <vt:lpstr>Extension: Diverse M-Best</vt:lpstr>
      <vt:lpstr>Conclusions</vt:lpstr>
      <vt:lpstr>PowerPoint Presentation</vt:lpstr>
      <vt:lpstr>Results: Tree-MRFs</vt:lpstr>
      <vt:lpstr>Quality of Solutions: Loopy-MRFs</vt:lpstr>
      <vt:lpstr>Results: Loopy-MRFs</vt:lpstr>
      <vt:lpstr>Applications</vt:lpstr>
      <vt:lpstr>Applications</vt:lpstr>
      <vt:lpstr>Applications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Dhruv Batra Talk</dc:title>
  <dc:subject/>
  <dc:creator/>
  <cp:keywords/>
  <dc:description/>
  <cp:lastModifiedBy>Dhruv Batra</cp:lastModifiedBy>
  <cp:revision>1445</cp:revision>
  <cp:lastPrinted>2009-01-27T18:32:10Z</cp:lastPrinted>
  <dcterms:created xsi:type="dcterms:W3CDTF">2012-08-15T16:57:46Z</dcterms:created>
  <dcterms:modified xsi:type="dcterms:W3CDTF">2012-10-12T21:25:17Z</dcterms:modified>
  <cp:category/>
</cp:coreProperties>
</file>